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notesSlides/notesSlide1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2.xml" ContentType="application/vnd.openxmlformats-officedocument.drawingml.chartshapes+xml"/>
  <Override PartName="/ppt/notesSlides/notesSlide15.xml" ContentType="application/vnd.openxmlformats-officedocument.presentationml.notesSlide+xml"/>
  <Override PartName="/ppt/charts/chart14.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3.xml" ContentType="application/vnd.openxmlformats-officedocument.presentationml.notesSlid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4.xml" ContentType="application/vnd.openxmlformats-officedocument.presentationml.notesSlid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notesSlides/notesSlide25.xml" ContentType="application/vnd.openxmlformats-officedocument.presentationml.notesSlide+xml"/>
  <Override PartName="/ppt/charts/chart25.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6.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7.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8.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9.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2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30.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31.xml" ContentType="application/vnd.openxmlformats-officedocument.presentationml.notesSlide+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32.xml" ContentType="application/vnd.openxmlformats-officedocument.presentationml.notesSlide+xml"/>
  <Override PartName="/ppt/charts/chart46.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7.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8.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9.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50.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51.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2.xml" ContentType="application/vnd.openxmlformats-officedocument.drawingml.chart+xml"/>
  <Override PartName="/ppt/charts/chart53.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heme/themeOverride2.xml" ContentType="application/vnd.openxmlformats-officedocument.themeOverr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heme/themeOverride3.xml" ContentType="application/vnd.openxmlformats-officedocument.themeOverr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heme/themeOverride4.xml" ContentType="application/vnd.openxmlformats-officedocument.themeOverr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theme/themeOverride5.xml" ContentType="application/vnd.openxmlformats-officedocument.themeOverr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4"/>
    <p:sldMasterId id="2147483670" r:id="rId5"/>
  </p:sldMasterIdLst>
  <p:notesMasterIdLst>
    <p:notesMasterId r:id="rId88"/>
  </p:notesMasterIdLst>
  <p:sldIdLst>
    <p:sldId id="256" r:id="rId6"/>
    <p:sldId id="513" r:id="rId7"/>
    <p:sldId id="440" r:id="rId8"/>
    <p:sldId id="519" r:id="rId9"/>
    <p:sldId id="520" r:id="rId10"/>
    <p:sldId id="421" r:id="rId11"/>
    <p:sldId id="393" r:id="rId12"/>
    <p:sldId id="521" r:id="rId13"/>
    <p:sldId id="501" r:id="rId14"/>
    <p:sldId id="524" r:id="rId15"/>
    <p:sldId id="497" r:id="rId16"/>
    <p:sldId id="394" r:id="rId17"/>
    <p:sldId id="390" r:id="rId18"/>
    <p:sldId id="534" r:id="rId19"/>
    <p:sldId id="485" r:id="rId20"/>
    <p:sldId id="398" r:id="rId21"/>
    <p:sldId id="486" r:id="rId22"/>
    <p:sldId id="487" r:id="rId23"/>
    <p:sldId id="433" r:id="rId24"/>
    <p:sldId id="499" r:id="rId25"/>
    <p:sldId id="535" r:id="rId26"/>
    <p:sldId id="496" r:id="rId27"/>
    <p:sldId id="397" r:id="rId28"/>
    <p:sldId id="489" r:id="rId29"/>
    <p:sldId id="399" r:id="rId30"/>
    <p:sldId id="490" r:id="rId31"/>
    <p:sldId id="491" r:id="rId32"/>
    <p:sldId id="492" r:id="rId33"/>
    <p:sldId id="493" r:id="rId34"/>
    <p:sldId id="498" r:id="rId35"/>
    <p:sldId id="536" r:id="rId36"/>
    <p:sldId id="422" r:id="rId37"/>
    <p:sldId id="531" r:id="rId38"/>
    <p:sldId id="494" r:id="rId39"/>
    <p:sldId id="530" r:id="rId40"/>
    <p:sldId id="533" r:id="rId41"/>
    <p:sldId id="525" r:id="rId42"/>
    <p:sldId id="522" r:id="rId43"/>
    <p:sldId id="503" r:id="rId44"/>
    <p:sldId id="445" r:id="rId45"/>
    <p:sldId id="446" r:id="rId46"/>
    <p:sldId id="447" r:id="rId47"/>
    <p:sldId id="448" r:id="rId48"/>
    <p:sldId id="449" r:id="rId49"/>
    <p:sldId id="450" r:id="rId50"/>
    <p:sldId id="451" r:id="rId51"/>
    <p:sldId id="452" r:id="rId52"/>
    <p:sldId id="453" r:id="rId53"/>
    <p:sldId id="454" r:id="rId54"/>
    <p:sldId id="469" r:id="rId55"/>
    <p:sldId id="470" r:id="rId56"/>
    <p:sldId id="471" r:id="rId57"/>
    <p:sldId id="472" r:id="rId58"/>
    <p:sldId id="473" r:id="rId59"/>
    <p:sldId id="474" r:id="rId60"/>
    <p:sldId id="475" r:id="rId61"/>
    <p:sldId id="476" r:id="rId62"/>
    <p:sldId id="504" r:id="rId63"/>
    <p:sldId id="455" r:id="rId64"/>
    <p:sldId id="456" r:id="rId65"/>
    <p:sldId id="457" r:id="rId66"/>
    <p:sldId id="458" r:id="rId67"/>
    <p:sldId id="459" r:id="rId68"/>
    <p:sldId id="460" r:id="rId69"/>
    <p:sldId id="495" r:id="rId70"/>
    <p:sldId id="462" r:id="rId71"/>
    <p:sldId id="463" r:id="rId72"/>
    <p:sldId id="464" r:id="rId73"/>
    <p:sldId id="465" r:id="rId74"/>
    <p:sldId id="466" r:id="rId75"/>
    <p:sldId id="467" r:id="rId76"/>
    <p:sldId id="468" r:id="rId77"/>
    <p:sldId id="477" r:id="rId78"/>
    <p:sldId id="478" r:id="rId79"/>
    <p:sldId id="479" r:id="rId80"/>
    <p:sldId id="480" r:id="rId81"/>
    <p:sldId id="516" r:id="rId82"/>
    <p:sldId id="481" r:id="rId83"/>
    <p:sldId id="482" r:id="rId84"/>
    <p:sldId id="483" r:id="rId85"/>
    <p:sldId id="484" r:id="rId86"/>
    <p:sldId id="515" r:id="rId87"/>
  </p:sldIdLst>
  <p:sldSz cx="12192000" cy="6858000"/>
  <p:notesSz cx="6797675" cy="9926638"/>
  <p:embeddedFontLst>
    <p:embeddedFont>
      <p:font typeface="Calibri" panose="020F0502020204030204" pitchFamily="34" charset="0"/>
      <p:regular r:id="rId89"/>
      <p:bold r:id="rId90"/>
      <p:italic r:id="rId91"/>
      <p:boldItalic r:id="rId92"/>
    </p:embeddedFont>
    <p:embeddedFont>
      <p:font typeface="Calibri Light" panose="020F0302020204030204" pitchFamily="34" charset="0"/>
      <p:regular r:id="rId93"/>
      <p:italic r:id="rId94"/>
    </p:embeddedFont>
    <p:embeddedFont>
      <p:font typeface="Rockwell" panose="02060603020205020403" pitchFamily="18" charset="0"/>
      <p:regular r:id="rId95"/>
      <p:bold r:id="rId96"/>
      <p:italic r:id="rId97"/>
      <p:boldItalic r:id="rId9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FF235D8D-F0D4-4AAE-9944-026CFE8AAFE4}">
          <p14:sldIdLst>
            <p14:sldId id="256"/>
            <p14:sldId id="513"/>
            <p14:sldId id="440"/>
            <p14:sldId id="519"/>
            <p14:sldId id="520"/>
            <p14:sldId id="421"/>
            <p14:sldId id="393"/>
            <p14:sldId id="521"/>
            <p14:sldId id="501"/>
            <p14:sldId id="524"/>
            <p14:sldId id="497"/>
            <p14:sldId id="394"/>
            <p14:sldId id="390"/>
            <p14:sldId id="534"/>
            <p14:sldId id="485"/>
            <p14:sldId id="398"/>
            <p14:sldId id="486"/>
            <p14:sldId id="487"/>
            <p14:sldId id="433"/>
            <p14:sldId id="499"/>
            <p14:sldId id="535"/>
            <p14:sldId id="496"/>
            <p14:sldId id="397"/>
            <p14:sldId id="489"/>
            <p14:sldId id="399"/>
            <p14:sldId id="490"/>
            <p14:sldId id="491"/>
            <p14:sldId id="492"/>
            <p14:sldId id="493"/>
            <p14:sldId id="498"/>
            <p14:sldId id="536"/>
            <p14:sldId id="422"/>
            <p14:sldId id="531"/>
            <p14:sldId id="494"/>
            <p14:sldId id="530"/>
            <p14:sldId id="533"/>
            <p14:sldId id="525"/>
            <p14:sldId id="522"/>
            <p14:sldId id="503"/>
            <p14:sldId id="445"/>
            <p14:sldId id="446"/>
            <p14:sldId id="447"/>
            <p14:sldId id="448"/>
            <p14:sldId id="449"/>
            <p14:sldId id="450"/>
            <p14:sldId id="451"/>
            <p14:sldId id="452"/>
            <p14:sldId id="453"/>
            <p14:sldId id="454"/>
            <p14:sldId id="469"/>
            <p14:sldId id="470"/>
            <p14:sldId id="471"/>
            <p14:sldId id="472"/>
            <p14:sldId id="473"/>
            <p14:sldId id="474"/>
            <p14:sldId id="475"/>
            <p14:sldId id="476"/>
            <p14:sldId id="504"/>
            <p14:sldId id="455"/>
            <p14:sldId id="456"/>
            <p14:sldId id="457"/>
            <p14:sldId id="458"/>
            <p14:sldId id="459"/>
            <p14:sldId id="460"/>
            <p14:sldId id="495"/>
            <p14:sldId id="462"/>
            <p14:sldId id="463"/>
            <p14:sldId id="464"/>
            <p14:sldId id="465"/>
            <p14:sldId id="466"/>
            <p14:sldId id="467"/>
            <p14:sldId id="468"/>
            <p14:sldId id="477"/>
            <p14:sldId id="478"/>
            <p14:sldId id="479"/>
            <p14:sldId id="480"/>
            <p14:sldId id="516"/>
            <p14:sldId id="481"/>
            <p14:sldId id="482"/>
            <p14:sldId id="483"/>
            <p14:sldId id="484"/>
            <p14:sldId id="51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mogen Birch" initials="" lastIdx="33" clrIdx="0"/>
  <p:cmAuthor id="1" name="Emma Bailey" initials="" lastIdx="32" clrIdx="1"/>
  <p:cmAuthor id="2" name="Alice Brett" initials="" lastIdx="32" clrIdx="2"/>
  <p:cmAuthor id="3" name="Leonie Boulton" initials="LB" lastIdx="1" clrIdx="3"/>
  <p:cmAuthor id="4" name="Kallia Manika" initials="KM" lastIdx="6"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ADD0"/>
    <a:srgbClr val="F9ED6F"/>
    <a:srgbClr val="F5A03D"/>
    <a:srgbClr val="AB588C"/>
    <a:srgbClr val="008265"/>
    <a:srgbClr val="FCE4D6"/>
    <a:srgbClr val="E2EFDA"/>
    <a:srgbClr val="A9D5C0"/>
    <a:srgbClr val="93C01F"/>
    <a:srgbClr val="E206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2A996E-D230-4DEE-99BE-F211BCEAB909}" v="342" dt="2023-07-07T11:31:10.739"/>
  </p1510:revLst>
</p1510:revInfo>
</file>

<file path=ppt/tableStyles.xml><?xml version="1.0" encoding="utf-8"?>
<a:tblStyleLst xmlns:a="http://schemas.openxmlformats.org/drawingml/2006/main" def="{6E62EB93-AAC6-4EBA-99E5-D1D4B1179FDE}">
  <a:tblStyle styleId="{6E62EB93-AAC6-4EBA-99E5-D1D4B1179FDE}"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CEA"/>
          </a:solidFill>
        </a:fill>
      </a:tcStyle>
    </a:wholeTbl>
    <a:band1H>
      <a:tcTxStyle b="off" i="off"/>
      <a:tcStyle>
        <a:tcBdr/>
        <a:fill>
          <a:solidFill>
            <a:srgbClr val="CAD8D2"/>
          </a:solidFill>
        </a:fill>
      </a:tcStyle>
    </a:band1H>
    <a:band2H>
      <a:tcTxStyle b="off" i="off"/>
      <a:tcStyle>
        <a:tcBdr/>
      </a:tcStyle>
    </a:band2H>
    <a:band1V>
      <a:tcTxStyle b="off" i="off"/>
      <a:tcStyle>
        <a:tcBdr/>
        <a:fill>
          <a:solidFill>
            <a:srgbClr val="CAD8D2"/>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84" y="91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font" Target="fonts/font1.fntdata"/><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theme" Target="theme/theme1.xml"/><Relationship Id="rId5" Type="http://schemas.openxmlformats.org/officeDocument/2006/relationships/slideMaster" Target="slideMasters/slideMaster2.xml"/><Relationship Id="rId90" Type="http://schemas.openxmlformats.org/officeDocument/2006/relationships/font" Target="fonts/font2.fntdata"/><Relationship Id="rId95" Type="http://schemas.openxmlformats.org/officeDocument/2006/relationships/font" Target="fonts/font7.fntdata"/><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notesMaster" Target="notesMasters/notesMaster1.xml"/><Relationship Id="rId91" Type="http://schemas.openxmlformats.org/officeDocument/2006/relationships/font" Target="fonts/font3.fntdata"/><Relationship Id="rId96"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font" Target="fonts/font6.fntdata"/><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font" Target="fonts/font9.fntdata"/><Relationship Id="rId104" Type="http://schemas.microsoft.com/office/2016/11/relationships/changesInfo" Target="changesInfos/changesInfo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font" Target="fonts/font4.fntdata"/><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presProps" Target="presProps.xml"/><Relationship Id="rId105"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font" Target="fonts/font5.fntdata"/><Relationship Id="rId98" Type="http://schemas.openxmlformats.org/officeDocument/2006/relationships/font" Target="fonts/font10.fntdata"/><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ke Fisher" userId="92cf8c0b-1e75-4535-8605-5c81da27fffe" providerId="ADAL" clId="{EA2A996E-D230-4DEE-99BE-F211BCEAB909}"/>
    <pc:docChg chg="undo custSel delSld modSld">
      <pc:chgData name="Luke Fisher" userId="92cf8c0b-1e75-4535-8605-5c81da27fffe" providerId="ADAL" clId="{EA2A996E-D230-4DEE-99BE-F211BCEAB909}" dt="2023-07-07T14:30:22.190" v="11709" actId="6549"/>
      <pc:docMkLst>
        <pc:docMk/>
      </pc:docMkLst>
      <pc:sldChg chg="modSp mod">
        <pc:chgData name="Luke Fisher" userId="92cf8c0b-1e75-4535-8605-5c81da27fffe" providerId="ADAL" clId="{EA2A996E-D230-4DEE-99BE-F211BCEAB909}" dt="2023-06-29T08:02:43.918" v="2608" actId="20577"/>
        <pc:sldMkLst>
          <pc:docMk/>
          <pc:sldMk cId="0" sldId="256"/>
        </pc:sldMkLst>
        <pc:spChg chg="mod">
          <ac:chgData name="Luke Fisher" userId="92cf8c0b-1e75-4535-8605-5c81da27fffe" providerId="ADAL" clId="{EA2A996E-D230-4DEE-99BE-F211BCEAB909}" dt="2023-06-29T08:02:43.918" v="2608" actId="20577"/>
          <ac:spMkLst>
            <pc:docMk/>
            <pc:sldMk cId="0" sldId="256"/>
            <ac:spMk id="244" creationId="{00000000-0000-0000-0000-000000000000}"/>
          </ac:spMkLst>
        </pc:spChg>
      </pc:sldChg>
      <pc:sldChg chg="modSp mod">
        <pc:chgData name="Luke Fisher" userId="92cf8c0b-1e75-4535-8605-5c81da27fffe" providerId="ADAL" clId="{EA2A996E-D230-4DEE-99BE-F211BCEAB909}" dt="2023-07-07T14:30:22.190" v="11709" actId="6549"/>
        <pc:sldMkLst>
          <pc:docMk/>
          <pc:sldMk cId="4126172978" sldId="390"/>
        </pc:sldMkLst>
        <pc:spChg chg="mod">
          <ac:chgData name="Luke Fisher" userId="92cf8c0b-1e75-4535-8605-5c81da27fffe" providerId="ADAL" clId="{EA2A996E-D230-4DEE-99BE-F211BCEAB909}" dt="2023-07-07T11:15:07.969" v="11409" actId="20577"/>
          <ac:spMkLst>
            <pc:docMk/>
            <pc:sldMk cId="4126172978" sldId="390"/>
            <ac:spMk id="2" creationId="{13F3DF3F-9589-4649-9D75-32974161F86C}"/>
          </ac:spMkLst>
        </pc:spChg>
        <pc:spChg chg="mod">
          <ac:chgData name="Luke Fisher" userId="92cf8c0b-1e75-4535-8605-5c81da27fffe" providerId="ADAL" clId="{EA2A996E-D230-4DEE-99BE-F211BCEAB909}" dt="2023-07-07T14:29:29.712" v="11701" actId="1036"/>
          <ac:spMkLst>
            <pc:docMk/>
            <pc:sldMk cId="4126172978" sldId="390"/>
            <ac:spMk id="26" creationId="{00000000-0000-0000-0000-000000000000}"/>
          </ac:spMkLst>
        </pc:spChg>
        <pc:spChg chg="mod">
          <ac:chgData name="Luke Fisher" userId="92cf8c0b-1e75-4535-8605-5c81da27fffe" providerId="ADAL" clId="{EA2A996E-D230-4DEE-99BE-F211BCEAB909}" dt="2023-07-07T14:30:22.190" v="11709" actId="6549"/>
          <ac:spMkLst>
            <pc:docMk/>
            <pc:sldMk cId="4126172978" sldId="390"/>
            <ac:spMk id="27" creationId="{CA1143AC-EF17-459E-B817-5BCF8300DF56}"/>
          </ac:spMkLst>
        </pc:spChg>
      </pc:sldChg>
      <pc:sldChg chg="modSp mod">
        <pc:chgData name="Luke Fisher" userId="92cf8c0b-1e75-4535-8605-5c81da27fffe" providerId="ADAL" clId="{EA2A996E-D230-4DEE-99BE-F211BCEAB909}" dt="2023-07-07T14:28:16.369" v="11693" actId="20577"/>
        <pc:sldMkLst>
          <pc:docMk/>
          <pc:sldMk cId="2331893940" sldId="393"/>
        </pc:sldMkLst>
        <pc:spChg chg="mod">
          <ac:chgData name="Luke Fisher" userId="92cf8c0b-1e75-4535-8605-5c81da27fffe" providerId="ADAL" clId="{EA2A996E-D230-4DEE-99BE-F211BCEAB909}" dt="2023-07-07T14:28:16.369" v="11693" actId="20577"/>
          <ac:spMkLst>
            <pc:docMk/>
            <pc:sldMk cId="2331893940" sldId="393"/>
            <ac:spMk id="49" creationId="{59A45DC8-C252-41E7-A50B-0F54B9CB0DA3}"/>
          </ac:spMkLst>
        </pc:spChg>
      </pc:sldChg>
      <pc:sldChg chg="modSp mod">
        <pc:chgData name="Luke Fisher" userId="92cf8c0b-1e75-4535-8605-5c81da27fffe" providerId="ADAL" clId="{EA2A996E-D230-4DEE-99BE-F211BCEAB909}" dt="2023-06-29T15:42:09.753" v="3112" actId="20577"/>
        <pc:sldMkLst>
          <pc:docMk/>
          <pc:sldMk cId="11270762" sldId="394"/>
        </pc:sldMkLst>
        <pc:spChg chg="mod">
          <ac:chgData name="Luke Fisher" userId="92cf8c0b-1e75-4535-8605-5c81da27fffe" providerId="ADAL" clId="{EA2A996E-D230-4DEE-99BE-F211BCEAB909}" dt="2023-06-29T15:42:09.753" v="3112" actId="20577"/>
          <ac:spMkLst>
            <pc:docMk/>
            <pc:sldMk cId="11270762" sldId="394"/>
            <ac:spMk id="4" creationId="{00000000-0000-0000-0000-000000000000}"/>
          </ac:spMkLst>
        </pc:spChg>
      </pc:sldChg>
      <pc:sldChg chg="modSp mod">
        <pc:chgData name="Luke Fisher" userId="92cf8c0b-1e75-4535-8605-5c81da27fffe" providerId="ADAL" clId="{EA2A996E-D230-4DEE-99BE-F211BCEAB909}" dt="2023-07-07T11:10:52.792" v="11124"/>
        <pc:sldMkLst>
          <pc:docMk/>
          <pc:sldMk cId="2239583460" sldId="397"/>
        </pc:sldMkLst>
        <pc:spChg chg="mod">
          <ac:chgData name="Luke Fisher" userId="92cf8c0b-1e75-4535-8605-5c81da27fffe" providerId="ADAL" clId="{EA2A996E-D230-4DEE-99BE-F211BCEAB909}" dt="2023-07-07T10:50:05.578" v="10930" actId="20577"/>
          <ac:spMkLst>
            <pc:docMk/>
            <pc:sldMk cId="2239583460" sldId="397"/>
            <ac:spMk id="3" creationId="{00000000-0000-0000-0000-000000000000}"/>
          </ac:spMkLst>
        </pc:spChg>
        <pc:spChg chg="mod">
          <ac:chgData name="Luke Fisher" userId="92cf8c0b-1e75-4535-8605-5c81da27fffe" providerId="ADAL" clId="{EA2A996E-D230-4DEE-99BE-F211BCEAB909}" dt="2023-07-07T10:50:28.534" v="10947" actId="20577"/>
          <ac:spMkLst>
            <pc:docMk/>
            <pc:sldMk cId="2239583460" sldId="397"/>
            <ac:spMk id="18" creationId="{00000000-0000-0000-0000-000000000000}"/>
          </ac:spMkLst>
        </pc:spChg>
        <pc:spChg chg="mod">
          <ac:chgData name="Luke Fisher" userId="92cf8c0b-1e75-4535-8605-5c81da27fffe" providerId="ADAL" clId="{EA2A996E-D230-4DEE-99BE-F211BCEAB909}" dt="2023-07-06T09:02:08.269" v="4398" actId="20577"/>
          <ac:spMkLst>
            <pc:docMk/>
            <pc:sldMk cId="2239583460" sldId="397"/>
            <ac:spMk id="40" creationId="{6BA30E1E-56C4-493B-8992-B93B1A6F3097}"/>
          </ac:spMkLst>
        </pc:spChg>
        <pc:graphicFrameChg chg="mod">
          <ac:chgData name="Luke Fisher" userId="92cf8c0b-1e75-4535-8605-5c81da27fffe" providerId="ADAL" clId="{EA2A996E-D230-4DEE-99BE-F211BCEAB909}" dt="2023-07-07T11:10:52.792" v="11124"/>
          <ac:graphicFrameMkLst>
            <pc:docMk/>
            <pc:sldMk cId="2239583460" sldId="397"/>
            <ac:graphicFrameMk id="2" creationId="{00000000-0008-0000-0200-000002000000}"/>
          </ac:graphicFrameMkLst>
        </pc:graphicFrameChg>
      </pc:sldChg>
      <pc:sldChg chg="modSp mod">
        <pc:chgData name="Luke Fisher" userId="92cf8c0b-1e75-4535-8605-5c81da27fffe" providerId="ADAL" clId="{EA2A996E-D230-4DEE-99BE-F211BCEAB909}" dt="2023-07-06T11:01:54.742" v="4842" actId="20577"/>
        <pc:sldMkLst>
          <pc:docMk/>
          <pc:sldMk cId="1779150858" sldId="398"/>
        </pc:sldMkLst>
        <pc:spChg chg="mod">
          <ac:chgData name="Luke Fisher" userId="92cf8c0b-1e75-4535-8605-5c81da27fffe" providerId="ADAL" clId="{EA2A996E-D230-4DEE-99BE-F211BCEAB909}" dt="2023-07-06T11:01:54.742" v="4842" actId="20577"/>
          <ac:spMkLst>
            <pc:docMk/>
            <pc:sldMk cId="1779150858" sldId="398"/>
            <ac:spMk id="31" creationId="{59A45DC8-C252-41E7-A50B-0F54B9CB0DA3}"/>
          </ac:spMkLst>
        </pc:spChg>
        <pc:graphicFrameChg chg="mod">
          <ac:chgData name="Luke Fisher" userId="92cf8c0b-1e75-4535-8605-5c81da27fffe" providerId="ADAL" clId="{EA2A996E-D230-4DEE-99BE-F211BCEAB909}" dt="2023-07-06T10:33:23.021" v="4820"/>
          <ac:graphicFrameMkLst>
            <pc:docMk/>
            <pc:sldMk cId="1779150858" sldId="398"/>
            <ac:graphicFrameMk id="7" creationId="{E10644A4-3CBE-8758-5B3D-CDB755CF76FC}"/>
          </ac:graphicFrameMkLst>
        </pc:graphicFrameChg>
      </pc:sldChg>
      <pc:sldChg chg="addSp delSp modSp mod">
        <pc:chgData name="Luke Fisher" userId="92cf8c0b-1e75-4535-8605-5c81da27fffe" providerId="ADAL" clId="{EA2A996E-D230-4DEE-99BE-F211BCEAB909}" dt="2023-07-06T11:06:22.501" v="5349" actId="20577"/>
        <pc:sldMkLst>
          <pc:docMk/>
          <pc:sldMk cId="602000827" sldId="399"/>
        </pc:sldMkLst>
        <pc:spChg chg="mod">
          <ac:chgData name="Luke Fisher" userId="92cf8c0b-1e75-4535-8605-5c81da27fffe" providerId="ADAL" clId="{EA2A996E-D230-4DEE-99BE-F211BCEAB909}" dt="2023-07-06T11:04:48.854" v="5179" actId="20577"/>
          <ac:spMkLst>
            <pc:docMk/>
            <pc:sldMk cId="602000827" sldId="399"/>
            <ac:spMk id="3" creationId="{00000000-0000-0000-0000-000000000000}"/>
          </ac:spMkLst>
        </pc:spChg>
        <pc:spChg chg="mod">
          <ac:chgData name="Luke Fisher" userId="92cf8c0b-1e75-4535-8605-5c81da27fffe" providerId="ADAL" clId="{EA2A996E-D230-4DEE-99BE-F211BCEAB909}" dt="2023-07-06T10:32:46.291" v="4817" actId="1076"/>
          <ac:spMkLst>
            <pc:docMk/>
            <pc:sldMk cId="602000827" sldId="399"/>
            <ac:spMk id="17" creationId="{D025FA55-99EE-4DD9-A728-3603FA6A1FB0}"/>
          </ac:spMkLst>
        </pc:spChg>
        <pc:spChg chg="mod">
          <ac:chgData name="Luke Fisher" userId="92cf8c0b-1e75-4535-8605-5c81da27fffe" providerId="ADAL" clId="{EA2A996E-D230-4DEE-99BE-F211BCEAB909}" dt="2023-07-06T10:32:39.993" v="4816" actId="1076"/>
          <ac:spMkLst>
            <pc:docMk/>
            <pc:sldMk cId="602000827" sldId="399"/>
            <ac:spMk id="18" creationId="{4B9757CF-561A-466E-ADF7-F472B3DD9BCF}"/>
          </ac:spMkLst>
        </pc:spChg>
        <pc:spChg chg="mod">
          <ac:chgData name="Luke Fisher" userId="92cf8c0b-1e75-4535-8605-5c81da27fffe" providerId="ADAL" clId="{EA2A996E-D230-4DEE-99BE-F211BCEAB909}" dt="2023-07-06T10:32:55.117" v="4818" actId="1076"/>
          <ac:spMkLst>
            <pc:docMk/>
            <pc:sldMk cId="602000827" sldId="399"/>
            <ac:spMk id="20" creationId="{8DA05B54-20BD-43E3-ADE6-9CA9387639E9}"/>
          </ac:spMkLst>
        </pc:spChg>
        <pc:spChg chg="mod">
          <ac:chgData name="Luke Fisher" userId="92cf8c0b-1e75-4535-8605-5c81da27fffe" providerId="ADAL" clId="{EA2A996E-D230-4DEE-99BE-F211BCEAB909}" dt="2023-07-06T11:05:50.947" v="5320" actId="20577"/>
          <ac:spMkLst>
            <pc:docMk/>
            <pc:sldMk cId="602000827" sldId="399"/>
            <ac:spMk id="33" creationId="{00000000-0000-0000-0000-000000000000}"/>
          </ac:spMkLst>
        </pc:spChg>
        <pc:spChg chg="mod">
          <ac:chgData name="Luke Fisher" userId="92cf8c0b-1e75-4535-8605-5c81da27fffe" providerId="ADAL" clId="{EA2A996E-D230-4DEE-99BE-F211BCEAB909}" dt="2023-07-06T11:06:22.501" v="5349" actId="20577"/>
          <ac:spMkLst>
            <pc:docMk/>
            <pc:sldMk cId="602000827" sldId="399"/>
            <ac:spMk id="34" creationId="{6BA30E1E-56C4-493B-8992-B93B1A6F3097}"/>
          </ac:spMkLst>
        </pc:spChg>
        <pc:graphicFrameChg chg="del">
          <ac:chgData name="Luke Fisher" userId="92cf8c0b-1e75-4535-8605-5c81da27fffe" providerId="ADAL" clId="{EA2A996E-D230-4DEE-99BE-F211BCEAB909}" dt="2023-07-06T10:26:44.752" v="4771" actId="478"/>
          <ac:graphicFrameMkLst>
            <pc:docMk/>
            <pc:sldMk cId="602000827" sldId="399"/>
            <ac:graphicFrameMk id="2" creationId="{5A711604-E76F-95C1-C60D-C0871C911F80}"/>
          </ac:graphicFrameMkLst>
        </pc:graphicFrameChg>
        <pc:graphicFrameChg chg="add mod ord">
          <ac:chgData name="Luke Fisher" userId="92cf8c0b-1e75-4535-8605-5c81da27fffe" providerId="ADAL" clId="{EA2A996E-D230-4DEE-99BE-F211BCEAB909}" dt="2023-07-06T10:33:49.498" v="4823"/>
          <ac:graphicFrameMkLst>
            <pc:docMk/>
            <pc:sldMk cId="602000827" sldId="399"/>
            <ac:graphicFrameMk id="4" creationId="{BDF74EA1-F975-4AB8-EF0A-34BBF67B97AF}"/>
          </ac:graphicFrameMkLst>
        </pc:graphicFrameChg>
      </pc:sldChg>
      <pc:sldChg chg="modSp mod">
        <pc:chgData name="Luke Fisher" userId="92cf8c0b-1e75-4535-8605-5c81da27fffe" providerId="ADAL" clId="{EA2A996E-D230-4DEE-99BE-F211BCEAB909}" dt="2023-07-07T11:27:04.760" v="11600" actId="6549"/>
        <pc:sldMkLst>
          <pc:docMk/>
          <pc:sldMk cId="1280668722" sldId="421"/>
        </pc:sldMkLst>
        <pc:spChg chg="mod">
          <ac:chgData name="Luke Fisher" userId="92cf8c0b-1e75-4535-8605-5c81da27fffe" providerId="ADAL" clId="{EA2A996E-D230-4DEE-99BE-F211BCEAB909}" dt="2023-07-07T11:27:04.760" v="11600" actId="6549"/>
          <ac:spMkLst>
            <pc:docMk/>
            <pc:sldMk cId="1280668722" sldId="421"/>
            <ac:spMk id="8" creationId="{C345C1AB-9373-4D7D-BDE5-7D0AA84B39A7}"/>
          </ac:spMkLst>
        </pc:spChg>
        <pc:graphicFrameChg chg="mod modGraphic">
          <ac:chgData name="Luke Fisher" userId="92cf8c0b-1e75-4535-8605-5c81da27fffe" providerId="ADAL" clId="{EA2A996E-D230-4DEE-99BE-F211BCEAB909}" dt="2023-06-29T16:25:05.393" v="3392"/>
          <ac:graphicFrameMkLst>
            <pc:docMk/>
            <pc:sldMk cId="1280668722" sldId="421"/>
            <ac:graphicFrameMk id="4" creationId="{F4E1533C-536F-4256-B38A-58CD19E28843}"/>
          </ac:graphicFrameMkLst>
        </pc:graphicFrameChg>
        <pc:graphicFrameChg chg="mod modGraphic">
          <ac:chgData name="Luke Fisher" userId="92cf8c0b-1e75-4535-8605-5c81da27fffe" providerId="ADAL" clId="{EA2A996E-D230-4DEE-99BE-F211BCEAB909}" dt="2023-06-29T16:24:30.909" v="3390" actId="207"/>
          <ac:graphicFrameMkLst>
            <pc:docMk/>
            <pc:sldMk cId="1280668722" sldId="421"/>
            <ac:graphicFrameMk id="5" creationId="{4FC1F15C-35F0-4884-B1FC-CA8E9A23841B}"/>
          </ac:graphicFrameMkLst>
        </pc:graphicFrameChg>
        <pc:graphicFrameChg chg="mod modGraphic">
          <ac:chgData name="Luke Fisher" userId="92cf8c0b-1e75-4535-8605-5c81da27fffe" providerId="ADAL" clId="{EA2A996E-D230-4DEE-99BE-F211BCEAB909}" dt="2023-06-29T16:25:08.270" v="3393" actId="108"/>
          <ac:graphicFrameMkLst>
            <pc:docMk/>
            <pc:sldMk cId="1280668722" sldId="421"/>
            <ac:graphicFrameMk id="7" creationId="{EA8768E3-8455-48C5-870B-29640DD7EA9E}"/>
          </ac:graphicFrameMkLst>
        </pc:graphicFrameChg>
      </pc:sldChg>
      <pc:sldChg chg="modSp mod">
        <pc:chgData name="Luke Fisher" userId="92cf8c0b-1e75-4535-8605-5c81da27fffe" providerId="ADAL" clId="{EA2A996E-D230-4DEE-99BE-F211BCEAB909}" dt="2023-07-06T12:20:29.471" v="7832" actId="20577"/>
        <pc:sldMkLst>
          <pc:docMk/>
          <pc:sldMk cId="2442772494" sldId="433"/>
        </pc:sldMkLst>
        <pc:spChg chg="mod">
          <ac:chgData name="Luke Fisher" userId="92cf8c0b-1e75-4535-8605-5c81da27fffe" providerId="ADAL" clId="{EA2A996E-D230-4DEE-99BE-F211BCEAB909}" dt="2023-07-06T12:20:29.471" v="7832" actId="20577"/>
          <ac:spMkLst>
            <pc:docMk/>
            <pc:sldMk cId="2442772494" sldId="433"/>
            <ac:spMk id="49" creationId="{59A45DC8-C252-41E7-A50B-0F54B9CB0DA3}"/>
          </ac:spMkLst>
        </pc:spChg>
      </pc:sldChg>
      <pc:sldChg chg="modSp mod">
        <pc:chgData name="Luke Fisher" userId="92cf8c0b-1e75-4535-8605-5c81da27fffe" providerId="ADAL" clId="{EA2A996E-D230-4DEE-99BE-F211BCEAB909}" dt="2023-06-29T15:47:43.845" v="3132" actId="20577"/>
        <pc:sldMkLst>
          <pc:docMk/>
          <pc:sldMk cId="1021634291" sldId="440"/>
        </pc:sldMkLst>
        <pc:spChg chg="mod">
          <ac:chgData name="Luke Fisher" userId="92cf8c0b-1e75-4535-8605-5c81da27fffe" providerId="ADAL" clId="{EA2A996E-D230-4DEE-99BE-F211BCEAB909}" dt="2023-06-29T15:47:43.845" v="3132" actId="20577"/>
          <ac:spMkLst>
            <pc:docMk/>
            <pc:sldMk cId="1021634291" sldId="440"/>
            <ac:spMk id="5" creationId="{00000000-0000-0000-0000-000000000000}"/>
          </ac:spMkLst>
        </pc:spChg>
      </pc:sldChg>
      <pc:sldChg chg="modSp mod">
        <pc:chgData name="Luke Fisher" userId="92cf8c0b-1e75-4535-8605-5c81da27fffe" providerId="ADAL" clId="{EA2A996E-D230-4DEE-99BE-F211BCEAB909}" dt="2023-06-19T12:29:48.958" v="1343" actId="20577"/>
        <pc:sldMkLst>
          <pc:docMk/>
          <pc:sldMk cId="569588806" sldId="445"/>
        </pc:sldMkLst>
        <pc:spChg chg="mod">
          <ac:chgData name="Luke Fisher" userId="92cf8c0b-1e75-4535-8605-5c81da27fffe" providerId="ADAL" clId="{EA2A996E-D230-4DEE-99BE-F211BCEAB909}" dt="2023-06-19T12:29:48.958" v="1343" actId="20577"/>
          <ac:spMkLst>
            <pc:docMk/>
            <pc:sldMk cId="569588806" sldId="445"/>
            <ac:spMk id="9" creationId="{6BA30E1E-56C4-493B-8992-B93B1A6F3097}"/>
          </ac:spMkLst>
        </pc:spChg>
        <pc:graphicFrameChg chg="mod modGraphic">
          <ac:chgData name="Luke Fisher" userId="92cf8c0b-1e75-4535-8605-5c81da27fffe" providerId="ADAL" clId="{EA2A996E-D230-4DEE-99BE-F211BCEAB909}" dt="2023-06-19T12:19:52.208" v="1299" actId="404"/>
          <ac:graphicFrameMkLst>
            <pc:docMk/>
            <pc:sldMk cId="569588806" sldId="445"/>
            <ac:graphicFrameMk id="4" creationId="{00000000-0000-0000-0000-000000000000}"/>
          </ac:graphicFrameMkLst>
        </pc:graphicFrameChg>
        <pc:graphicFrameChg chg="mod modGraphic">
          <ac:chgData name="Luke Fisher" userId="92cf8c0b-1e75-4535-8605-5c81da27fffe" providerId="ADAL" clId="{EA2A996E-D230-4DEE-99BE-F211BCEAB909}" dt="2023-06-19T12:19:57.713" v="1300" actId="404"/>
          <ac:graphicFrameMkLst>
            <pc:docMk/>
            <pc:sldMk cId="569588806" sldId="445"/>
            <ac:graphicFrameMk id="6" creationId="{00000000-0000-0000-0000-000000000000}"/>
          </ac:graphicFrameMkLst>
        </pc:graphicFrameChg>
      </pc:sldChg>
      <pc:sldChg chg="modSp mod">
        <pc:chgData name="Luke Fisher" userId="92cf8c0b-1e75-4535-8605-5c81da27fffe" providerId="ADAL" clId="{EA2A996E-D230-4DEE-99BE-F211BCEAB909}" dt="2023-06-19T12:30:13.753" v="1378" actId="20577"/>
        <pc:sldMkLst>
          <pc:docMk/>
          <pc:sldMk cId="2443468239" sldId="446"/>
        </pc:sldMkLst>
        <pc:spChg chg="mod">
          <ac:chgData name="Luke Fisher" userId="92cf8c0b-1e75-4535-8605-5c81da27fffe" providerId="ADAL" clId="{EA2A996E-D230-4DEE-99BE-F211BCEAB909}" dt="2023-06-19T12:30:13.753" v="1378" actId="20577"/>
          <ac:spMkLst>
            <pc:docMk/>
            <pc:sldMk cId="2443468239" sldId="446"/>
            <ac:spMk id="5" creationId="{6BA30E1E-56C4-493B-8992-B93B1A6F3097}"/>
          </ac:spMkLst>
        </pc:spChg>
        <pc:graphicFrameChg chg="mod modGraphic">
          <ac:chgData name="Luke Fisher" userId="92cf8c0b-1e75-4535-8605-5c81da27fffe" providerId="ADAL" clId="{EA2A996E-D230-4DEE-99BE-F211BCEAB909}" dt="2023-06-19T09:20:48.878" v="74" actId="1036"/>
          <ac:graphicFrameMkLst>
            <pc:docMk/>
            <pc:sldMk cId="2443468239" sldId="446"/>
            <ac:graphicFrameMk id="4" creationId="{00000000-0000-0000-0000-000000000000}"/>
          </ac:graphicFrameMkLst>
        </pc:graphicFrameChg>
      </pc:sldChg>
      <pc:sldChg chg="modSp mod">
        <pc:chgData name="Luke Fisher" userId="92cf8c0b-1e75-4535-8605-5c81da27fffe" providerId="ADAL" clId="{EA2A996E-D230-4DEE-99BE-F211BCEAB909}" dt="2023-06-19T12:34:15.656" v="1413" actId="20577"/>
        <pc:sldMkLst>
          <pc:docMk/>
          <pc:sldMk cId="4158683818" sldId="447"/>
        </pc:sldMkLst>
        <pc:spChg chg="mod">
          <ac:chgData name="Luke Fisher" userId="92cf8c0b-1e75-4535-8605-5c81da27fffe" providerId="ADAL" clId="{EA2A996E-D230-4DEE-99BE-F211BCEAB909}" dt="2023-06-19T12:34:15.656" v="1413" actId="20577"/>
          <ac:spMkLst>
            <pc:docMk/>
            <pc:sldMk cId="4158683818" sldId="447"/>
            <ac:spMk id="5" creationId="{6BA30E1E-56C4-493B-8992-B93B1A6F3097}"/>
          </ac:spMkLst>
        </pc:spChg>
        <pc:graphicFrameChg chg="mod modGraphic">
          <ac:chgData name="Luke Fisher" userId="92cf8c0b-1e75-4535-8605-5c81da27fffe" providerId="ADAL" clId="{EA2A996E-D230-4DEE-99BE-F211BCEAB909}" dt="2023-06-19T09:20:37.588" v="61" actId="2711"/>
          <ac:graphicFrameMkLst>
            <pc:docMk/>
            <pc:sldMk cId="4158683818" sldId="447"/>
            <ac:graphicFrameMk id="4" creationId="{00000000-0000-0000-0000-000000000000}"/>
          </ac:graphicFrameMkLst>
        </pc:graphicFrameChg>
      </pc:sldChg>
      <pc:sldChg chg="modSp mod">
        <pc:chgData name="Luke Fisher" userId="92cf8c0b-1e75-4535-8605-5c81da27fffe" providerId="ADAL" clId="{EA2A996E-D230-4DEE-99BE-F211BCEAB909}" dt="2023-06-19T12:35:32.799" v="1466" actId="20577"/>
        <pc:sldMkLst>
          <pc:docMk/>
          <pc:sldMk cId="3902768505" sldId="448"/>
        </pc:sldMkLst>
        <pc:spChg chg="mod">
          <ac:chgData name="Luke Fisher" userId="92cf8c0b-1e75-4535-8605-5c81da27fffe" providerId="ADAL" clId="{EA2A996E-D230-4DEE-99BE-F211BCEAB909}" dt="2023-06-19T12:35:32.799" v="1466" actId="20577"/>
          <ac:spMkLst>
            <pc:docMk/>
            <pc:sldMk cId="3902768505" sldId="448"/>
            <ac:spMk id="10" creationId="{6BA30E1E-56C4-493B-8992-B93B1A6F3097}"/>
          </ac:spMkLst>
        </pc:spChg>
        <pc:graphicFrameChg chg="mod modGraphic">
          <ac:chgData name="Luke Fisher" userId="92cf8c0b-1e75-4535-8605-5c81da27fffe" providerId="ADAL" clId="{EA2A996E-D230-4DEE-99BE-F211BCEAB909}" dt="2023-06-19T09:21:16.610" v="78" actId="2711"/>
          <ac:graphicFrameMkLst>
            <pc:docMk/>
            <pc:sldMk cId="3902768505" sldId="448"/>
            <ac:graphicFrameMk id="4" creationId="{00000000-0000-0000-0000-000000000000}"/>
          </ac:graphicFrameMkLst>
        </pc:graphicFrameChg>
        <pc:graphicFrameChg chg="mod modGraphic">
          <ac:chgData name="Luke Fisher" userId="92cf8c0b-1e75-4535-8605-5c81da27fffe" providerId="ADAL" clId="{EA2A996E-D230-4DEE-99BE-F211BCEAB909}" dt="2023-06-19T09:33:04.241" v="82" actId="2711"/>
          <ac:graphicFrameMkLst>
            <pc:docMk/>
            <pc:sldMk cId="3902768505" sldId="448"/>
            <ac:graphicFrameMk id="12" creationId="{00000000-0000-0000-0000-000000000000}"/>
          </ac:graphicFrameMkLst>
        </pc:graphicFrameChg>
        <pc:graphicFrameChg chg="mod modGraphic">
          <ac:chgData name="Luke Fisher" userId="92cf8c0b-1e75-4535-8605-5c81da27fffe" providerId="ADAL" clId="{EA2A996E-D230-4DEE-99BE-F211BCEAB909}" dt="2023-06-19T09:33:25.503" v="86" actId="2711"/>
          <ac:graphicFrameMkLst>
            <pc:docMk/>
            <pc:sldMk cId="3902768505" sldId="448"/>
            <ac:graphicFrameMk id="13" creationId="{00000000-0000-0000-0000-000000000000}"/>
          </ac:graphicFrameMkLst>
        </pc:graphicFrameChg>
      </pc:sldChg>
      <pc:sldChg chg="modSp mod">
        <pc:chgData name="Luke Fisher" userId="92cf8c0b-1e75-4535-8605-5c81da27fffe" providerId="ADAL" clId="{EA2A996E-D230-4DEE-99BE-F211BCEAB909}" dt="2023-06-19T12:36:14.799" v="1499" actId="20577"/>
        <pc:sldMkLst>
          <pc:docMk/>
          <pc:sldMk cId="3704884058" sldId="449"/>
        </pc:sldMkLst>
        <pc:spChg chg="mod">
          <ac:chgData name="Luke Fisher" userId="92cf8c0b-1e75-4535-8605-5c81da27fffe" providerId="ADAL" clId="{EA2A996E-D230-4DEE-99BE-F211BCEAB909}" dt="2023-06-19T12:36:14.799" v="1499" actId="20577"/>
          <ac:spMkLst>
            <pc:docMk/>
            <pc:sldMk cId="3704884058" sldId="449"/>
            <ac:spMk id="6" creationId="{6BA30E1E-56C4-493B-8992-B93B1A6F3097}"/>
          </ac:spMkLst>
        </pc:spChg>
        <pc:graphicFrameChg chg="mod modGraphic">
          <ac:chgData name="Luke Fisher" userId="92cf8c0b-1e75-4535-8605-5c81da27fffe" providerId="ADAL" clId="{EA2A996E-D230-4DEE-99BE-F211BCEAB909}" dt="2023-06-19T09:33:56.632" v="90" actId="2711"/>
          <ac:graphicFrameMkLst>
            <pc:docMk/>
            <pc:sldMk cId="3704884058" sldId="449"/>
            <ac:graphicFrameMk id="4" creationId="{00000000-0000-0000-0000-000000000000}"/>
          </ac:graphicFrameMkLst>
        </pc:graphicFrameChg>
      </pc:sldChg>
      <pc:sldChg chg="modSp mod">
        <pc:chgData name="Luke Fisher" userId="92cf8c0b-1e75-4535-8605-5c81da27fffe" providerId="ADAL" clId="{EA2A996E-D230-4DEE-99BE-F211BCEAB909}" dt="2023-06-19T12:36:55.798" v="1534" actId="20577"/>
        <pc:sldMkLst>
          <pc:docMk/>
          <pc:sldMk cId="2015304097" sldId="450"/>
        </pc:sldMkLst>
        <pc:spChg chg="mod">
          <ac:chgData name="Luke Fisher" userId="92cf8c0b-1e75-4535-8605-5c81da27fffe" providerId="ADAL" clId="{EA2A996E-D230-4DEE-99BE-F211BCEAB909}" dt="2023-06-19T12:36:55.798" v="1534" actId="20577"/>
          <ac:spMkLst>
            <pc:docMk/>
            <pc:sldMk cId="2015304097" sldId="450"/>
            <ac:spMk id="6" creationId="{6BA30E1E-56C4-493B-8992-B93B1A6F3097}"/>
          </ac:spMkLst>
        </pc:spChg>
        <pc:graphicFrameChg chg="mod modGraphic">
          <ac:chgData name="Luke Fisher" userId="92cf8c0b-1e75-4535-8605-5c81da27fffe" providerId="ADAL" clId="{EA2A996E-D230-4DEE-99BE-F211BCEAB909}" dt="2023-06-19T09:34:26.022" v="94" actId="2711"/>
          <ac:graphicFrameMkLst>
            <pc:docMk/>
            <pc:sldMk cId="2015304097" sldId="450"/>
            <ac:graphicFrameMk id="4" creationId="{00000000-0000-0000-0000-000000000000}"/>
          </ac:graphicFrameMkLst>
        </pc:graphicFrameChg>
      </pc:sldChg>
      <pc:sldChg chg="modSp mod">
        <pc:chgData name="Luke Fisher" userId="92cf8c0b-1e75-4535-8605-5c81da27fffe" providerId="ADAL" clId="{EA2A996E-D230-4DEE-99BE-F211BCEAB909}" dt="2023-06-19T12:38:25.785" v="1570" actId="20577"/>
        <pc:sldMkLst>
          <pc:docMk/>
          <pc:sldMk cId="2408304095" sldId="451"/>
        </pc:sldMkLst>
        <pc:spChg chg="mod">
          <ac:chgData name="Luke Fisher" userId="92cf8c0b-1e75-4535-8605-5c81da27fffe" providerId="ADAL" clId="{EA2A996E-D230-4DEE-99BE-F211BCEAB909}" dt="2023-06-19T12:38:25.785" v="1570" actId="20577"/>
          <ac:spMkLst>
            <pc:docMk/>
            <pc:sldMk cId="2408304095" sldId="451"/>
            <ac:spMk id="6" creationId="{6BA30E1E-56C4-493B-8992-B93B1A6F3097}"/>
          </ac:spMkLst>
        </pc:spChg>
        <pc:graphicFrameChg chg="mod modGraphic">
          <ac:chgData name="Luke Fisher" userId="92cf8c0b-1e75-4535-8605-5c81da27fffe" providerId="ADAL" clId="{EA2A996E-D230-4DEE-99BE-F211BCEAB909}" dt="2023-06-19T09:34:56.398" v="98" actId="2711"/>
          <ac:graphicFrameMkLst>
            <pc:docMk/>
            <pc:sldMk cId="2408304095" sldId="451"/>
            <ac:graphicFrameMk id="4" creationId="{00000000-0000-0000-0000-000000000000}"/>
          </ac:graphicFrameMkLst>
        </pc:graphicFrameChg>
      </pc:sldChg>
      <pc:sldChg chg="modSp mod">
        <pc:chgData name="Luke Fisher" userId="92cf8c0b-1e75-4535-8605-5c81da27fffe" providerId="ADAL" clId="{EA2A996E-D230-4DEE-99BE-F211BCEAB909}" dt="2023-06-19T12:41:42.920" v="1607" actId="20577"/>
        <pc:sldMkLst>
          <pc:docMk/>
          <pc:sldMk cId="518458379" sldId="452"/>
        </pc:sldMkLst>
        <pc:spChg chg="mod">
          <ac:chgData name="Luke Fisher" userId="92cf8c0b-1e75-4535-8605-5c81da27fffe" providerId="ADAL" clId="{EA2A996E-D230-4DEE-99BE-F211BCEAB909}" dt="2023-06-19T12:41:42.920" v="1607" actId="20577"/>
          <ac:spMkLst>
            <pc:docMk/>
            <pc:sldMk cId="518458379" sldId="452"/>
            <ac:spMk id="10" creationId="{6BA30E1E-56C4-493B-8992-B93B1A6F3097}"/>
          </ac:spMkLst>
        </pc:spChg>
        <pc:graphicFrameChg chg="mod modGraphic">
          <ac:chgData name="Luke Fisher" userId="92cf8c0b-1e75-4535-8605-5c81da27fffe" providerId="ADAL" clId="{EA2A996E-D230-4DEE-99BE-F211BCEAB909}" dt="2023-06-19T09:35:38.205" v="102" actId="2711"/>
          <ac:graphicFrameMkLst>
            <pc:docMk/>
            <pc:sldMk cId="518458379" sldId="452"/>
            <ac:graphicFrameMk id="4" creationId="{00000000-0000-0000-0000-000000000000}"/>
          </ac:graphicFrameMkLst>
        </pc:graphicFrameChg>
        <pc:graphicFrameChg chg="mod modGraphic">
          <ac:chgData name="Luke Fisher" userId="92cf8c0b-1e75-4535-8605-5c81da27fffe" providerId="ADAL" clId="{EA2A996E-D230-4DEE-99BE-F211BCEAB909}" dt="2023-06-19T09:35:55.847" v="106" actId="242"/>
          <ac:graphicFrameMkLst>
            <pc:docMk/>
            <pc:sldMk cId="518458379" sldId="452"/>
            <ac:graphicFrameMk id="6" creationId="{00000000-0000-0000-0000-000000000000}"/>
          </ac:graphicFrameMkLst>
        </pc:graphicFrameChg>
      </pc:sldChg>
      <pc:sldChg chg="modSp mod">
        <pc:chgData name="Luke Fisher" userId="92cf8c0b-1e75-4535-8605-5c81da27fffe" providerId="ADAL" clId="{EA2A996E-D230-4DEE-99BE-F211BCEAB909}" dt="2023-06-19T12:42:17.639" v="1640" actId="20577"/>
        <pc:sldMkLst>
          <pc:docMk/>
          <pc:sldMk cId="2144818078" sldId="453"/>
        </pc:sldMkLst>
        <pc:spChg chg="mod">
          <ac:chgData name="Luke Fisher" userId="92cf8c0b-1e75-4535-8605-5c81da27fffe" providerId="ADAL" clId="{EA2A996E-D230-4DEE-99BE-F211BCEAB909}" dt="2023-06-19T12:42:17.639" v="1640" actId="20577"/>
          <ac:spMkLst>
            <pc:docMk/>
            <pc:sldMk cId="2144818078" sldId="453"/>
            <ac:spMk id="6" creationId="{6BA30E1E-56C4-493B-8992-B93B1A6F3097}"/>
          </ac:spMkLst>
        </pc:spChg>
        <pc:graphicFrameChg chg="mod modGraphic">
          <ac:chgData name="Luke Fisher" userId="92cf8c0b-1e75-4535-8605-5c81da27fffe" providerId="ADAL" clId="{EA2A996E-D230-4DEE-99BE-F211BCEAB909}" dt="2023-06-19T09:36:23.373" v="110" actId="2711"/>
          <ac:graphicFrameMkLst>
            <pc:docMk/>
            <pc:sldMk cId="2144818078" sldId="453"/>
            <ac:graphicFrameMk id="4" creationId="{00000000-0000-0000-0000-000000000000}"/>
          </ac:graphicFrameMkLst>
        </pc:graphicFrameChg>
      </pc:sldChg>
      <pc:sldChg chg="modSp mod">
        <pc:chgData name="Luke Fisher" userId="92cf8c0b-1e75-4535-8605-5c81da27fffe" providerId="ADAL" clId="{EA2A996E-D230-4DEE-99BE-F211BCEAB909}" dt="2023-06-19T12:42:54.190" v="1671" actId="20577"/>
        <pc:sldMkLst>
          <pc:docMk/>
          <pc:sldMk cId="602489475" sldId="454"/>
        </pc:sldMkLst>
        <pc:spChg chg="mod">
          <ac:chgData name="Luke Fisher" userId="92cf8c0b-1e75-4535-8605-5c81da27fffe" providerId="ADAL" clId="{EA2A996E-D230-4DEE-99BE-F211BCEAB909}" dt="2023-06-19T12:42:54.190" v="1671" actId="20577"/>
          <ac:spMkLst>
            <pc:docMk/>
            <pc:sldMk cId="602489475" sldId="454"/>
            <ac:spMk id="6" creationId="{6BA30E1E-56C4-493B-8992-B93B1A6F3097}"/>
          </ac:spMkLst>
        </pc:spChg>
        <pc:graphicFrameChg chg="mod modGraphic">
          <ac:chgData name="Luke Fisher" userId="92cf8c0b-1e75-4535-8605-5c81da27fffe" providerId="ADAL" clId="{EA2A996E-D230-4DEE-99BE-F211BCEAB909}" dt="2023-06-19T09:36:50.180" v="114" actId="2711"/>
          <ac:graphicFrameMkLst>
            <pc:docMk/>
            <pc:sldMk cId="602489475" sldId="454"/>
            <ac:graphicFrameMk id="4" creationId="{00000000-0000-0000-0000-000000000000}"/>
          </ac:graphicFrameMkLst>
        </pc:graphicFrameChg>
      </pc:sldChg>
      <pc:sldChg chg="modSp mod">
        <pc:chgData name="Luke Fisher" userId="92cf8c0b-1e75-4535-8605-5c81da27fffe" providerId="ADAL" clId="{EA2A996E-D230-4DEE-99BE-F211BCEAB909}" dt="2023-06-19T11:54:49.253" v="506" actId="20577"/>
        <pc:sldMkLst>
          <pc:docMk/>
          <pc:sldMk cId="2289869976" sldId="455"/>
        </pc:sldMkLst>
        <pc:spChg chg="mod">
          <ac:chgData name="Luke Fisher" userId="92cf8c0b-1e75-4535-8605-5c81da27fffe" providerId="ADAL" clId="{EA2A996E-D230-4DEE-99BE-F211BCEAB909}" dt="2023-06-19T11:54:49.253" v="506" actId="20577"/>
          <ac:spMkLst>
            <pc:docMk/>
            <pc:sldMk cId="2289869976" sldId="455"/>
            <ac:spMk id="10" creationId="{6BA30E1E-56C4-493B-8992-B93B1A6F3097}"/>
          </ac:spMkLst>
        </pc:spChg>
        <pc:graphicFrameChg chg="mod modGraphic">
          <ac:chgData name="Luke Fisher" userId="92cf8c0b-1e75-4535-8605-5c81da27fffe" providerId="ADAL" clId="{EA2A996E-D230-4DEE-99BE-F211BCEAB909}" dt="2023-06-19T10:15:57.680" v="316" actId="2711"/>
          <ac:graphicFrameMkLst>
            <pc:docMk/>
            <pc:sldMk cId="2289869976" sldId="455"/>
            <ac:graphicFrameMk id="4" creationId="{00000000-0000-0000-0000-000000000000}"/>
          </ac:graphicFrameMkLst>
        </pc:graphicFrameChg>
        <pc:graphicFrameChg chg="mod modGraphic">
          <ac:chgData name="Luke Fisher" userId="92cf8c0b-1e75-4535-8605-5c81da27fffe" providerId="ADAL" clId="{EA2A996E-D230-4DEE-99BE-F211BCEAB909}" dt="2023-06-19T10:16:17.198" v="320" actId="2711"/>
          <ac:graphicFrameMkLst>
            <pc:docMk/>
            <pc:sldMk cId="2289869976" sldId="455"/>
            <ac:graphicFrameMk id="6" creationId="{00000000-0000-0000-0000-000000000000}"/>
          </ac:graphicFrameMkLst>
        </pc:graphicFrameChg>
      </pc:sldChg>
      <pc:sldChg chg="modSp mod">
        <pc:chgData name="Luke Fisher" userId="92cf8c0b-1e75-4535-8605-5c81da27fffe" providerId="ADAL" clId="{EA2A996E-D230-4DEE-99BE-F211BCEAB909}" dt="2023-06-19T11:55:16.335" v="537" actId="20577"/>
        <pc:sldMkLst>
          <pc:docMk/>
          <pc:sldMk cId="538740590" sldId="456"/>
        </pc:sldMkLst>
        <pc:spChg chg="mod">
          <ac:chgData name="Luke Fisher" userId="92cf8c0b-1e75-4535-8605-5c81da27fffe" providerId="ADAL" clId="{EA2A996E-D230-4DEE-99BE-F211BCEAB909}" dt="2023-06-19T11:55:16.335" v="537" actId="20577"/>
          <ac:spMkLst>
            <pc:docMk/>
            <pc:sldMk cId="538740590" sldId="456"/>
            <ac:spMk id="5" creationId="{6BA30E1E-56C4-493B-8992-B93B1A6F3097}"/>
          </ac:spMkLst>
        </pc:spChg>
        <pc:graphicFrameChg chg="mod modGraphic">
          <ac:chgData name="Luke Fisher" userId="92cf8c0b-1e75-4535-8605-5c81da27fffe" providerId="ADAL" clId="{EA2A996E-D230-4DEE-99BE-F211BCEAB909}" dt="2023-06-19T10:16:48.510" v="324" actId="2711"/>
          <ac:graphicFrameMkLst>
            <pc:docMk/>
            <pc:sldMk cId="538740590" sldId="456"/>
            <ac:graphicFrameMk id="4" creationId="{00000000-0000-0000-0000-000000000000}"/>
          </ac:graphicFrameMkLst>
        </pc:graphicFrameChg>
      </pc:sldChg>
      <pc:sldChg chg="modSp mod">
        <pc:chgData name="Luke Fisher" userId="92cf8c0b-1e75-4535-8605-5c81da27fffe" providerId="ADAL" clId="{EA2A996E-D230-4DEE-99BE-F211BCEAB909}" dt="2023-06-19T11:55:48.978" v="568" actId="20577"/>
        <pc:sldMkLst>
          <pc:docMk/>
          <pc:sldMk cId="1692006184" sldId="457"/>
        </pc:sldMkLst>
        <pc:spChg chg="mod">
          <ac:chgData name="Luke Fisher" userId="92cf8c0b-1e75-4535-8605-5c81da27fffe" providerId="ADAL" clId="{EA2A996E-D230-4DEE-99BE-F211BCEAB909}" dt="2023-06-19T11:55:48.978" v="568" actId="20577"/>
          <ac:spMkLst>
            <pc:docMk/>
            <pc:sldMk cId="1692006184" sldId="457"/>
            <ac:spMk id="5" creationId="{6BA30E1E-56C4-493B-8992-B93B1A6F3097}"/>
          </ac:spMkLst>
        </pc:spChg>
        <pc:graphicFrameChg chg="mod modGraphic">
          <ac:chgData name="Luke Fisher" userId="92cf8c0b-1e75-4535-8605-5c81da27fffe" providerId="ADAL" clId="{EA2A996E-D230-4DEE-99BE-F211BCEAB909}" dt="2023-06-19T10:17:17.873" v="328" actId="2711"/>
          <ac:graphicFrameMkLst>
            <pc:docMk/>
            <pc:sldMk cId="1692006184" sldId="457"/>
            <ac:graphicFrameMk id="4" creationId="{00000000-0000-0000-0000-000000000000}"/>
          </ac:graphicFrameMkLst>
        </pc:graphicFrameChg>
      </pc:sldChg>
      <pc:sldChg chg="addSp delSp modSp mod">
        <pc:chgData name="Luke Fisher" userId="92cf8c0b-1e75-4535-8605-5c81da27fffe" providerId="ADAL" clId="{EA2A996E-D230-4DEE-99BE-F211BCEAB909}" dt="2023-06-19T11:57:14.017" v="636" actId="20577"/>
        <pc:sldMkLst>
          <pc:docMk/>
          <pc:sldMk cId="2372620386" sldId="458"/>
        </pc:sldMkLst>
        <pc:spChg chg="mod">
          <ac:chgData name="Luke Fisher" userId="92cf8c0b-1e75-4535-8605-5c81da27fffe" providerId="ADAL" clId="{EA2A996E-D230-4DEE-99BE-F211BCEAB909}" dt="2023-06-19T11:56:46.718" v="622" actId="20577"/>
          <ac:spMkLst>
            <pc:docMk/>
            <pc:sldMk cId="2372620386" sldId="458"/>
            <ac:spMk id="10" creationId="{6BA30E1E-56C4-493B-8992-B93B1A6F3097}"/>
          </ac:spMkLst>
        </pc:spChg>
        <pc:graphicFrameChg chg="mod modGraphic">
          <ac:chgData name="Luke Fisher" userId="92cf8c0b-1e75-4535-8605-5c81da27fffe" providerId="ADAL" clId="{EA2A996E-D230-4DEE-99BE-F211BCEAB909}" dt="2023-06-19T10:17:44.293" v="332" actId="2711"/>
          <ac:graphicFrameMkLst>
            <pc:docMk/>
            <pc:sldMk cId="2372620386" sldId="458"/>
            <ac:graphicFrameMk id="4" creationId="{00000000-0000-0000-0000-000000000000}"/>
          </ac:graphicFrameMkLst>
        </pc:graphicFrameChg>
        <pc:graphicFrameChg chg="add mod modGraphic">
          <ac:chgData name="Luke Fisher" userId="92cf8c0b-1e75-4535-8605-5c81da27fffe" providerId="ADAL" clId="{EA2A996E-D230-4DEE-99BE-F211BCEAB909}" dt="2023-06-19T11:57:14.017" v="636" actId="20577"/>
          <ac:graphicFrameMkLst>
            <pc:docMk/>
            <pc:sldMk cId="2372620386" sldId="458"/>
            <ac:graphicFrameMk id="5" creationId="{0E8B3A8E-F119-87E3-1E18-7D961E095797}"/>
          </ac:graphicFrameMkLst>
        </pc:graphicFrameChg>
        <pc:graphicFrameChg chg="mod modGraphic">
          <ac:chgData name="Luke Fisher" userId="92cf8c0b-1e75-4535-8605-5c81da27fffe" providerId="ADAL" clId="{EA2A996E-D230-4DEE-99BE-F211BCEAB909}" dt="2023-06-19T10:17:59.561" v="336" actId="2711"/>
          <ac:graphicFrameMkLst>
            <pc:docMk/>
            <pc:sldMk cId="2372620386" sldId="458"/>
            <ac:graphicFrameMk id="12" creationId="{00000000-0000-0000-0000-000000000000}"/>
          </ac:graphicFrameMkLst>
        </pc:graphicFrameChg>
        <pc:graphicFrameChg chg="del mod">
          <ac:chgData name="Luke Fisher" userId="92cf8c0b-1e75-4535-8605-5c81da27fffe" providerId="ADAL" clId="{EA2A996E-D230-4DEE-99BE-F211BCEAB909}" dt="2023-06-19T09:50:47.141" v="190" actId="478"/>
          <ac:graphicFrameMkLst>
            <pc:docMk/>
            <pc:sldMk cId="2372620386" sldId="458"/>
            <ac:graphicFrameMk id="13" creationId="{00000000-0000-0000-0000-000000000000}"/>
          </ac:graphicFrameMkLst>
        </pc:graphicFrameChg>
      </pc:sldChg>
      <pc:sldChg chg="modSp mod">
        <pc:chgData name="Luke Fisher" userId="92cf8c0b-1e75-4535-8605-5c81da27fffe" providerId="ADAL" clId="{EA2A996E-D230-4DEE-99BE-F211BCEAB909}" dt="2023-06-19T11:57:58.264" v="673" actId="20577"/>
        <pc:sldMkLst>
          <pc:docMk/>
          <pc:sldMk cId="3662542958" sldId="459"/>
        </pc:sldMkLst>
        <pc:spChg chg="mod">
          <ac:chgData name="Luke Fisher" userId="92cf8c0b-1e75-4535-8605-5c81da27fffe" providerId="ADAL" clId="{EA2A996E-D230-4DEE-99BE-F211BCEAB909}" dt="2023-06-19T11:57:58.264" v="673" actId="20577"/>
          <ac:spMkLst>
            <pc:docMk/>
            <pc:sldMk cId="3662542958" sldId="459"/>
            <ac:spMk id="6" creationId="{6BA30E1E-56C4-493B-8992-B93B1A6F3097}"/>
          </ac:spMkLst>
        </pc:spChg>
        <pc:graphicFrameChg chg="mod modGraphic">
          <ac:chgData name="Luke Fisher" userId="92cf8c0b-1e75-4535-8605-5c81da27fffe" providerId="ADAL" clId="{EA2A996E-D230-4DEE-99BE-F211BCEAB909}" dt="2023-06-19T10:18:43.786" v="344" actId="2711"/>
          <ac:graphicFrameMkLst>
            <pc:docMk/>
            <pc:sldMk cId="3662542958" sldId="459"/>
            <ac:graphicFrameMk id="4" creationId="{00000000-0000-0000-0000-000000000000}"/>
          </ac:graphicFrameMkLst>
        </pc:graphicFrameChg>
      </pc:sldChg>
      <pc:sldChg chg="modSp mod">
        <pc:chgData name="Luke Fisher" userId="92cf8c0b-1e75-4535-8605-5c81da27fffe" providerId="ADAL" clId="{EA2A996E-D230-4DEE-99BE-F211BCEAB909}" dt="2023-06-19T11:58:29.675" v="709" actId="20577"/>
        <pc:sldMkLst>
          <pc:docMk/>
          <pc:sldMk cId="3562114571" sldId="460"/>
        </pc:sldMkLst>
        <pc:spChg chg="mod">
          <ac:chgData name="Luke Fisher" userId="92cf8c0b-1e75-4535-8605-5c81da27fffe" providerId="ADAL" clId="{EA2A996E-D230-4DEE-99BE-F211BCEAB909}" dt="2023-06-19T11:58:29.675" v="709" actId="20577"/>
          <ac:spMkLst>
            <pc:docMk/>
            <pc:sldMk cId="3562114571" sldId="460"/>
            <ac:spMk id="6" creationId="{6BA30E1E-56C4-493B-8992-B93B1A6F3097}"/>
          </ac:spMkLst>
        </pc:spChg>
        <pc:graphicFrameChg chg="mod modGraphic">
          <ac:chgData name="Luke Fisher" userId="92cf8c0b-1e75-4535-8605-5c81da27fffe" providerId="ADAL" clId="{EA2A996E-D230-4DEE-99BE-F211BCEAB909}" dt="2023-06-19T10:19:10.111" v="348" actId="2711"/>
          <ac:graphicFrameMkLst>
            <pc:docMk/>
            <pc:sldMk cId="3562114571" sldId="460"/>
            <ac:graphicFrameMk id="4" creationId="{00000000-0000-0000-0000-000000000000}"/>
          </ac:graphicFrameMkLst>
        </pc:graphicFrameChg>
      </pc:sldChg>
      <pc:sldChg chg="modSp mod">
        <pc:chgData name="Luke Fisher" userId="92cf8c0b-1e75-4535-8605-5c81da27fffe" providerId="ADAL" clId="{EA2A996E-D230-4DEE-99BE-F211BCEAB909}" dt="2023-06-19T11:59:49.874" v="779" actId="20577"/>
        <pc:sldMkLst>
          <pc:docMk/>
          <pc:sldMk cId="1260424022" sldId="462"/>
        </pc:sldMkLst>
        <pc:spChg chg="mod">
          <ac:chgData name="Luke Fisher" userId="92cf8c0b-1e75-4535-8605-5c81da27fffe" providerId="ADAL" clId="{EA2A996E-D230-4DEE-99BE-F211BCEAB909}" dt="2023-06-19T11:59:49.874" v="779" actId="20577"/>
          <ac:spMkLst>
            <pc:docMk/>
            <pc:sldMk cId="1260424022" sldId="462"/>
            <ac:spMk id="10" creationId="{6BA30E1E-56C4-493B-8992-B93B1A6F3097}"/>
          </ac:spMkLst>
        </pc:spChg>
        <pc:graphicFrameChg chg="mod modGraphic">
          <ac:chgData name="Luke Fisher" userId="92cf8c0b-1e75-4535-8605-5c81da27fffe" providerId="ADAL" clId="{EA2A996E-D230-4DEE-99BE-F211BCEAB909}" dt="2023-06-19T10:22:12.090" v="357" actId="2711"/>
          <ac:graphicFrameMkLst>
            <pc:docMk/>
            <pc:sldMk cId="1260424022" sldId="462"/>
            <ac:graphicFrameMk id="4" creationId="{00000000-0000-0000-0000-000000000000}"/>
          </ac:graphicFrameMkLst>
        </pc:graphicFrameChg>
        <pc:graphicFrameChg chg="mod modGraphic">
          <ac:chgData name="Luke Fisher" userId="92cf8c0b-1e75-4535-8605-5c81da27fffe" providerId="ADAL" clId="{EA2A996E-D230-4DEE-99BE-F211BCEAB909}" dt="2023-06-19T10:22:27.187" v="361" actId="2711"/>
          <ac:graphicFrameMkLst>
            <pc:docMk/>
            <pc:sldMk cId="1260424022" sldId="462"/>
            <ac:graphicFrameMk id="6" creationId="{00000000-0000-0000-0000-000000000000}"/>
          </ac:graphicFrameMkLst>
        </pc:graphicFrameChg>
      </pc:sldChg>
      <pc:sldChg chg="modSp mod">
        <pc:chgData name="Luke Fisher" userId="92cf8c0b-1e75-4535-8605-5c81da27fffe" providerId="ADAL" clId="{EA2A996E-D230-4DEE-99BE-F211BCEAB909}" dt="2023-06-19T12:00:14.103" v="816" actId="20577"/>
        <pc:sldMkLst>
          <pc:docMk/>
          <pc:sldMk cId="1747389337" sldId="463"/>
        </pc:sldMkLst>
        <pc:spChg chg="mod">
          <ac:chgData name="Luke Fisher" userId="92cf8c0b-1e75-4535-8605-5c81da27fffe" providerId="ADAL" clId="{EA2A996E-D230-4DEE-99BE-F211BCEAB909}" dt="2023-06-19T12:00:14.103" v="816" actId="20577"/>
          <ac:spMkLst>
            <pc:docMk/>
            <pc:sldMk cId="1747389337" sldId="463"/>
            <ac:spMk id="6" creationId="{6BA30E1E-56C4-493B-8992-B93B1A6F3097}"/>
          </ac:spMkLst>
        </pc:spChg>
        <pc:graphicFrameChg chg="mod modGraphic">
          <ac:chgData name="Luke Fisher" userId="92cf8c0b-1e75-4535-8605-5c81da27fffe" providerId="ADAL" clId="{EA2A996E-D230-4DEE-99BE-F211BCEAB909}" dt="2023-06-19T10:22:58.965" v="365" actId="2711"/>
          <ac:graphicFrameMkLst>
            <pc:docMk/>
            <pc:sldMk cId="1747389337" sldId="463"/>
            <ac:graphicFrameMk id="4" creationId="{00000000-0000-0000-0000-000000000000}"/>
          </ac:graphicFrameMkLst>
        </pc:graphicFrameChg>
      </pc:sldChg>
      <pc:sldChg chg="modSp mod">
        <pc:chgData name="Luke Fisher" userId="92cf8c0b-1e75-4535-8605-5c81da27fffe" providerId="ADAL" clId="{EA2A996E-D230-4DEE-99BE-F211BCEAB909}" dt="2023-06-19T12:00:41.725" v="856" actId="20577"/>
        <pc:sldMkLst>
          <pc:docMk/>
          <pc:sldMk cId="1914993997" sldId="464"/>
        </pc:sldMkLst>
        <pc:spChg chg="mod">
          <ac:chgData name="Luke Fisher" userId="92cf8c0b-1e75-4535-8605-5c81da27fffe" providerId="ADAL" clId="{EA2A996E-D230-4DEE-99BE-F211BCEAB909}" dt="2023-06-19T12:00:41.725" v="856" actId="20577"/>
          <ac:spMkLst>
            <pc:docMk/>
            <pc:sldMk cId="1914993997" sldId="464"/>
            <ac:spMk id="6" creationId="{6BA30E1E-56C4-493B-8992-B93B1A6F3097}"/>
          </ac:spMkLst>
        </pc:spChg>
        <pc:graphicFrameChg chg="mod modGraphic">
          <ac:chgData name="Luke Fisher" userId="92cf8c0b-1e75-4535-8605-5c81da27fffe" providerId="ADAL" clId="{EA2A996E-D230-4DEE-99BE-F211BCEAB909}" dt="2023-06-19T10:23:24.880" v="369" actId="2711"/>
          <ac:graphicFrameMkLst>
            <pc:docMk/>
            <pc:sldMk cId="1914993997" sldId="464"/>
            <ac:graphicFrameMk id="4" creationId="{00000000-0000-0000-0000-000000000000}"/>
          </ac:graphicFrameMkLst>
        </pc:graphicFrameChg>
      </pc:sldChg>
      <pc:sldChg chg="modSp mod">
        <pc:chgData name="Luke Fisher" userId="92cf8c0b-1e75-4535-8605-5c81da27fffe" providerId="ADAL" clId="{EA2A996E-D230-4DEE-99BE-F211BCEAB909}" dt="2023-06-19T12:01:34.448" v="911" actId="20577"/>
        <pc:sldMkLst>
          <pc:docMk/>
          <pc:sldMk cId="1220817920" sldId="465"/>
        </pc:sldMkLst>
        <pc:spChg chg="mod">
          <ac:chgData name="Luke Fisher" userId="92cf8c0b-1e75-4535-8605-5c81da27fffe" providerId="ADAL" clId="{EA2A996E-D230-4DEE-99BE-F211BCEAB909}" dt="2023-06-19T12:01:34.448" v="911" actId="20577"/>
          <ac:spMkLst>
            <pc:docMk/>
            <pc:sldMk cId="1220817920" sldId="465"/>
            <ac:spMk id="10" creationId="{6BA30E1E-56C4-493B-8992-B93B1A6F3097}"/>
          </ac:spMkLst>
        </pc:spChg>
        <pc:graphicFrameChg chg="mod modGraphic">
          <ac:chgData name="Luke Fisher" userId="92cf8c0b-1e75-4535-8605-5c81da27fffe" providerId="ADAL" clId="{EA2A996E-D230-4DEE-99BE-F211BCEAB909}" dt="2023-06-19T10:24:25.479" v="381" actId="2711"/>
          <ac:graphicFrameMkLst>
            <pc:docMk/>
            <pc:sldMk cId="1220817920" sldId="465"/>
            <ac:graphicFrameMk id="4" creationId="{00000000-0000-0000-0000-000000000000}"/>
          </ac:graphicFrameMkLst>
        </pc:graphicFrameChg>
        <pc:graphicFrameChg chg="mod modGraphic">
          <ac:chgData name="Luke Fisher" userId="92cf8c0b-1e75-4535-8605-5c81da27fffe" providerId="ADAL" clId="{EA2A996E-D230-4DEE-99BE-F211BCEAB909}" dt="2023-06-19T10:24:05.041" v="377" actId="2711"/>
          <ac:graphicFrameMkLst>
            <pc:docMk/>
            <pc:sldMk cId="1220817920" sldId="465"/>
            <ac:graphicFrameMk id="12" creationId="{00000000-0000-0000-0000-000000000000}"/>
          </ac:graphicFrameMkLst>
        </pc:graphicFrameChg>
        <pc:graphicFrameChg chg="mod modGraphic">
          <ac:chgData name="Luke Fisher" userId="92cf8c0b-1e75-4535-8605-5c81da27fffe" providerId="ADAL" clId="{EA2A996E-D230-4DEE-99BE-F211BCEAB909}" dt="2023-06-19T10:23:46.260" v="373" actId="2711"/>
          <ac:graphicFrameMkLst>
            <pc:docMk/>
            <pc:sldMk cId="1220817920" sldId="465"/>
            <ac:graphicFrameMk id="13" creationId="{00000000-0000-0000-0000-000000000000}"/>
          </ac:graphicFrameMkLst>
        </pc:graphicFrameChg>
      </pc:sldChg>
      <pc:sldChg chg="modSp mod">
        <pc:chgData name="Luke Fisher" userId="92cf8c0b-1e75-4535-8605-5c81da27fffe" providerId="ADAL" clId="{EA2A996E-D230-4DEE-99BE-F211BCEAB909}" dt="2023-06-19T12:02:02.471" v="946" actId="20577"/>
        <pc:sldMkLst>
          <pc:docMk/>
          <pc:sldMk cId="2434318526" sldId="466"/>
        </pc:sldMkLst>
        <pc:spChg chg="mod">
          <ac:chgData name="Luke Fisher" userId="92cf8c0b-1e75-4535-8605-5c81da27fffe" providerId="ADAL" clId="{EA2A996E-D230-4DEE-99BE-F211BCEAB909}" dt="2023-06-19T12:02:02.471" v="946" actId="20577"/>
          <ac:spMkLst>
            <pc:docMk/>
            <pc:sldMk cId="2434318526" sldId="466"/>
            <ac:spMk id="6" creationId="{6BA30E1E-56C4-493B-8992-B93B1A6F3097}"/>
          </ac:spMkLst>
        </pc:spChg>
        <pc:graphicFrameChg chg="mod modGraphic">
          <ac:chgData name="Luke Fisher" userId="92cf8c0b-1e75-4535-8605-5c81da27fffe" providerId="ADAL" clId="{EA2A996E-D230-4DEE-99BE-F211BCEAB909}" dt="2023-06-19T10:24:52.770" v="385" actId="2711"/>
          <ac:graphicFrameMkLst>
            <pc:docMk/>
            <pc:sldMk cId="2434318526" sldId="466"/>
            <ac:graphicFrameMk id="4" creationId="{00000000-0000-0000-0000-000000000000}"/>
          </ac:graphicFrameMkLst>
        </pc:graphicFrameChg>
      </pc:sldChg>
      <pc:sldChg chg="modSp mod">
        <pc:chgData name="Luke Fisher" userId="92cf8c0b-1e75-4535-8605-5c81da27fffe" providerId="ADAL" clId="{EA2A996E-D230-4DEE-99BE-F211BCEAB909}" dt="2023-06-19T12:02:26.854" v="981" actId="20577"/>
        <pc:sldMkLst>
          <pc:docMk/>
          <pc:sldMk cId="3248322774" sldId="467"/>
        </pc:sldMkLst>
        <pc:spChg chg="mod">
          <ac:chgData name="Luke Fisher" userId="92cf8c0b-1e75-4535-8605-5c81da27fffe" providerId="ADAL" clId="{EA2A996E-D230-4DEE-99BE-F211BCEAB909}" dt="2023-06-19T12:02:26.854" v="981" actId="20577"/>
          <ac:spMkLst>
            <pc:docMk/>
            <pc:sldMk cId="3248322774" sldId="467"/>
            <ac:spMk id="6" creationId="{6BA30E1E-56C4-493B-8992-B93B1A6F3097}"/>
          </ac:spMkLst>
        </pc:spChg>
        <pc:graphicFrameChg chg="mod modGraphic">
          <ac:chgData name="Luke Fisher" userId="92cf8c0b-1e75-4535-8605-5c81da27fffe" providerId="ADAL" clId="{EA2A996E-D230-4DEE-99BE-F211BCEAB909}" dt="2023-06-19T10:25:16.240" v="389" actId="2711"/>
          <ac:graphicFrameMkLst>
            <pc:docMk/>
            <pc:sldMk cId="3248322774" sldId="467"/>
            <ac:graphicFrameMk id="4" creationId="{00000000-0000-0000-0000-000000000000}"/>
          </ac:graphicFrameMkLst>
        </pc:graphicFrameChg>
      </pc:sldChg>
      <pc:sldChg chg="modSp mod">
        <pc:chgData name="Luke Fisher" userId="92cf8c0b-1e75-4535-8605-5c81da27fffe" providerId="ADAL" clId="{EA2A996E-D230-4DEE-99BE-F211BCEAB909}" dt="2023-06-19T12:02:47.640" v="1018" actId="20577"/>
        <pc:sldMkLst>
          <pc:docMk/>
          <pc:sldMk cId="82673454" sldId="468"/>
        </pc:sldMkLst>
        <pc:spChg chg="mod">
          <ac:chgData name="Luke Fisher" userId="92cf8c0b-1e75-4535-8605-5c81da27fffe" providerId="ADAL" clId="{EA2A996E-D230-4DEE-99BE-F211BCEAB909}" dt="2023-06-19T12:02:47.640" v="1018" actId="20577"/>
          <ac:spMkLst>
            <pc:docMk/>
            <pc:sldMk cId="82673454" sldId="468"/>
            <ac:spMk id="6" creationId="{6BA30E1E-56C4-493B-8992-B93B1A6F3097}"/>
          </ac:spMkLst>
        </pc:spChg>
        <pc:graphicFrameChg chg="mod modGraphic">
          <ac:chgData name="Luke Fisher" userId="92cf8c0b-1e75-4535-8605-5c81da27fffe" providerId="ADAL" clId="{EA2A996E-D230-4DEE-99BE-F211BCEAB909}" dt="2023-06-19T10:25:51.922" v="393" actId="2711"/>
          <ac:graphicFrameMkLst>
            <pc:docMk/>
            <pc:sldMk cId="82673454" sldId="468"/>
            <ac:graphicFrameMk id="4" creationId="{00000000-0000-0000-0000-000000000000}"/>
          </ac:graphicFrameMkLst>
        </pc:graphicFrameChg>
      </pc:sldChg>
      <pc:sldChg chg="modSp mod">
        <pc:chgData name="Luke Fisher" userId="92cf8c0b-1e75-4535-8605-5c81da27fffe" providerId="ADAL" clId="{EA2A996E-D230-4DEE-99BE-F211BCEAB909}" dt="2023-06-19T12:43:20.544" v="1681" actId="20577"/>
        <pc:sldMkLst>
          <pc:docMk/>
          <pc:sldMk cId="3295908056" sldId="469"/>
        </pc:sldMkLst>
        <pc:spChg chg="mod">
          <ac:chgData name="Luke Fisher" userId="92cf8c0b-1e75-4535-8605-5c81da27fffe" providerId="ADAL" clId="{EA2A996E-D230-4DEE-99BE-F211BCEAB909}" dt="2023-06-19T12:43:20.544" v="1681" actId="20577"/>
          <ac:spMkLst>
            <pc:docMk/>
            <pc:sldMk cId="3295908056" sldId="469"/>
            <ac:spMk id="11" creationId="{6BA30E1E-56C4-493B-8992-B93B1A6F3097}"/>
          </ac:spMkLst>
        </pc:spChg>
        <pc:graphicFrameChg chg="mod modGraphic">
          <ac:chgData name="Luke Fisher" userId="92cf8c0b-1e75-4535-8605-5c81da27fffe" providerId="ADAL" clId="{EA2A996E-D230-4DEE-99BE-F211BCEAB909}" dt="2023-06-19T09:40:54.846" v="122" actId="2711"/>
          <ac:graphicFrameMkLst>
            <pc:docMk/>
            <pc:sldMk cId="3295908056" sldId="469"/>
            <ac:graphicFrameMk id="4" creationId="{00000000-0000-0000-0000-000000000000}"/>
          </ac:graphicFrameMkLst>
        </pc:graphicFrameChg>
        <pc:graphicFrameChg chg="mod modGraphic">
          <ac:chgData name="Luke Fisher" userId="92cf8c0b-1e75-4535-8605-5c81da27fffe" providerId="ADAL" clId="{EA2A996E-D230-4DEE-99BE-F211BCEAB909}" dt="2023-06-19T09:41:13.241" v="126" actId="2711"/>
          <ac:graphicFrameMkLst>
            <pc:docMk/>
            <pc:sldMk cId="3295908056" sldId="469"/>
            <ac:graphicFrameMk id="12" creationId="{00000000-0000-0000-0000-000000000000}"/>
          </ac:graphicFrameMkLst>
        </pc:graphicFrameChg>
        <pc:graphicFrameChg chg="mod modGraphic">
          <ac:chgData name="Luke Fisher" userId="92cf8c0b-1e75-4535-8605-5c81da27fffe" providerId="ADAL" clId="{EA2A996E-D230-4DEE-99BE-F211BCEAB909}" dt="2023-06-19T09:40:41.093" v="118" actId="2711"/>
          <ac:graphicFrameMkLst>
            <pc:docMk/>
            <pc:sldMk cId="3295908056" sldId="469"/>
            <ac:graphicFrameMk id="13" creationId="{00000000-0000-0000-0000-000000000000}"/>
          </ac:graphicFrameMkLst>
        </pc:graphicFrameChg>
      </pc:sldChg>
      <pc:sldChg chg="modSp mod">
        <pc:chgData name="Luke Fisher" userId="92cf8c0b-1e75-4535-8605-5c81da27fffe" providerId="ADAL" clId="{EA2A996E-D230-4DEE-99BE-F211BCEAB909}" dt="2023-06-19T12:43:51.853" v="1706" actId="20577"/>
        <pc:sldMkLst>
          <pc:docMk/>
          <pc:sldMk cId="315781057" sldId="470"/>
        </pc:sldMkLst>
        <pc:spChg chg="mod">
          <ac:chgData name="Luke Fisher" userId="92cf8c0b-1e75-4535-8605-5c81da27fffe" providerId="ADAL" clId="{EA2A996E-D230-4DEE-99BE-F211BCEAB909}" dt="2023-06-19T12:43:51.853" v="1706" actId="20577"/>
          <ac:spMkLst>
            <pc:docMk/>
            <pc:sldMk cId="315781057" sldId="470"/>
            <ac:spMk id="6" creationId="{6BA30E1E-56C4-493B-8992-B93B1A6F3097}"/>
          </ac:spMkLst>
        </pc:spChg>
        <pc:graphicFrameChg chg="mod modGraphic">
          <ac:chgData name="Luke Fisher" userId="92cf8c0b-1e75-4535-8605-5c81da27fffe" providerId="ADAL" clId="{EA2A996E-D230-4DEE-99BE-F211BCEAB909}" dt="2023-06-19T09:42:39.754" v="130" actId="2711"/>
          <ac:graphicFrameMkLst>
            <pc:docMk/>
            <pc:sldMk cId="315781057" sldId="470"/>
            <ac:graphicFrameMk id="4" creationId="{00000000-0000-0000-0000-000000000000}"/>
          </ac:graphicFrameMkLst>
        </pc:graphicFrameChg>
      </pc:sldChg>
      <pc:sldChg chg="modSp mod">
        <pc:chgData name="Luke Fisher" userId="92cf8c0b-1e75-4535-8605-5c81da27fffe" providerId="ADAL" clId="{EA2A996E-D230-4DEE-99BE-F211BCEAB909}" dt="2023-06-19T12:44:48.183" v="1734" actId="20577"/>
        <pc:sldMkLst>
          <pc:docMk/>
          <pc:sldMk cId="1044959992" sldId="471"/>
        </pc:sldMkLst>
        <pc:spChg chg="mod">
          <ac:chgData name="Luke Fisher" userId="92cf8c0b-1e75-4535-8605-5c81da27fffe" providerId="ADAL" clId="{EA2A996E-D230-4DEE-99BE-F211BCEAB909}" dt="2023-06-19T12:44:48.183" v="1734" actId="20577"/>
          <ac:spMkLst>
            <pc:docMk/>
            <pc:sldMk cId="1044959992" sldId="471"/>
            <ac:spMk id="6" creationId="{6BA30E1E-56C4-493B-8992-B93B1A6F3097}"/>
          </ac:spMkLst>
        </pc:spChg>
        <pc:graphicFrameChg chg="mod modGraphic">
          <ac:chgData name="Luke Fisher" userId="92cf8c0b-1e75-4535-8605-5c81da27fffe" providerId="ADAL" clId="{EA2A996E-D230-4DEE-99BE-F211BCEAB909}" dt="2023-06-19T09:43:12.861" v="134" actId="2711"/>
          <ac:graphicFrameMkLst>
            <pc:docMk/>
            <pc:sldMk cId="1044959992" sldId="471"/>
            <ac:graphicFrameMk id="4" creationId="{00000000-0000-0000-0000-000000000000}"/>
          </ac:graphicFrameMkLst>
        </pc:graphicFrameChg>
      </pc:sldChg>
      <pc:sldChg chg="modSp mod">
        <pc:chgData name="Luke Fisher" userId="92cf8c0b-1e75-4535-8605-5c81da27fffe" providerId="ADAL" clId="{EA2A996E-D230-4DEE-99BE-F211BCEAB909}" dt="2023-06-19T12:45:05.003" v="1761" actId="20577"/>
        <pc:sldMkLst>
          <pc:docMk/>
          <pc:sldMk cId="186800663" sldId="472"/>
        </pc:sldMkLst>
        <pc:spChg chg="mod">
          <ac:chgData name="Luke Fisher" userId="92cf8c0b-1e75-4535-8605-5c81da27fffe" providerId="ADAL" clId="{EA2A996E-D230-4DEE-99BE-F211BCEAB909}" dt="2023-06-19T12:45:05.003" v="1761" actId="20577"/>
          <ac:spMkLst>
            <pc:docMk/>
            <pc:sldMk cId="186800663" sldId="472"/>
            <ac:spMk id="6" creationId="{6BA30E1E-56C4-493B-8992-B93B1A6F3097}"/>
          </ac:spMkLst>
        </pc:spChg>
        <pc:graphicFrameChg chg="mod modGraphic">
          <ac:chgData name="Luke Fisher" userId="92cf8c0b-1e75-4535-8605-5c81da27fffe" providerId="ADAL" clId="{EA2A996E-D230-4DEE-99BE-F211BCEAB909}" dt="2023-06-19T09:43:43.223" v="138" actId="2711"/>
          <ac:graphicFrameMkLst>
            <pc:docMk/>
            <pc:sldMk cId="186800663" sldId="472"/>
            <ac:graphicFrameMk id="4" creationId="{00000000-0000-0000-0000-000000000000}"/>
          </ac:graphicFrameMkLst>
        </pc:graphicFrameChg>
      </pc:sldChg>
      <pc:sldChg chg="modSp mod">
        <pc:chgData name="Luke Fisher" userId="92cf8c0b-1e75-4535-8605-5c81da27fffe" providerId="ADAL" clId="{EA2A996E-D230-4DEE-99BE-F211BCEAB909}" dt="2023-06-19T12:48:35.152" v="1808" actId="20577"/>
        <pc:sldMkLst>
          <pc:docMk/>
          <pc:sldMk cId="3937251593" sldId="473"/>
        </pc:sldMkLst>
        <pc:spChg chg="mod">
          <ac:chgData name="Luke Fisher" userId="92cf8c0b-1e75-4535-8605-5c81da27fffe" providerId="ADAL" clId="{EA2A996E-D230-4DEE-99BE-F211BCEAB909}" dt="2023-06-19T12:48:35.152" v="1808" actId="20577"/>
          <ac:spMkLst>
            <pc:docMk/>
            <pc:sldMk cId="3937251593" sldId="473"/>
            <ac:spMk id="10" creationId="{6BA30E1E-56C4-493B-8992-B93B1A6F3097}"/>
          </ac:spMkLst>
        </pc:spChg>
        <pc:graphicFrameChg chg="mod modGraphic">
          <ac:chgData name="Luke Fisher" userId="92cf8c0b-1e75-4535-8605-5c81da27fffe" providerId="ADAL" clId="{EA2A996E-D230-4DEE-99BE-F211BCEAB909}" dt="2023-06-19T09:44:21.314" v="144" actId="2711"/>
          <ac:graphicFrameMkLst>
            <pc:docMk/>
            <pc:sldMk cId="3937251593" sldId="473"/>
            <ac:graphicFrameMk id="4" creationId="{00000000-0000-0000-0000-000000000000}"/>
          </ac:graphicFrameMkLst>
        </pc:graphicFrameChg>
        <pc:graphicFrameChg chg="mod modGraphic">
          <ac:chgData name="Luke Fisher" userId="92cf8c0b-1e75-4535-8605-5c81da27fffe" providerId="ADAL" clId="{EA2A996E-D230-4DEE-99BE-F211BCEAB909}" dt="2023-06-19T09:44:40.545" v="148" actId="2711"/>
          <ac:graphicFrameMkLst>
            <pc:docMk/>
            <pc:sldMk cId="3937251593" sldId="473"/>
            <ac:graphicFrameMk id="12" creationId="{00000000-0000-0000-0000-000000000000}"/>
          </ac:graphicFrameMkLst>
        </pc:graphicFrameChg>
        <pc:graphicFrameChg chg="mod modGraphic">
          <ac:chgData name="Luke Fisher" userId="92cf8c0b-1e75-4535-8605-5c81da27fffe" providerId="ADAL" clId="{EA2A996E-D230-4DEE-99BE-F211BCEAB909}" dt="2023-06-19T09:44:59.482" v="152" actId="2711"/>
          <ac:graphicFrameMkLst>
            <pc:docMk/>
            <pc:sldMk cId="3937251593" sldId="473"/>
            <ac:graphicFrameMk id="13" creationId="{00000000-0000-0000-0000-000000000000}"/>
          </ac:graphicFrameMkLst>
        </pc:graphicFrameChg>
      </pc:sldChg>
      <pc:sldChg chg="modSp mod">
        <pc:chgData name="Luke Fisher" userId="92cf8c0b-1e75-4535-8605-5c81da27fffe" providerId="ADAL" clId="{EA2A996E-D230-4DEE-99BE-F211BCEAB909}" dt="2023-06-19T12:49:04.562" v="1835" actId="20577"/>
        <pc:sldMkLst>
          <pc:docMk/>
          <pc:sldMk cId="3072359764" sldId="474"/>
        </pc:sldMkLst>
        <pc:spChg chg="mod">
          <ac:chgData name="Luke Fisher" userId="92cf8c0b-1e75-4535-8605-5c81da27fffe" providerId="ADAL" clId="{EA2A996E-D230-4DEE-99BE-F211BCEAB909}" dt="2023-06-19T12:49:04.562" v="1835" actId="20577"/>
          <ac:spMkLst>
            <pc:docMk/>
            <pc:sldMk cId="3072359764" sldId="474"/>
            <ac:spMk id="5" creationId="{6BA30E1E-56C4-493B-8992-B93B1A6F3097}"/>
          </ac:spMkLst>
        </pc:spChg>
        <pc:graphicFrameChg chg="mod modGraphic">
          <ac:chgData name="Luke Fisher" userId="92cf8c0b-1e75-4535-8605-5c81da27fffe" providerId="ADAL" clId="{EA2A996E-D230-4DEE-99BE-F211BCEAB909}" dt="2023-06-19T09:45:42.573" v="156" actId="2711"/>
          <ac:graphicFrameMkLst>
            <pc:docMk/>
            <pc:sldMk cId="3072359764" sldId="474"/>
            <ac:graphicFrameMk id="4" creationId="{00000000-0000-0000-0000-000000000000}"/>
          </ac:graphicFrameMkLst>
        </pc:graphicFrameChg>
      </pc:sldChg>
      <pc:sldChg chg="modSp mod">
        <pc:chgData name="Luke Fisher" userId="92cf8c0b-1e75-4535-8605-5c81da27fffe" providerId="ADAL" clId="{EA2A996E-D230-4DEE-99BE-F211BCEAB909}" dt="2023-06-19T12:49:37.445" v="1862" actId="20577"/>
        <pc:sldMkLst>
          <pc:docMk/>
          <pc:sldMk cId="3921258718" sldId="475"/>
        </pc:sldMkLst>
        <pc:spChg chg="mod">
          <ac:chgData name="Luke Fisher" userId="92cf8c0b-1e75-4535-8605-5c81da27fffe" providerId="ADAL" clId="{EA2A996E-D230-4DEE-99BE-F211BCEAB909}" dt="2023-06-19T12:49:37.445" v="1862" actId="20577"/>
          <ac:spMkLst>
            <pc:docMk/>
            <pc:sldMk cId="3921258718" sldId="475"/>
            <ac:spMk id="6" creationId="{6BA30E1E-56C4-493B-8992-B93B1A6F3097}"/>
          </ac:spMkLst>
        </pc:spChg>
        <pc:graphicFrameChg chg="mod modGraphic">
          <ac:chgData name="Luke Fisher" userId="92cf8c0b-1e75-4535-8605-5c81da27fffe" providerId="ADAL" clId="{EA2A996E-D230-4DEE-99BE-F211BCEAB909}" dt="2023-06-19T09:46:10.001" v="160" actId="2711"/>
          <ac:graphicFrameMkLst>
            <pc:docMk/>
            <pc:sldMk cId="3921258718" sldId="475"/>
            <ac:graphicFrameMk id="7" creationId="{00000000-0000-0000-0000-000000000000}"/>
          </ac:graphicFrameMkLst>
        </pc:graphicFrameChg>
      </pc:sldChg>
      <pc:sldChg chg="modSp mod">
        <pc:chgData name="Luke Fisher" userId="92cf8c0b-1e75-4535-8605-5c81da27fffe" providerId="ADAL" clId="{EA2A996E-D230-4DEE-99BE-F211BCEAB909}" dt="2023-06-19T12:50:01.905" v="1889" actId="20577"/>
        <pc:sldMkLst>
          <pc:docMk/>
          <pc:sldMk cId="1070861195" sldId="476"/>
        </pc:sldMkLst>
        <pc:spChg chg="mod">
          <ac:chgData name="Luke Fisher" userId="92cf8c0b-1e75-4535-8605-5c81da27fffe" providerId="ADAL" clId="{EA2A996E-D230-4DEE-99BE-F211BCEAB909}" dt="2023-06-19T12:50:01.905" v="1889" actId="20577"/>
          <ac:spMkLst>
            <pc:docMk/>
            <pc:sldMk cId="1070861195" sldId="476"/>
            <ac:spMk id="5" creationId="{6BA30E1E-56C4-493B-8992-B93B1A6F3097}"/>
          </ac:spMkLst>
        </pc:spChg>
        <pc:graphicFrameChg chg="mod modGraphic">
          <ac:chgData name="Luke Fisher" userId="92cf8c0b-1e75-4535-8605-5c81da27fffe" providerId="ADAL" clId="{EA2A996E-D230-4DEE-99BE-F211BCEAB909}" dt="2023-06-19T09:46:34.552" v="164" actId="2711"/>
          <ac:graphicFrameMkLst>
            <pc:docMk/>
            <pc:sldMk cId="1070861195" sldId="476"/>
            <ac:graphicFrameMk id="6" creationId="{00000000-0000-0000-0000-000000000000}"/>
          </ac:graphicFrameMkLst>
        </pc:graphicFrameChg>
      </pc:sldChg>
      <pc:sldChg chg="modSp mod">
        <pc:chgData name="Luke Fisher" userId="92cf8c0b-1e75-4535-8605-5c81da27fffe" providerId="ADAL" clId="{EA2A996E-D230-4DEE-99BE-F211BCEAB909}" dt="2023-06-19T12:03:35.936" v="1051" actId="20577"/>
        <pc:sldMkLst>
          <pc:docMk/>
          <pc:sldMk cId="3117810126" sldId="477"/>
        </pc:sldMkLst>
        <pc:spChg chg="mod">
          <ac:chgData name="Luke Fisher" userId="92cf8c0b-1e75-4535-8605-5c81da27fffe" providerId="ADAL" clId="{EA2A996E-D230-4DEE-99BE-F211BCEAB909}" dt="2023-06-19T12:03:35.936" v="1051" actId="20577"/>
          <ac:spMkLst>
            <pc:docMk/>
            <pc:sldMk cId="3117810126" sldId="477"/>
            <ac:spMk id="10" creationId="{6BA30E1E-56C4-493B-8992-B93B1A6F3097}"/>
          </ac:spMkLst>
        </pc:spChg>
        <pc:graphicFrameChg chg="mod modGraphic">
          <ac:chgData name="Luke Fisher" userId="92cf8c0b-1e75-4535-8605-5c81da27fffe" providerId="ADAL" clId="{EA2A996E-D230-4DEE-99BE-F211BCEAB909}" dt="2023-06-19T10:27:58.111" v="405" actId="2711"/>
          <ac:graphicFrameMkLst>
            <pc:docMk/>
            <pc:sldMk cId="3117810126" sldId="477"/>
            <ac:graphicFrameMk id="4" creationId="{00000000-0000-0000-0000-000000000000}"/>
          </ac:graphicFrameMkLst>
        </pc:graphicFrameChg>
        <pc:graphicFrameChg chg="mod modGraphic">
          <ac:chgData name="Luke Fisher" userId="92cf8c0b-1e75-4535-8605-5c81da27fffe" providerId="ADAL" clId="{EA2A996E-D230-4DEE-99BE-F211BCEAB909}" dt="2023-06-19T10:28:16.179" v="409" actId="2711"/>
          <ac:graphicFrameMkLst>
            <pc:docMk/>
            <pc:sldMk cId="3117810126" sldId="477"/>
            <ac:graphicFrameMk id="6" creationId="{68B64966-8E30-480A-8346-56E76ADF5002}"/>
          </ac:graphicFrameMkLst>
        </pc:graphicFrameChg>
        <pc:graphicFrameChg chg="mod modGraphic">
          <ac:chgData name="Luke Fisher" userId="92cf8c0b-1e75-4535-8605-5c81da27fffe" providerId="ADAL" clId="{EA2A996E-D230-4DEE-99BE-F211BCEAB909}" dt="2023-06-19T10:27:40.198" v="401" actId="2711"/>
          <ac:graphicFrameMkLst>
            <pc:docMk/>
            <pc:sldMk cId="3117810126" sldId="477"/>
            <ac:graphicFrameMk id="12" creationId="{00000000-0000-0000-0000-000000000000}"/>
          </ac:graphicFrameMkLst>
        </pc:graphicFrameChg>
        <pc:graphicFrameChg chg="mod modGraphic">
          <ac:chgData name="Luke Fisher" userId="92cf8c0b-1e75-4535-8605-5c81da27fffe" providerId="ADAL" clId="{EA2A996E-D230-4DEE-99BE-F211BCEAB909}" dt="2023-06-19T10:27:25.021" v="397" actId="2711"/>
          <ac:graphicFrameMkLst>
            <pc:docMk/>
            <pc:sldMk cId="3117810126" sldId="477"/>
            <ac:graphicFrameMk id="13" creationId="{00000000-0000-0000-0000-000000000000}"/>
          </ac:graphicFrameMkLst>
        </pc:graphicFrameChg>
      </pc:sldChg>
      <pc:sldChg chg="modSp mod">
        <pc:chgData name="Luke Fisher" userId="92cf8c0b-1e75-4535-8605-5c81da27fffe" providerId="ADAL" clId="{EA2A996E-D230-4DEE-99BE-F211BCEAB909}" dt="2023-06-19T12:12:41.371" v="1080" actId="20577"/>
        <pc:sldMkLst>
          <pc:docMk/>
          <pc:sldMk cId="3306364283" sldId="478"/>
        </pc:sldMkLst>
        <pc:spChg chg="mod">
          <ac:chgData name="Luke Fisher" userId="92cf8c0b-1e75-4535-8605-5c81da27fffe" providerId="ADAL" clId="{EA2A996E-D230-4DEE-99BE-F211BCEAB909}" dt="2023-06-19T12:12:41.371" v="1080" actId="20577"/>
          <ac:spMkLst>
            <pc:docMk/>
            <pc:sldMk cId="3306364283" sldId="478"/>
            <ac:spMk id="5" creationId="{6BA30E1E-56C4-493B-8992-B93B1A6F3097}"/>
          </ac:spMkLst>
        </pc:spChg>
        <pc:graphicFrameChg chg="mod modGraphic">
          <ac:chgData name="Luke Fisher" userId="92cf8c0b-1e75-4535-8605-5c81da27fffe" providerId="ADAL" clId="{EA2A996E-D230-4DEE-99BE-F211BCEAB909}" dt="2023-06-19T10:28:58.634" v="413" actId="2711"/>
          <ac:graphicFrameMkLst>
            <pc:docMk/>
            <pc:sldMk cId="3306364283" sldId="478"/>
            <ac:graphicFrameMk id="4" creationId="{00000000-0000-0000-0000-000000000000}"/>
          </ac:graphicFrameMkLst>
        </pc:graphicFrameChg>
      </pc:sldChg>
      <pc:sldChg chg="modSp mod">
        <pc:chgData name="Luke Fisher" userId="92cf8c0b-1e75-4535-8605-5c81da27fffe" providerId="ADAL" clId="{EA2A996E-D230-4DEE-99BE-F211BCEAB909}" dt="2023-06-19T12:13:12.034" v="1107" actId="20577"/>
        <pc:sldMkLst>
          <pc:docMk/>
          <pc:sldMk cId="656753733" sldId="479"/>
        </pc:sldMkLst>
        <pc:spChg chg="mod">
          <ac:chgData name="Luke Fisher" userId="92cf8c0b-1e75-4535-8605-5c81da27fffe" providerId="ADAL" clId="{EA2A996E-D230-4DEE-99BE-F211BCEAB909}" dt="2023-06-19T12:13:12.034" v="1107" actId="20577"/>
          <ac:spMkLst>
            <pc:docMk/>
            <pc:sldMk cId="656753733" sldId="479"/>
            <ac:spMk id="6" creationId="{6BA30E1E-56C4-493B-8992-B93B1A6F3097}"/>
          </ac:spMkLst>
        </pc:spChg>
        <pc:graphicFrameChg chg="mod modGraphic">
          <ac:chgData name="Luke Fisher" userId="92cf8c0b-1e75-4535-8605-5c81da27fffe" providerId="ADAL" clId="{EA2A996E-D230-4DEE-99BE-F211BCEAB909}" dt="2023-06-19T10:29:27.677" v="417" actId="2711"/>
          <ac:graphicFrameMkLst>
            <pc:docMk/>
            <pc:sldMk cId="656753733" sldId="479"/>
            <ac:graphicFrameMk id="4" creationId="{00000000-0000-0000-0000-000000000000}"/>
          </ac:graphicFrameMkLst>
        </pc:graphicFrameChg>
      </pc:sldChg>
      <pc:sldChg chg="modSp mod">
        <pc:chgData name="Luke Fisher" userId="92cf8c0b-1e75-4535-8605-5c81da27fffe" providerId="ADAL" clId="{EA2A996E-D230-4DEE-99BE-F211BCEAB909}" dt="2023-06-19T12:15:35.577" v="1130" actId="20577"/>
        <pc:sldMkLst>
          <pc:docMk/>
          <pc:sldMk cId="239109764" sldId="480"/>
        </pc:sldMkLst>
        <pc:spChg chg="mod">
          <ac:chgData name="Luke Fisher" userId="92cf8c0b-1e75-4535-8605-5c81da27fffe" providerId="ADAL" clId="{EA2A996E-D230-4DEE-99BE-F211BCEAB909}" dt="2023-06-19T12:15:35.577" v="1130" actId="20577"/>
          <ac:spMkLst>
            <pc:docMk/>
            <pc:sldMk cId="239109764" sldId="480"/>
            <ac:spMk id="6" creationId="{6BA30E1E-56C4-493B-8992-B93B1A6F3097}"/>
          </ac:spMkLst>
        </pc:spChg>
        <pc:graphicFrameChg chg="mod modGraphic">
          <ac:chgData name="Luke Fisher" userId="92cf8c0b-1e75-4535-8605-5c81da27fffe" providerId="ADAL" clId="{EA2A996E-D230-4DEE-99BE-F211BCEAB909}" dt="2023-06-19T10:29:59.508" v="421" actId="2711"/>
          <ac:graphicFrameMkLst>
            <pc:docMk/>
            <pc:sldMk cId="239109764" sldId="480"/>
            <ac:graphicFrameMk id="4" creationId="{00000000-0000-0000-0000-000000000000}"/>
          </ac:graphicFrameMkLst>
        </pc:graphicFrameChg>
      </pc:sldChg>
      <pc:sldChg chg="modSp mod">
        <pc:chgData name="Luke Fisher" userId="92cf8c0b-1e75-4535-8605-5c81da27fffe" providerId="ADAL" clId="{EA2A996E-D230-4DEE-99BE-F211BCEAB909}" dt="2023-06-19T12:17:27.054" v="1193" actId="20577"/>
        <pc:sldMkLst>
          <pc:docMk/>
          <pc:sldMk cId="2951933861" sldId="481"/>
        </pc:sldMkLst>
        <pc:spChg chg="mod">
          <ac:chgData name="Luke Fisher" userId="92cf8c0b-1e75-4535-8605-5c81da27fffe" providerId="ADAL" clId="{EA2A996E-D230-4DEE-99BE-F211BCEAB909}" dt="2023-06-19T12:17:27.054" v="1193" actId="20577"/>
          <ac:spMkLst>
            <pc:docMk/>
            <pc:sldMk cId="2951933861" sldId="481"/>
            <ac:spMk id="10" creationId="{6BA30E1E-56C4-493B-8992-B93B1A6F3097}"/>
          </ac:spMkLst>
        </pc:spChg>
        <pc:graphicFrameChg chg="mod modGraphic">
          <ac:chgData name="Luke Fisher" userId="92cf8c0b-1e75-4535-8605-5c81da27fffe" providerId="ADAL" clId="{EA2A996E-D230-4DEE-99BE-F211BCEAB909}" dt="2023-06-19T10:31:25.596" v="437" actId="2711"/>
          <ac:graphicFrameMkLst>
            <pc:docMk/>
            <pc:sldMk cId="2951933861" sldId="481"/>
            <ac:graphicFrameMk id="4" creationId="{00000000-0000-0000-0000-000000000000}"/>
          </ac:graphicFrameMkLst>
        </pc:graphicFrameChg>
        <pc:graphicFrameChg chg="mod modGraphic">
          <ac:chgData name="Luke Fisher" userId="92cf8c0b-1e75-4535-8605-5c81da27fffe" providerId="ADAL" clId="{EA2A996E-D230-4DEE-99BE-F211BCEAB909}" dt="2023-06-19T10:31:41.968" v="441" actId="2711"/>
          <ac:graphicFrameMkLst>
            <pc:docMk/>
            <pc:sldMk cId="2951933861" sldId="481"/>
            <ac:graphicFrameMk id="6" creationId="{FC6B8452-02B5-4E40-9355-A36BB33F5BD3}"/>
          </ac:graphicFrameMkLst>
        </pc:graphicFrameChg>
        <pc:graphicFrameChg chg="mod modGraphic">
          <ac:chgData name="Luke Fisher" userId="92cf8c0b-1e75-4535-8605-5c81da27fffe" providerId="ADAL" clId="{EA2A996E-D230-4DEE-99BE-F211BCEAB909}" dt="2023-06-19T10:31:08.685" v="433" actId="2711"/>
          <ac:graphicFrameMkLst>
            <pc:docMk/>
            <pc:sldMk cId="2951933861" sldId="481"/>
            <ac:graphicFrameMk id="12" creationId="{00000000-0000-0000-0000-000000000000}"/>
          </ac:graphicFrameMkLst>
        </pc:graphicFrameChg>
        <pc:graphicFrameChg chg="mod modGraphic">
          <ac:chgData name="Luke Fisher" userId="92cf8c0b-1e75-4535-8605-5c81da27fffe" providerId="ADAL" clId="{EA2A996E-D230-4DEE-99BE-F211BCEAB909}" dt="2023-06-19T10:30:54.154" v="429" actId="2711"/>
          <ac:graphicFrameMkLst>
            <pc:docMk/>
            <pc:sldMk cId="2951933861" sldId="481"/>
            <ac:graphicFrameMk id="13" creationId="{00000000-0000-0000-0000-000000000000}"/>
          </ac:graphicFrameMkLst>
        </pc:graphicFrameChg>
      </pc:sldChg>
      <pc:sldChg chg="modSp mod">
        <pc:chgData name="Luke Fisher" userId="92cf8c0b-1e75-4535-8605-5c81da27fffe" providerId="ADAL" clId="{EA2A996E-D230-4DEE-99BE-F211BCEAB909}" dt="2023-06-19T12:18:06.596" v="1216" actId="20577"/>
        <pc:sldMkLst>
          <pc:docMk/>
          <pc:sldMk cId="1715671692" sldId="482"/>
        </pc:sldMkLst>
        <pc:spChg chg="mod">
          <ac:chgData name="Luke Fisher" userId="92cf8c0b-1e75-4535-8605-5c81da27fffe" providerId="ADAL" clId="{EA2A996E-D230-4DEE-99BE-F211BCEAB909}" dt="2023-06-19T12:18:06.596" v="1216" actId="20577"/>
          <ac:spMkLst>
            <pc:docMk/>
            <pc:sldMk cId="1715671692" sldId="482"/>
            <ac:spMk id="6" creationId="{6BA30E1E-56C4-493B-8992-B93B1A6F3097}"/>
          </ac:spMkLst>
        </pc:spChg>
        <pc:graphicFrameChg chg="mod modGraphic">
          <ac:chgData name="Luke Fisher" userId="92cf8c0b-1e75-4535-8605-5c81da27fffe" providerId="ADAL" clId="{EA2A996E-D230-4DEE-99BE-F211BCEAB909}" dt="2023-06-19T10:32:13.262" v="445" actId="242"/>
          <ac:graphicFrameMkLst>
            <pc:docMk/>
            <pc:sldMk cId="1715671692" sldId="482"/>
            <ac:graphicFrameMk id="4" creationId="{00000000-0000-0000-0000-000000000000}"/>
          </ac:graphicFrameMkLst>
        </pc:graphicFrameChg>
      </pc:sldChg>
      <pc:sldChg chg="modSp mod">
        <pc:chgData name="Luke Fisher" userId="92cf8c0b-1e75-4535-8605-5c81da27fffe" providerId="ADAL" clId="{EA2A996E-D230-4DEE-99BE-F211BCEAB909}" dt="2023-06-19T12:18:34.035" v="1244" actId="20577"/>
        <pc:sldMkLst>
          <pc:docMk/>
          <pc:sldMk cId="2575536382" sldId="483"/>
        </pc:sldMkLst>
        <pc:spChg chg="mod">
          <ac:chgData name="Luke Fisher" userId="92cf8c0b-1e75-4535-8605-5c81da27fffe" providerId="ADAL" clId="{EA2A996E-D230-4DEE-99BE-F211BCEAB909}" dt="2023-06-19T12:18:34.035" v="1244" actId="20577"/>
          <ac:spMkLst>
            <pc:docMk/>
            <pc:sldMk cId="2575536382" sldId="483"/>
            <ac:spMk id="6" creationId="{6BA30E1E-56C4-493B-8992-B93B1A6F3097}"/>
          </ac:spMkLst>
        </pc:spChg>
        <pc:graphicFrameChg chg="mod modGraphic">
          <ac:chgData name="Luke Fisher" userId="92cf8c0b-1e75-4535-8605-5c81da27fffe" providerId="ADAL" clId="{EA2A996E-D230-4DEE-99BE-F211BCEAB909}" dt="2023-06-19T10:32:37.518" v="449" actId="2711"/>
          <ac:graphicFrameMkLst>
            <pc:docMk/>
            <pc:sldMk cId="2575536382" sldId="483"/>
            <ac:graphicFrameMk id="4" creationId="{00000000-0000-0000-0000-000000000000}"/>
          </ac:graphicFrameMkLst>
        </pc:graphicFrameChg>
      </pc:sldChg>
      <pc:sldChg chg="modSp mod">
        <pc:chgData name="Luke Fisher" userId="92cf8c0b-1e75-4535-8605-5c81da27fffe" providerId="ADAL" clId="{EA2A996E-D230-4DEE-99BE-F211BCEAB909}" dt="2023-06-19T12:19:05.126" v="1271" actId="20577"/>
        <pc:sldMkLst>
          <pc:docMk/>
          <pc:sldMk cId="351285443" sldId="484"/>
        </pc:sldMkLst>
        <pc:spChg chg="mod">
          <ac:chgData name="Luke Fisher" userId="92cf8c0b-1e75-4535-8605-5c81da27fffe" providerId="ADAL" clId="{EA2A996E-D230-4DEE-99BE-F211BCEAB909}" dt="2023-06-19T12:19:05.126" v="1271" actId="20577"/>
          <ac:spMkLst>
            <pc:docMk/>
            <pc:sldMk cId="351285443" sldId="484"/>
            <ac:spMk id="7" creationId="{6BA30E1E-56C4-493B-8992-B93B1A6F3097}"/>
          </ac:spMkLst>
        </pc:spChg>
        <pc:graphicFrameChg chg="mod modGraphic">
          <ac:chgData name="Luke Fisher" userId="92cf8c0b-1e75-4535-8605-5c81da27fffe" providerId="ADAL" clId="{EA2A996E-D230-4DEE-99BE-F211BCEAB909}" dt="2023-06-19T10:33:01.946" v="453" actId="2711"/>
          <ac:graphicFrameMkLst>
            <pc:docMk/>
            <pc:sldMk cId="351285443" sldId="484"/>
            <ac:graphicFrameMk id="6" creationId="{00000000-0000-0000-0000-000000000000}"/>
          </ac:graphicFrameMkLst>
        </pc:graphicFrameChg>
      </pc:sldChg>
      <pc:sldChg chg="modSp mod">
        <pc:chgData name="Luke Fisher" userId="92cf8c0b-1e75-4535-8605-5c81da27fffe" providerId="ADAL" clId="{EA2A996E-D230-4DEE-99BE-F211BCEAB909}" dt="2023-07-07T10:32:00.165" v="10626" actId="33524"/>
        <pc:sldMkLst>
          <pc:docMk/>
          <pc:sldMk cId="234557017" sldId="485"/>
        </pc:sldMkLst>
        <pc:spChg chg="mod">
          <ac:chgData name="Luke Fisher" userId="92cf8c0b-1e75-4535-8605-5c81da27fffe" providerId="ADAL" clId="{EA2A996E-D230-4DEE-99BE-F211BCEAB909}" dt="2023-07-07T10:32:00.165" v="10626" actId="33524"/>
          <ac:spMkLst>
            <pc:docMk/>
            <pc:sldMk cId="234557017" sldId="485"/>
            <ac:spMk id="49" creationId="{59A45DC8-C252-41E7-A50B-0F54B9CB0DA3}"/>
          </ac:spMkLst>
        </pc:spChg>
        <pc:graphicFrameChg chg="mod modGraphic">
          <ac:chgData name="Luke Fisher" userId="92cf8c0b-1e75-4535-8605-5c81da27fffe" providerId="ADAL" clId="{EA2A996E-D230-4DEE-99BE-F211BCEAB909}" dt="2023-07-06T10:09:11.345" v="4770" actId="33524"/>
          <ac:graphicFrameMkLst>
            <pc:docMk/>
            <pc:sldMk cId="234557017" sldId="485"/>
            <ac:graphicFrameMk id="4" creationId="{00000000-0000-0000-0000-000000000000}"/>
          </ac:graphicFrameMkLst>
        </pc:graphicFrameChg>
      </pc:sldChg>
      <pc:sldChg chg="modSp mod">
        <pc:chgData name="Luke Fisher" userId="92cf8c0b-1e75-4535-8605-5c81da27fffe" providerId="ADAL" clId="{EA2A996E-D230-4DEE-99BE-F211BCEAB909}" dt="2023-07-06T10:09:03.567" v="4769" actId="33524"/>
        <pc:sldMkLst>
          <pc:docMk/>
          <pc:sldMk cId="3910698329" sldId="489"/>
        </pc:sldMkLst>
        <pc:spChg chg="mod">
          <ac:chgData name="Luke Fisher" userId="92cf8c0b-1e75-4535-8605-5c81da27fffe" providerId="ADAL" clId="{EA2A996E-D230-4DEE-99BE-F211BCEAB909}" dt="2023-07-06T10:03:47.608" v="4507" actId="20577"/>
          <ac:spMkLst>
            <pc:docMk/>
            <pc:sldMk cId="3910698329" sldId="489"/>
            <ac:spMk id="3" creationId="{00000000-0000-0000-0000-000000000000}"/>
          </ac:spMkLst>
        </pc:spChg>
        <pc:spChg chg="mod">
          <ac:chgData name="Luke Fisher" userId="92cf8c0b-1e75-4535-8605-5c81da27fffe" providerId="ADAL" clId="{EA2A996E-D230-4DEE-99BE-F211BCEAB909}" dt="2023-07-06T10:08:34.978" v="4767" actId="20577"/>
          <ac:spMkLst>
            <pc:docMk/>
            <pc:sldMk cId="3910698329" sldId="489"/>
            <ac:spMk id="6" creationId="{6BA30E1E-56C4-493B-8992-B93B1A6F3097}"/>
          </ac:spMkLst>
        </pc:spChg>
        <pc:spChg chg="mod">
          <ac:chgData name="Luke Fisher" userId="92cf8c0b-1e75-4535-8605-5c81da27fffe" providerId="ADAL" clId="{EA2A996E-D230-4DEE-99BE-F211BCEAB909}" dt="2023-07-06T10:08:58.215" v="4768" actId="33524"/>
          <ac:spMkLst>
            <pc:docMk/>
            <pc:sldMk cId="3910698329" sldId="489"/>
            <ac:spMk id="49" creationId="{59A45DC8-C252-41E7-A50B-0F54B9CB0DA3}"/>
          </ac:spMkLst>
        </pc:spChg>
        <pc:graphicFrameChg chg="mod modGraphic">
          <ac:chgData name="Luke Fisher" userId="92cf8c0b-1e75-4535-8605-5c81da27fffe" providerId="ADAL" clId="{EA2A996E-D230-4DEE-99BE-F211BCEAB909}" dt="2023-07-06T10:09:03.567" v="4769" actId="33524"/>
          <ac:graphicFrameMkLst>
            <pc:docMk/>
            <pc:sldMk cId="3910698329" sldId="489"/>
            <ac:graphicFrameMk id="4" creationId="{00000000-0000-0000-0000-000000000000}"/>
          </ac:graphicFrameMkLst>
        </pc:graphicFrameChg>
      </pc:sldChg>
      <pc:sldChg chg="modSp mod">
        <pc:chgData name="Luke Fisher" userId="92cf8c0b-1e75-4535-8605-5c81da27fffe" providerId="ADAL" clId="{EA2A996E-D230-4DEE-99BE-F211BCEAB909}" dt="2023-07-06T11:32:28.416" v="6396" actId="20577"/>
        <pc:sldMkLst>
          <pc:docMk/>
          <pc:sldMk cId="2860377729" sldId="490"/>
        </pc:sldMkLst>
        <pc:spChg chg="mod">
          <ac:chgData name="Luke Fisher" userId="92cf8c0b-1e75-4535-8605-5c81da27fffe" providerId="ADAL" clId="{EA2A996E-D230-4DEE-99BE-F211BCEAB909}" dt="2023-07-06T11:22:51.852" v="5876" actId="20577"/>
          <ac:spMkLst>
            <pc:docMk/>
            <pc:sldMk cId="2860377729" sldId="490"/>
            <ac:spMk id="3" creationId="{00000000-0000-0000-0000-000000000000}"/>
          </ac:spMkLst>
        </pc:spChg>
        <pc:spChg chg="mod">
          <ac:chgData name="Luke Fisher" userId="92cf8c0b-1e75-4535-8605-5c81da27fffe" providerId="ADAL" clId="{EA2A996E-D230-4DEE-99BE-F211BCEAB909}" dt="2023-07-06T11:10:04.930" v="5401" actId="20577"/>
          <ac:spMkLst>
            <pc:docMk/>
            <pc:sldMk cId="2860377729" sldId="490"/>
            <ac:spMk id="10" creationId="{6BA30E1E-56C4-493B-8992-B93B1A6F3097}"/>
          </ac:spMkLst>
        </pc:spChg>
        <pc:spChg chg="mod">
          <ac:chgData name="Luke Fisher" userId="92cf8c0b-1e75-4535-8605-5c81da27fffe" providerId="ADAL" clId="{EA2A996E-D230-4DEE-99BE-F211BCEAB909}" dt="2023-07-06T11:32:28.416" v="6396" actId="20577"/>
          <ac:spMkLst>
            <pc:docMk/>
            <pc:sldMk cId="2860377729" sldId="490"/>
            <ac:spMk id="14" creationId="{59A45DC8-C252-41E7-A50B-0F54B9CB0DA3}"/>
          </ac:spMkLst>
        </pc:spChg>
      </pc:sldChg>
      <pc:sldChg chg="modSp mod">
        <pc:chgData name="Luke Fisher" userId="92cf8c0b-1e75-4535-8605-5c81da27fffe" providerId="ADAL" clId="{EA2A996E-D230-4DEE-99BE-F211BCEAB909}" dt="2023-07-06T12:17:25.062" v="7524" actId="20577"/>
        <pc:sldMkLst>
          <pc:docMk/>
          <pc:sldMk cId="2067014381" sldId="491"/>
        </pc:sldMkLst>
        <pc:spChg chg="mod">
          <ac:chgData name="Luke Fisher" userId="92cf8c0b-1e75-4535-8605-5c81da27fffe" providerId="ADAL" clId="{EA2A996E-D230-4DEE-99BE-F211BCEAB909}" dt="2023-07-06T11:42:58.734" v="6557" actId="20577"/>
          <ac:spMkLst>
            <pc:docMk/>
            <pc:sldMk cId="2067014381" sldId="491"/>
            <ac:spMk id="3" creationId="{00000000-0000-0000-0000-000000000000}"/>
          </ac:spMkLst>
        </pc:spChg>
        <pc:spChg chg="mod">
          <ac:chgData name="Luke Fisher" userId="92cf8c0b-1e75-4535-8605-5c81da27fffe" providerId="ADAL" clId="{EA2A996E-D230-4DEE-99BE-F211BCEAB909}" dt="2023-07-06T11:39:43.892" v="6481" actId="20577"/>
          <ac:spMkLst>
            <pc:docMk/>
            <pc:sldMk cId="2067014381" sldId="491"/>
            <ac:spMk id="7" creationId="{6BA30E1E-56C4-493B-8992-B93B1A6F3097}"/>
          </ac:spMkLst>
        </pc:spChg>
        <pc:spChg chg="mod">
          <ac:chgData name="Luke Fisher" userId="92cf8c0b-1e75-4535-8605-5c81da27fffe" providerId="ADAL" clId="{EA2A996E-D230-4DEE-99BE-F211BCEAB909}" dt="2023-07-06T12:17:25.062" v="7524" actId="20577"/>
          <ac:spMkLst>
            <pc:docMk/>
            <pc:sldMk cId="2067014381" sldId="491"/>
            <ac:spMk id="49" creationId="{59A45DC8-C252-41E7-A50B-0F54B9CB0DA3}"/>
          </ac:spMkLst>
        </pc:spChg>
        <pc:graphicFrameChg chg="mod modGraphic">
          <ac:chgData name="Luke Fisher" userId="92cf8c0b-1e75-4535-8605-5c81da27fffe" providerId="ADAL" clId="{EA2A996E-D230-4DEE-99BE-F211BCEAB909}" dt="2023-07-06T11:43:34.038" v="6560" actId="242"/>
          <ac:graphicFrameMkLst>
            <pc:docMk/>
            <pc:sldMk cId="2067014381" sldId="491"/>
            <ac:graphicFrameMk id="2" creationId="{00000000-0000-0000-0000-000000000000}"/>
          </ac:graphicFrameMkLst>
        </pc:graphicFrameChg>
      </pc:sldChg>
      <pc:sldChg chg="modSp mod">
        <pc:chgData name="Luke Fisher" userId="92cf8c0b-1e75-4535-8605-5c81da27fffe" providerId="ADAL" clId="{EA2A996E-D230-4DEE-99BE-F211BCEAB909}" dt="2023-07-06T15:56:03.493" v="8782" actId="1076"/>
        <pc:sldMkLst>
          <pc:docMk/>
          <pc:sldMk cId="1061659960" sldId="492"/>
        </pc:sldMkLst>
        <pc:spChg chg="mod">
          <ac:chgData name="Luke Fisher" userId="92cf8c0b-1e75-4535-8605-5c81da27fffe" providerId="ADAL" clId="{EA2A996E-D230-4DEE-99BE-F211BCEAB909}" dt="2023-07-06T15:40:47.876" v="7958" actId="20577"/>
          <ac:spMkLst>
            <pc:docMk/>
            <pc:sldMk cId="1061659960" sldId="492"/>
            <ac:spMk id="3" creationId="{00000000-0000-0000-0000-000000000000}"/>
          </ac:spMkLst>
        </pc:spChg>
        <pc:spChg chg="mod">
          <ac:chgData name="Luke Fisher" userId="92cf8c0b-1e75-4535-8605-5c81da27fffe" providerId="ADAL" clId="{EA2A996E-D230-4DEE-99BE-F211BCEAB909}" dt="2023-07-06T15:56:03.493" v="8782" actId="1076"/>
          <ac:spMkLst>
            <pc:docMk/>
            <pc:sldMk cId="1061659960" sldId="492"/>
            <ac:spMk id="9" creationId="{59A45DC8-C252-41E7-A50B-0F54B9CB0DA3}"/>
          </ac:spMkLst>
        </pc:spChg>
        <pc:spChg chg="mod">
          <ac:chgData name="Luke Fisher" userId="92cf8c0b-1e75-4535-8605-5c81da27fffe" providerId="ADAL" clId="{EA2A996E-D230-4DEE-99BE-F211BCEAB909}" dt="2023-07-06T14:27:27.456" v="7944" actId="20577"/>
          <ac:spMkLst>
            <pc:docMk/>
            <pc:sldMk cId="1061659960" sldId="492"/>
            <ac:spMk id="11" creationId="{6BA30E1E-56C4-493B-8992-B93B1A6F3097}"/>
          </ac:spMkLst>
        </pc:spChg>
        <pc:graphicFrameChg chg="mod">
          <ac:chgData name="Luke Fisher" userId="92cf8c0b-1e75-4535-8605-5c81da27fffe" providerId="ADAL" clId="{EA2A996E-D230-4DEE-99BE-F211BCEAB909}" dt="2023-07-06T14:24:41.074" v="7837" actId="1076"/>
          <ac:graphicFrameMkLst>
            <pc:docMk/>
            <pc:sldMk cId="1061659960" sldId="492"/>
            <ac:graphicFrameMk id="6" creationId="{00000000-0000-0000-0000-000000000000}"/>
          </ac:graphicFrameMkLst>
        </pc:graphicFrameChg>
      </pc:sldChg>
      <pc:sldChg chg="modSp mod">
        <pc:chgData name="Luke Fisher" userId="92cf8c0b-1e75-4535-8605-5c81da27fffe" providerId="ADAL" clId="{EA2A996E-D230-4DEE-99BE-F211BCEAB909}" dt="2023-07-06T16:28:44.173" v="9451" actId="20577"/>
        <pc:sldMkLst>
          <pc:docMk/>
          <pc:sldMk cId="3853596991" sldId="493"/>
        </pc:sldMkLst>
        <pc:spChg chg="mod">
          <ac:chgData name="Luke Fisher" userId="92cf8c0b-1e75-4535-8605-5c81da27fffe" providerId="ADAL" clId="{EA2A996E-D230-4DEE-99BE-F211BCEAB909}" dt="2023-07-06T16:28:44.173" v="9451" actId="20577"/>
          <ac:spMkLst>
            <pc:docMk/>
            <pc:sldMk cId="3853596991" sldId="493"/>
            <ac:spMk id="2" creationId="{00000000-0000-0000-0000-000000000000}"/>
          </ac:spMkLst>
        </pc:spChg>
        <pc:spChg chg="mod">
          <ac:chgData name="Luke Fisher" userId="92cf8c0b-1e75-4535-8605-5c81da27fffe" providerId="ADAL" clId="{EA2A996E-D230-4DEE-99BE-F211BCEAB909}" dt="2023-07-06T16:18:31.152" v="9184" actId="20577"/>
          <ac:spMkLst>
            <pc:docMk/>
            <pc:sldMk cId="3853596991" sldId="493"/>
            <ac:spMk id="3" creationId="{00000000-0000-0000-0000-000000000000}"/>
          </ac:spMkLst>
        </pc:spChg>
        <pc:spChg chg="mod">
          <ac:chgData name="Luke Fisher" userId="92cf8c0b-1e75-4535-8605-5c81da27fffe" providerId="ADAL" clId="{EA2A996E-D230-4DEE-99BE-F211BCEAB909}" dt="2023-07-06T16:18:00.679" v="9169" actId="20577"/>
          <ac:spMkLst>
            <pc:docMk/>
            <pc:sldMk cId="3853596991" sldId="493"/>
            <ac:spMk id="10" creationId="{6BA30E1E-56C4-493B-8992-B93B1A6F3097}"/>
          </ac:spMkLst>
        </pc:spChg>
      </pc:sldChg>
      <pc:sldChg chg="modSp mod">
        <pc:chgData name="Luke Fisher" userId="92cf8c0b-1e75-4535-8605-5c81da27fffe" providerId="ADAL" clId="{EA2A996E-D230-4DEE-99BE-F211BCEAB909}" dt="2023-07-07T11:31:10.739" v="11614" actId="207"/>
        <pc:sldMkLst>
          <pc:docMk/>
          <pc:sldMk cId="156678742" sldId="494"/>
        </pc:sldMkLst>
        <pc:spChg chg="mod">
          <ac:chgData name="Luke Fisher" userId="92cf8c0b-1e75-4535-8605-5c81da27fffe" providerId="ADAL" clId="{EA2A996E-D230-4DEE-99BE-F211BCEAB909}" dt="2023-06-19T13:20:22.009" v="2015" actId="20577"/>
          <ac:spMkLst>
            <pc:docMk/>
            <pc:sldMk cId="156678742" sldId="494"/>
            <ac:spMk id="3" creationId="{00000000-0000-0000-0000-000000000000}"/>
          </ac:spMkLst>
        </pc:spChg>
        <pc:spChg chg="mod">
          <ac:chgData name="Luke Fisher" userId="92cf8c0b-1e75-4535-8605-5c81da27fffe" providerId="ADAL" clId="{EA2A996E-D230-4DEE-99BE-F211BCEAB909}" dt="2023-06-19T13:19:58.301" v="2011" actId="20577"/>
          <ac:spMkLst>
            <pc:docMk/>
            <pc:sldMk cId="156678742" sldId="494"/>
            <ac:spMk id="7" creationId="{00000000-0000-0000-0000-000000000000}"/>
          </ac:spMkLst>
        </pc:spChg>
        <pc:spChg chg="mod">
          <ac:chgData name="Luke Fisher" userId="92cf8c0b-1e75-4535-8605-5c81da27fffe" providerId="ADAL" clId="{EA2A996E-D230-4DEE-99BE-F211BCEAB909}" dt="2023-06-19T13:28:59.741" v="2043" actId="20577"/>
          <ac:spMkLst>
            <pc:docMk/>
            <pc:sldMk cId="156678742" sldId="494"/>
            <ac:spMk id="19" creationId="{00000000-0000-0000-0000-000000000000}"/>
          </ac:spMkLst>
        </pc:spChg>
        <pc:graphicFrameChg chg="mod">
          <ac:chgData name="Luke Fisher" userId="92cf8c0b-1e75-4535-8605-5c81da27fffe" providerId="ADAL" clId="{EA2A996E-D230-4DEE-99BE-F211BCEAB909}" dt="2023-06-19T13:32:06.369" v="2055" actId="207"/>
          <ac:graphicFrameMkLst>
            <pc:docMk/>
            <pc:sldMk cId="156678742" sldId="494"/>
            <ac:graphicFrameMk id="33" creationId="{34A1C33F-F288-4739-988E-E3EC2784DAD5}"/>
          </ac:graphicFrameMkLst>
        </pc:graphicFrameChg>
        <pc:graphicFrameChg chg="mod">
          <ac:chgData name="Luke Fisher" userId="92cf8c0b-1e75-4535-8605-5c81da27fffe" providerId="ADAL" clId="{EA2A996E-D230-4DEE-99BE-F211BCEAB909}" dt="2023-07-07T11:30:29.728" v="11610" actId="207"/>
          <ac:graphicFrameMkLst>
            <pc:docMk/>
            <pc:sldMk cId="156678742" sldId="494"/>
            <ac:graphicFrameMk id="36" creationId="{29FA907C-180E-B752-3183-BECE461A7F9B}"/>
          </ac:graphicFrameMkLst>
        </pc:graphicFrameChg>
        <pc:graphicFrameChg chg="mod">
          <ac:chgData name="Luke Fisher" userId="92cf8c0b-1e75-4535-8605-5c81da27fffe" providerId="ADAL" clId="{EA2A996E-D230-4DEE-99BE-F211BCEAB909}" dt="2023-07-07T11:31:10.739" v="11614" actId="207"/>
          <ac:graphicFrameMkLst>
            <pc:docMk/>
            <pc:sldMk cId="156678742" sldId="494"/>
            <ac:graphicFrameMk id="39" creationId="{4E7A6D9F-EFA6-4E1A-AFB2-0F13FA301E3F}"/>
          </ac:graphicFrameMkLst>
        </pc:graphicFrameChg>
      </pc:sldChg>
      <pc:sldChg chg="modSp mod">
        <pc:chgData name="Luke Fisher" userId="92cf8c0b-1e75-4535-8605-5c81da27fffe" providerId="ADAL" clId="{EA2A996E-D230-4DEE-99BE-F211BCEAB909}" dt="2023-06-19T11:58:54.582" v="736" actId="20577"/>
        <pc:sldMkLst>
          <pc:docMk/>
          <pc:sldMk cId="463652855" sldId="495"/>
        </pc:sldMkLst>
        <pc:spChg chg="mod">
          <ac:chgData name="Luke Fisher" userId="92cf8c0b-1e75-4535-8605-5c81da27fffe" providerId="ADAL" clId="{EA2A996E-D230-4DEE-99BE-F211BCEAB909}" dt="2023-06-19T11:58:54.582" v="736" actId="20577"/>
          <ac:spMkLst>
            <pc:docMk/>
            <pc:sldMk cId="463652855" sldId="495"/>
            <ac:spMk id="6" creationId="{6BA30E1E-56C4-493B-8992-B93B1A6F3097}"/>
          </ac:spMkLst>
        </pc:spChg>
        <pc:graphicFrameChg chg="mod modGraphic">
          <ac:chgData name="Luke Fisher" userId="92cf8c0b-1e75-4535-8605-5c81da27fffe" providerId="ADAL" clId="{EA2A996E-D230-4DEE-99BE-F211BCEAB909}" dt="2023-06-19T10:21:38.603" v="353" actId="2711"/>
          <ac:graphicFrameMkLst>
            <pc:docMk/>
            <pc:sldMk cId="463652855" sldId="495"/>
            <ac:graphicFrameMk id="4" creationId="{00000000-0000-0000-0000-000000000000}"/>
          </ac:graphicFrameMkLst>
        </pc:graphicFrameChg>
      </pc:sldChg>
      <pc:sldChg chg="modSp mod">
        <pc:chgData name="Luke Fisher" userId="92cf8c0b-1e75-4535-8605-5c81da27fffe" providerId="ADAL" clId="{EA2A996E-D230-4DEE-99BE-F211BCEAB909}" dt="2023-07-07T11:21:04.302" v="11447" actId="14100"/>
        <pc:sldMkLst>
          <pc:docMk/>
          <pc:sldMk cId="269967682" sldId="498"/>
        </pc:sldMkLst>
        <pc:spChg chg="mod">
          <ac:chgData name="Luke Fisher" userId="92cf8c0b-1e75-4535-8605-5c81da27fffe" providerId="ADAL" clId="{EA2A996E-D230-4DEE-99BE-F211BCEAB909}" dt="2023-07-06T16:47:53.263" v="10287" actId="20577"/>
          <ac:spMkLst>
            <pc:docMk/>
            <pc:sldMk cId="269967682" sldId="498"/>
            <ac:spMk id="10" creationId="{6BA30E1E-56C4-493B-8992-B93B1A6F3097}"/>
          </ac:spMkLst>
        </pc:spChg>
        <pc:spChg chg="mod">
          <ac:chgData name="Luke Fisher" userId="92cf8c0b-1e75-4535-8605-5c81da27fffe" providerId="ADAL" clId="{EA2A996E-D230-4DEE-99BE-F211BCEAB909}" dt="2023-07-07T11:21:04.302" v="11447" actId="14100"/>
          <ac:spMkLst>
            <pc:docMk/>
            <pc:sldMk cId="269967682" sldId="498"/>
            <ac:spMk id="49" creationId="{59A45DC8-C252-41E7-A50B-0F54B9CB0DA3}"/>
          </ac:spMkLst>
        </pc:spChg>
      </pc:sldChg>
      <pc:sldChg chg="modSp mod">
        <pc:chgData name="Luke Fisher" userId="92cf8c0b-1e75-4535-8605-5c81da27fffe" providerId="ADAL" clId="{EA2A996E-D230-4DEE-99BE-F211BCEAB909}" dt="2023-07-07T11:25:21.835" v="11550" actId="403"/>
        <pc:sldMkLst>
          <pc:docMk/>
          <pc:sldMk cId="2794693963" sldId="501"/>
        </pc:sldMkLst>
        <pc:spChg chg="mod">
          <ac:chgData name="Luke Fisher" userId="92cf8c0b-1e75-4535-8605-5c81da27fffe" providerId="ADAL" clId="{EA2A996E-D230-4DEE-99BE-F211BCEAB909}" dt="2023-07-07T11:25:21.835" v="11550" actId="403"/>
          <ac:spMkLst>
            <pc:docMk/>
            <pc:sldMk cId="2794693963" sldId="501"/>
            <ac:spMk id="8" creationId="{56C097F0-293A-4A37-9863-516337CE3ED8}"/>
          </ac:spMkLst>
        </pc:spChg>
      </pc:sldChg>
      <pc:sldChg chg="modSp mod">
        <pc:chgData name="Luke Fisher" userId="92cf8c0b-1e75-4535-8605-5c81da27fffe" providerId="ADAL" clId="{EA2A996E-D230-4DEE-99BE-F211BCEAB909}" dt="2023-07-07T11:33:28.452" v="11636" actId="20577"/>
        <pc:sldMkLst>
          <pc:docMk/>
          <pc:sldMk cId="3047355583" sldId="513"/>
        </pc:sldMkLst>
        <pc:spChg chg="mod">
          <ac:chgData name="Luke Fisher" userId="92cf8c0b-1e75-4535-8605-5c81da27fffe" providerId="ADAL" clId="{EA2A996E-D230-4DEE-99BE-F211BCEAB909}" dt="2023-07-07T11:33:28.452" v="11636" actId="20577"/>
          <ac:spMkLst>
            <pc:docMk/>
            <pc:sldMk cId="3047355583" sldId="513"/>
            <ac:spMk id="2" creationId="{00000000-0000-0000-0000-000000000000}"/>
          </ac:spMkLst>
        </pc:spChg>
      </pc:sldChg>
      <pc:sldChg chg="modSp mod">
        <pc:chgData name="Luke Fisher" userId="92cf8c0b-1e75-4535-8605-5c81da27fffe" providerId="ADAL" clId="{EA2A996E-D230-4DEE-99BE-F211BCEAB909}" dt="2023-06-19T12:19:28.553" v="1298" actId="20577"/>
        <pc:sldMkLst>
          <pc:docMk/>
          <pc:sldMk cId="3269116804" sldId="515"/>
        </pc:sldMkLst>
        <pc:spChg chg="mod">
          <ac:chgData name="Luke Fisher" userId="92cf8c0b-1e75-4535-8605-5c81da27fffe" providerId="ADAL" clId="{EA2A996E-D230-4DEE-99BE-F211BCEAB909}" dt="2023-06-19T12:19:28.553" v="1298" actId="20577"/>
          <ac:spMkLst>
            <pc:docMk/>
            <pc:sldMk cId="3269116804" sldId="515"/>
            <ac:spMk id="7" creationId="{6BA30E1E-56C4-493B-8992-B93B1A6F3097}"/>
          </ac:spMkLst>
        </pc:spChg>
        <pc:graphicFrameChg chg="mod modGraphic">
          <ac:chgData name="Luke Fisher" userId="92cf8c0b-1e75-4535-8605-5c81da27fffe" providerId="ADAL" clId="{EA2A996E-D230-4DEE-99BE-F211BCEAB909}" dt="2023-06-19T10:33:28.527" v="457" actId="2711"/>
          <ac:graphicFrameMkLst>
            <pc:docMk/>
            <pc:sldMk cId="3269116804" sldId="515"/>
            <ac:graphicFrameMk id="6" creationId="{00000000-0000-0000-0000-000000000000}"/>
          </ac:graphicFrameMkLst>
        </pc:graphicFrameChg>
      </pc:sldChg>
      <pc:sldChg chg="modSp mod">
        <pc:chgData name="Luke Fisher" userId="92cf8c0b-1e75-4535-8605-5c81da27fffe" providerId="ADAL" clId="{EA2A996E-D230-4DEE-99BE-F211BCEAB909}" dt="2023-06-19T12:16:31.905" v="1155" actId="20577"/>
        <pc:sldMkLst>
          <pc:docMk/>
          <pc:sldMk cId="3147586564" sldId="516"/>
        </pc:sldMkLst>
        <pc:spChg chg="mod">
          <ac:chgData name="Luke Fisher" userId="92cf8c0b-1e75-4535-8605-5c81da27fffe" providerId="ADAL" clId="{EA2A996E-D230-4DEE-99BE-F211BCEAB909}" dt="2023-06-19T12:16:31.905" v="1155" actId="20577"/>
          <ac:spMkLst>
            <pc:docMk/>
            <pc:sldMk cId="3147586564" sldId="516"/>
            <ac:spMk id="6" creationId="{6BA30E1E-56C4-493B-8992-B93B1A6F3097}"/>
          </ac:spMkLst>
        </pc:spChg>
        <pc:graphicFrameChg chg="mod modGraphic">
          <ac:chgData name="Luke Fisher" userId="92cf8c0b-1e75-4535-8605-5c81da27fffe" providerId="ADAL" clId="{EA2A996E-D230-4DEE-99BE-F211BCEAB909}" dt="2023-06-19T10:30:28.278" v="425" actId="2711"/>
          <ac:graphicFrameMkLst>
            <pc:docMk/>
            <pc:sldMk cId="3147586564" sldId="516"/>
            <ac:graphicFrameMk id="4" creationId="{00000000-0000-0000-0000-000000000000}"/>
          </ac:graphicFrameMkLst>
        </pc:graphicFrameChg>
      </pc:sldChg>
      <pc:sldChg chg="modSp mod">
        <pc:chgData name="Luke Fisher" userId="92cf8c0b-1e75-4535-8605-5c81da27fffe" providerId="ADAL" clId="{EA2A996E-D230-4DEE-99BE-F211BCEAB909}" dt="2023-07-07T11:35:40.175" v="11687" actId="6549"/>
        <pc:sldMkLst>
          <pc:docMk/>
          <pc:sldMk cId="3378998394" sldId="519"/>
        </pc:sldMkLst>
        <pc:graphicFrameChg chg="modGraphic">
          <ac:chgData name="Luke Fisher" userId="92cf8c0b-1e75-4535-8605-5c81da27fffe" providerId="ADAL" clId="{EA2A996E-D230-4DEE-99BE-F211BCEAB909}" dt="2023-07-07T11:35:40.175" v="11687" actId="6549"/>
          <ac:graphicFrameMkLst>
            <pc:docMk/>
            <pc:sldMk cId="3378998394" sldId="519"/>
            <ac:graphicFrameMk id="5" creationId="{00000000-0000-0000-0000-000000000000}"/>
          </ac:graphicFrameMkLst>
        </pc:graphicFrameChg>
      </pc:sldChg>
      <pc:sldChg chg="modSp mod">
        <pc:chgData name="Luke Fisher" userId="92cf8c0b-1e75-4535-8605-5c81da27fffe" providerId="ADAL" clId="{EA2A996E-D230-4DEE-99BE-F211BCEAB909}" dt="2023-07-07T14:27:42.817" v="11690" actId="5793"/>
        <pc:sldMkLst>
          <pc:docMk/>
          <pc:sldMk cId="2949232673" sldId="520"/>
        </pc:sldMkLst>
        <pc:spChg chg="mod">
          <ac:chgData name="Luke Fisher" userId="92cf8c0b-1e75-4535-8605-5c81da27fffe" providerId="ADAL" clId="{EA2A996E-D230-4DEE-99BE-F211BCEAB909}" dt="2023-07-07T14:27:42.817" v="11690" actId="5793"/>
          <ac:spMkLst>
            <pc:docMk/>
            <pc:sldMk cId="2949232673" sldId="520"/>
            <ac:spMk id="2" creationId="{00000000-0000-0000-0000-000000000000}"/>
          </ac:spMkLst>
        </pc:spChg>
      </pc:sldChg>
      <pc:sldChg chg="modSp mod">
        <pc:chgData name="Luke Fisher" userId="92cf8c0b-1e75-4535-8605-5c81da27fffe" providerId="ADAL" clId="{EA2A996E-D230-4DEE-99BE-F211BCEAB909}" dt="2023-07-07T14:27:51.730" v="11692" actId="5793"/>
        <pc:sldMkLst>
          <pc:docMk/>
          <pc:sldMk cId="1133490389" sldId="521"/>
        </pc:sldMkLst>
        <pc:spChg chg="mod">
          <ac:chgData name="Luke Fisher" userId="92cf8c0b-1e75-4535-8605-5c81da27fffe" providerId="ADAL" clId="{EA2A996E-D230-4DEE-99BE-F211BCEAB909}" dt="2023-07-07T14:27:51.730" v="11692" actId="5793"/>
          <ac:spMkLst>
            <pc:docMk/>
            <pc:sldMk cId="1133490389" sldId="521"/>
            <ac:spMk id="2" creationId="{00000000-0000-0000-0000-000000000000}"/>
          </ac:spMkLst>
        </pc:spChg>
      </pc:sldChg>
      <pc:sldChg chg="modSp mod">
        <pc:chgData name="Luke Fisher" userId="92cf8c0b-1e75-4535-8605-5c81da27fffe" providerId="ADAL" clId="{EA2A996E-D230-4DEE-99BE-F211BCEAB909}" dt="2023-06-29T08:31:44.812" v="3111" actId="33524"/>
        <pc:sldMkLst>
          <pc:docMk/>
          <pc:sldMk cId="1203888257" sldId="524"/>
        </pc:sldMkLst>
        <pc:spChg chg="mod">
          <ac:chgData name="Luke Fisher" userId="92cf8c0b-1e75-4535-8605-5c81da27fffe" providerId="ADAL" clId="{EA2A996E-D230-4DEE-99BE-F211BCEAB909}" dt="2023-06-29T08:14:52.375" v="2641" actId="20577"/>
          <ac:spMkLst>
            <pc:docMk/>
            <pc:sldMk cId="1203888257" sldId="524"/>
            <ac:spMk id="10" creationId="{6BA30E1E-56C4-493B-8992-B93B1A6F3097}"/>
          </ac:spMkLst>
        </pc:spChg>
        <pc:spChg chg="mod">
          <ac:chgData name="Luke Fisher" userId="92cf8c0b-1e75-4535-8605-5c81da27fffe" providerId="ADAL" clId="{EA2A996E-D230-4DEE-99BE-F211BCEAB909}" dt="2023-06-29T08:31:44.812" v="3111" actId="33524"/>
          <ac:spMkLst>
            <pc:docMk/>
            <pc:sldMk cId="1203888257" sldId="524"/>
            <ac:spMk id="49" creationId="{59A45DC8-C252-41E7-A50B-0F54B9CB0DA3}"/>
          </ac:spMkLst>
        </pc:spChg>
        <pc:graphicFrameChg chg="mod">
          <ac:chgData name="Luke Fisher" userId="92cf8c0b-1e75-4535-8605-5c81da27fffe" providerId="ADAL" clId="{EA2A996E-D230-4DEE-99BE-F211BCEAB909}" dt="2023-06-29T08:19:09.137" v="2666"/>
          <ac:graphicFrameMkLst>
            <pc:docMk/>
            <pc:sldMk cId="1203888257" sldId="524"/>
            <ac:graphicFrameMk id="5" creationId="{425C0014-5801-49A2-BE09-B42CFA7D5FEF}"/>
          </ac:graphicFrameMkLst>
        </pc:graphicFrameChg>
      </pc:sldChg>
      <pc:sldChg chg="addSp delSp modSp mod">
        <pc:chgData name="Luke Fisher" userId="92cf8c0b-1e75-4535-8605-5c81da27fffe" providerId="ADAL" clId="{EA2A996E-D230-4DEE-99BE-F211BCEAB909}" dt="2023-06-19T14:13:47.383" v="2597" actId="20577"/>
        <pc:sldMkLst>
          <pc:docMk/>
          <pc:sldMk cId="2149827229" sldId="530"/>
        </pc:sldMkLst>
        <pc:spChg chg="mod">
          <ac:chgData name="Luke Fisher" userId="92cf8c0b-1e75-4535-8605-5c81da27fffe" providerId="ADAL" clId="{EA2A996E-D230-4DEE-99BE-F211BCEAB909}" dt="2023-06-19T14:11:06.336" v="2409" actId="20577"/>
          <ac:spMkLst>
            <pc:docMk/>
            <pc:sldMk cId="2149827229" sldId="530"/>
            <ac:spMk id="10" creationId="{6BA30E1E-56C4-493B-8992-B93B1A6F3097}"/>
          </ac:spMkLst>
        </pc:spChg>
        <pc:spChg chg="mod">
          <ac:chgData name="Luke Fisher" userId="92cf8c0b-1e75-4535-8605-5c81da27fffe" providerId="ADAL" clId="{EA2A996E-D230-4DEE-99BE-F211BCEAB909}" dt="2023-06-19T14:13:47.383" v="2597" actId="20577"/>
          <ac:spMkLst>
            <pc:docMk/>
            <pc:sldMk cId="2149827229" sldId="530"/>
            <ac:spMk id="49" creationId="{59A45DC8-C252-41E7-A50B-0F54B9CB0DA3}"/>
          </ac:spMkLst>
        </pc:spChg>
        <pc:graphicFrameChg chg="mod">
          <ac:chgData name="Luke Fisher" userId="92cf8c0b-1e75-4535-8605-5c81da27fffe" providerId="ADAL" clId="{EA2A996E-D230-4DEE-99BE-F211BCEAB909}" dt="2023-06-19T14:08:11.331" v="2310" actId="20577"/>
          <ac:graphicFrameMkLst>
            <pc:docMk/>
            <pc:sldMk cId="2149827229" sldId="530"/>
            <ac:graphicFrameMk id="2" creationId="{0A1A72A6-1D12-9634-F28A-E2D035A6738A}"/>
          </ac:graphicFrameMkLst>
        </pc:graphicFrameChg>
        <pc:graphicFrameChg chg="mod">
          <ac:chgData name="Luke Fisher" userId="92cf8c0b-1e75-4535-8605-5c81da27fffe" providerId="ADAL" clId="{EA2A996E-D230-4DEE-99BE-F211BCEAB909}" dt="2023-06-19T14:08:25.915" v="2337" actId="20577"/>
          <ac:graphicFrameMkLst>
            <pc:docMk/>
            <pc:sldMk cId="2149827229" sldId="530"/>
            <ac:graphicFrameMk id="3" creationId="{4814108F-468F-075A-7A19-798FC626A69D}"/>
          </ac:graphicFrameMkLst>
        </pc:graphicFrameChg>
        <pc:graphicFrameChg chg="add mod">
          <ac:chgData name="Luke Fisher" userId="92cf8c0b-1e75-4535-8605-5c81da27fffe" providerId="ADAL" clId="{EA2A996E-D230-4DEE-99BE-F211BCEAB909}" dt="2023-06-19T14:07:48.890" v="2283" actId="1037"/>
          <ac:graphicFrameMkLst>
            <pc:docMk/>
            <pc:sldMk cId="2149827229" sldId="530"/>
            <ac:graphicFrameMk id="4" creationId="{5A35CDFD-CB47-124B-2C93-CC20520F476C}"/>
          </ac:graphicFrameMkLst>
        </pc:graphicFrameChg>
        <pc:graphicFrameChg chg="add mod">
          <ac:chgData name="Luke Fisher" userId="92cf8c0b-1e75-4535-8605-5c81da27fffe" providerId="ADAL" clId="{EA2A996E-D230-4DEE-99BE-F211BCEAB909}" dt="2023-06-19T14:07:48.890" v="2283" actId="1037"/>
          <ac:graphicFrameMkLst>
            <pc:docMk/>
            <pc:sldMk cId="2149827229" sldId="530"/>
            <ac:graphicFrameMk id="5" creationId="{90C7CB5D-C673-8AE1-109F-03ADAAD996FE}"/>
          </ac:graphicFrameMkLst>
        </pc:graphicFrameChg>
        <pc:graphicFrameChg chg="del">
          <ac:chgData name="Luke Fisher" userId="92cf8c0b-1e75-4535-8605-5c81da27fffe" providerId="ADAL" clId="{EA2A996E-D230-4DEE-99BE-F211BCEAB909}" dt="2023-06-19T13:41:14.360" v="2077" actId="21"/>
          <ac:graphicFrameMkLst>
            <pc:docMk/>
            <pc:sldMk cId="2149827229" sldId="530"/>
            <ac:graphicFrameMk id="9" creationId="{E225297B-4EB3-EC65-958B-0179115C04D1}"/>
          </ac:graphicFrameMkLst>
        </pc:graphicFrameChg>
        <pc:graphicFrameChg chg="del">
          <ac:chgData name="Luke Fisher" userId="92cf8c0b-1e75-4535-8605-5c81da27fffe" providerId="ADAL" clId="{EA2A996E-D230-4DEE-99BE-F211BCEAB909}" dt="2023-06-19T13:41:14.360" v="2077" actId="21"/>
          <ac:graphicFrameMkLst>
            <pc:docMk/>
            <pc:sldMk cId="2149827229" sldId="530"/>
            <ac:graphicFrameMk id="11" creationId="{B1127355-2B59-ED70-D3B5-54AA6746E97B}"/>
          </ac:graphicFrameMkLst>
        </pc:graphicFrameChg>
      </pc:sldChg>
      <pc:sldChg chg="modSp mod">
        <pc:chgData name="Luke Fisher" userId="92cf8c0b-1e75-4535-8605-5c81da27fffe" providerId="ADAL" clId="{EA2A996E-D230-4DEE-99BE-F211BCEAB909}" dt="2023-06-19T13:04:22.705" v="2009" actId="20577"/>
        <pc:sldMkLst>
          <pc:docMk/>
          <pc:sldMk cId="2072561825" sldId="531"/>
        </pc:sldMkLst>
        <pc:spChg chg="mod">
          <ac:chgData name="Luke Fisher" userId="92cf8c0b-1e75-4535-8605-5c81da27fffe" providerId="ADAL" clId="{EA2A996E-D230-4DEE-99BE-F211BCEAB909}" dt="2023-06-19T12:50:45.558" v="1918" actId="20577"/>
          <ac:spMkLst>
            <pc:docMk/>
            <pc:sldMk cId="2072561825" sldId="531"/>
            <ac:spMk id="3" creationId="{00000000-0000-0000-0000-000000000000}"/>
          </ac:spMkLst>
        </pc:spChg>
        <pc:spChg chg="mod">
          <ac:chgData name="Luke Fisher" userId="92cf8c0b-1e75-4535-8605-5c81da27fffe" providerId="ADAL" clId="{EA2A996E-D230-4DEE-99BE-F211BCEAB909}" dt="2023-06-19T12:50:23.724" v="1891" actId="20577"/>
          <ac:spMkLst>
            <pc:docMk/>
            <pc:sldMk cId="2072561825" sldId="531"/>
            <ac:spMk id="7" creationId="{00000000-0000-0000-0000-000000000000}"/>
          </ac:spMkLst>
        </pc:spChg>
        <pc:spChg chg="mod">
          <ac:chgData name="Luke Fisher" userId="92cf8c0b-1e75-4535-8605-5c81da27fffe" providerId="ADAL" clId="{EA2A996E-D230-4DEE-99BE-F211BCEAB909}" dt="2023-06-19T12:59:15.207" v="1942" actId="20577"/>
          <ac:spMkLst>
            <pc:docMk/>
            <pc:sldMk cId="2072561825" sldId="531"/>
            <ac:spMk id="19" creationId="{00000000-0000-0000-0000-000000000000}"/>
          </ac:spMkLst>
        </pc:spChg>
        <pc:spChg chg="mod">
          <ac:chgData name="Luke Fisher" userId="92cf8c0b-1e75-4535-8605-5c81da27fffe" providerId="ADAL" clId="{EA2A996E-D230-4DEE-99BE-F211BCEAB909}" dt="2023-06-19T13:00:36.443" v="1963" actId="20577"/>
          <ac:spMkLst>
            <pc:docMk/>
            <pc:sldMk cId="2072561825" sldId="531"/>
            <ac:spMk id="22" creationId="{00000000-0000-0000-0000-000000000000}"/>
          </ac:spMkLst>
        </pc:spChg>
        <pc:spChg chg="mod">
          <ac:chgData name="Luke Fisher" userId="92cf8c0b-1e75-4535-8605-5c81da27fffe" providerId="ADAL" clId="{EA2A996E-D230-4DEE-99BE-F211BCEAB909}" dt="2023-06-19T12:58:27.176" v="1940" actId="20577"/>
          <ac:spMkLst>
            <pc:docMk/>
            <pc:sldMk cId="2072561825" sldId="531"/>
            <ac:spMk id="23" creationId="{00000000-0000-0000-0000-000000000000}"/>
          </ac:spMkLst>
        </pc:spChg>
        <pc:spChg chg="mod">
          <ac:chgData name="Luke Fisher" userId="92cf8c0b-1e75-4535-8605-5c81da27fffe" providerId="ADAL" clId="{EA2A996E-D230-4DEE-99BE-F211BCEAB909}" dt="2023-06-19T13:02:08.876" v="1982" actId="20577"/>
          <ac:spMkLst>
            <pc:docMk/>
            <pc:sldMk cId="2072561825" sldId="531"/>
            <ac:spMk id="25" creationId="{00000000-0000-0000-0000-000000000000}"/>
          </ac:spMkLst>
        </pc:spChg>
        <pc:spChg chg="mod">
          <ac:chgData name="Luke Fisher" userId="92cf8c0b-1e75-4535-8605-5c81da27fffe" providerId="ADAL" clId="{EA2A996E-D230-4DEE-99BE-F211BCEAB909}" dt="2023-06-19T13:00:54.816" v="1969" actId="20577"/>
          <ac:spMkLst>
            <pc:docMk/>
            <pc:sldMk cId="2072561825" sldId="531"/>
            <ac:spMk id="26" creationId="{00000000-0000-0000-0000-000000000000}"/>
          </ac:spMkLst>
        </pc:spChg>
        <pc:spChg chg="mod">
          <ac:chgData name="Luke Fisher" userId="92cf8c0b-1e75-4535-8605-5c81da27fffe" providerId="ADAL" clId="{EA2A996E-D230-4DEE-99BE-F211BCEAB909}" dt="2023-06-19T12:56:41.471" v="1928" actId="20577"/>
          <ac:spMkLst>
            <pc:docMk/>
            <pc:sldMk cId="2072561825" sldId="531"/>
            <ac:spMk id="28" creationId="{00000000-0000-0000-0000-000000000000}"/>
          </ac:spMkLst>
        </pc:spChg>
        <pc:spChg chg="mod">
          <ac:chgData name="Luke Fisher" userId="92cf8c0b-1e75-4535-8605-5c81da27fffe" providerId="ADAL" clId="{EA2A996E-D230-4DEE-99BE-F211BCEAB909}" dt="2023-06-19T13:01:36.893" v="1977" actId="20577"/>
          <ac:spMkLst>
            <pc:docMk/>
            <pc:sldMk cId="2072561825" sldId="531"/>
            <ac:spMk id="30" creationId="{00000000-0000-0000-0000-000000000000}"/>
          </ac:spMkLst>
        </pc:spChg>
        <pc:spChg chg="mod">
          <ac:chgData name="Luke Fisher" userId="92cf8c0b-1e75-4535-8605-5c81da27fffe" providerId="ADAL" clId="{EA2A996E-D230-4DEE-99BE-F211BCEAB909}" dt="2023-06-19T13:02:43.465" v="1986" actId="20577"/>
          <ac:spMkLst>
            <pc:docMk/>
            <pc:sldMk cId="2072561825" sldId="531"/>
            <ac:spMk id="32" creationId="{00000000-0000-0000-0000-000000000000}"/>
          </ac:spMkLst>
        </pc:spChg>
        <pc:spChg chg="mod">
          <ac:chgData name="Luke Fisher" userId="92cf8c0b-1e75-4535-8605-5c81da27fffe" providerId="ADAL" clId="{EA2A996E-D230-4DEE-99BE-F211BCEAB909}" dt="2023-06-19T13:03:01.995" v="1992" actId="20577"/>
          <ac:spMkLst>
            <pc:docMk/>
            <pc:sldMk cId="2072561825" sldId="531"/>
            <ac:spMk id="35" creationId="{00000000-0000-0000-0000-000000000000}"/>
          </ac:spMkLst>
        </pc:spChg>
        <pc:spChg chg="mod">
          <ac:chgData name="Luke Fisher" userId="92cf8c0b-1e75-4535-8605-5c81da27fffe" providerId="ADAL" clId="{EA2A996E-D230-4DEE-99BE-F211BCEAB909}" dt="2023-06-19T12:55:49.246" v="1924" actId="20577"/>
          <ac:spMkLst>
            <pc:docMk/>
            <pc:sldMk cId="2072561825" sldId="531"/>
            <ac:spMk id="37" creationId="{00000000-0000-0000-0000-000000000000}"/>
          </ac:spMkLst>
        </pc:spChg>
        <pc:spChg chg="mod">
          <ac:chgData name="Luke Fisher" userId="92cf8c0b-1e75-4535-8605-5c81da27fffe" providerId="ADAL" clId="{EA2A996E-D230-4DEE-99BE-F211BCEAB909}" dt="2023-06-19T13:04:22.705" v="2009" actId="20577"/>
          <ac:spMkLst>
            <pc:docMk/>
            <pc:sldMk cId="2072561825" sldId="531"/>
            <ac:spMk id="38" creationId="{00000000-0000-0000-0000-000000000000}"/>
          </ac:spMkLst>
        </pc:spChg>
      </pc:sldChg>
      <pc:sldChg chg="addSp modSp mod">
        <pc:chgData name="Luke Fisher" userId="92cf8c0b-1e75-4535-8605-5c81da27fffe" providerId="ADAL" clId="{EA2A996E-D230-4DEE-99BE-F211BCEAB909}" dt="2023-06-19T14:10:17.998" v="2353" actId="20577"/>
        <pc:sldMkLst>
          <pc:docMk/>
          <pc:sldMk cId="3220137973" sldId="533"/>
        </pc:sldMkLst>
        <pc:spChg chg="mod">
          <ac:chgData name="Luke Fisher" userId="92cf8c0b-1e75-4535-8605-5c81da27fffe" providerId="ADAL" clId="{EA2A996E-D230-4DEE-99BE-F211BCEAB909}" dt="2023-06-19T14:10:17.998" v="2353" actId="20577"/>
          <ac:spMkLst>
            <pc:docMk/>
            <pc:sldMk cId="3220137973" sldId="533"/>
            <ac:spMk id="10" creationId="{6BA30E1E-56C4-493B-8992-B93B1A6F3097}"/>
          </ac:spMkLst>
        </pc:spChg>
        <pc:graphicFrameChg chg="mod">
          <ac:chgData name="Luke Fisher" userId="92cf8c0b-1e75-4535-8605-5c81da27fffe" providerId="ADAL" clId="{EA2A996E-D230-4DEE-99BE-F211BCEAB909}" dt="2023-06-19T13:42:00.139" v="2110" actId="14100"/>
          <ac:graphicFrameMkLst>
            <pc:docMk/>
            <pc:sldMk cId="3220137973" sldId="533"/>
            <ac:graphicFrameMk id="2" creationId="{943DDB32-1DE4-1263-1EAD-E97970EB539E}"/>
          </ac:graphicFrameMkLst>
        </pc:graphicFrameChg>
        <pc:graphicFrameChg chg="mod">
          <ac:chgData name="Luke Fisher" userId="92cf8c0b-1e75-4535-8605-5c81da27fffe" providerId="ADAL" clId="{EA2A996E-D230-4DEE-99BE-F211BCEAB909}" dt="2023-06-19T13:42:14.057" v="2114" actId="14100"/>
          <ac:graphicFrameMkLst>
            <pc:docMk/>
            <pc:sldMk cId="3220137973" sldId="533"/>
            <ac:graphicFrameMk id="3" creationId="{9249225D-56F6-0D7F-A366-141D2C436469}"/>
          </ac:graphicFrameMkLst>
        </pc:graphicFrameChg>
        <pc:graphicFrameChg chg="add mod">
          <ac:chgData name="Luke Fisher" userId="92cf8c0b-1e75-4535-8605-5c81da27fffe" providerId="ADAL" clId="{EA2A996E-D230-4DEE-99BE-F211BCEAB909}" dt="2023-06-19T13:42:53" v="2122"/>
          <ac:graphicFrameMkLst>
            <pc:docMk/>
            <pc:sldMk cId="3220137973" sldId="533"/>
            <ac:graphicFrameMk id="4" creationId="{FBFC2F57-BE07-DADD-DC5F-E3E94F09A2E2}"/>
          </ac:graphicFrameMkLst>
        </pc:graphicFrameChg>
        <pc:graphicFrameChg chg="add mod">
          <ac:chgData name="Luke Fisher" userId="92cf8c0b-1e75-4535-8605-5c81da27fffe" providerId="ADAL" clId="{EA2A996E-D230-4DEE-99BE-F211BCEAB909}" dt="2023-06-19T13:43:20.063" v="2125" actId="1076"/>
          <ac:graphicFrameMkLst>
            <pc:docMk/>
            <pc:sldMk cId="3220137973" sldId="533"/>
            <ac:graphicFrameMk id="5" creationId="{360A21A9-30F1-B1AD-814A-2AB7CC80A66F}"/>
          </ac:graphicFrameMkLst>
        </pc:graphicFrameChg>
        <pc:graphicFrameChg chg="mod">
          <ac:chgData name="Luke Fisher" userId="92cf8c0b-1e75-4535-8605-5c81da27fffe" providerId="ADAL" clId="{EA2A996E-D230-4DEE-99BE-F211BCEAB909}" dt="2023-06-19T13:43:56.656" v="2182" actId="6549"/>
          <ac:graphicFrameMkLst>
            <pc:docMk/>
            <pc:sldMk cId="3220137973" sldId="533"/>
            <ac:graphicFrameMk id="17" creationId="{59D70937-398D-4F46-845A-53CEBF885931}"/>
          </ac:graphicFrameMkLst>
        </pc:graphicFrameChg>
        <pc:graphicFrameChg chg="mod">
          <ac:chgData name="Luke Fisher" userId="92cf8c0b-1e75-4535-8605-5c81da27fffe" providerId="ADAL" clId="{EA2A996E-D230-4DEE-99BE-F211BCEAB909}" dt="2023-06-19T13:43:45.306" v="2156" actId="20577"/>
          <ac:graphicFrameMkLst>
            <pc:docMk/>
            <pc:sldMk cId="3220137973" sldId="533"/>
            <ac:graphicFrameMk id="18" creationId="{9C5E106F-0DF8-48A4-AA48-C5B344544568}"/>
          </ac:graphicFrameMkLst>
        </pc:graphicFrameChg>
      </pc:sldChg>
      <pc:sldChg chg="addSp delSp modSp mod">
        <pc:chgData name="Luke Fisher" userId="92cf8c0b-1e75-4535-8605-5c81da27fffe" providerId="ADAL" clId="{EA2A996E-D230-4DEE-99BE-F211BCEAB909}" dt="2023-07-07T09:51:33.112" v="10468" actId="20577"/>
        <pc:sldMkLst>
          <pc:docMk/>
          <pc:sldMk cId="1405784624" sldId="536"/>
        </pc:sldMkLst>
        <pc:spChg chg="mod">
          <ac:chgData name="Luke Fisher" userId="92cf8c0b-1e75-4535-8605-5c81da27fffe" providerId="ADAL" clId="{EA2A996E-D230-4DEE-99BE-F211BCEAB909}" dt="2023-07-07T09:44:59.215" v="10315" actId="20577"/>
          <ac:spMkLst>
            <pc:docMk/>
            <pc:sldMk cId="1405784624" sldId="536"/>
            <ac:spMk id="3" creationId="{00000000-0000-0000-0000-000000000000}"/>
          </ac:spMkLst>
        </pc:spChg>
        <pc:spChg chg="mod">
          <ac:chgData name="Luke Fisher" userId="92cf8c0b-1e75-4535-8605-5c81da27fffe" providerId="ADAL" clId="{EA2A996E-D230-4DEE-99BE-F211BCEAB909}" dt="2023-07-07T09:51:33.112" v="10468" actId="20577"/>
          <ac:spMkLst>
            <pc:docMk/>
            <pc:sldMk cId="1405784624" sldId="536"/>
            <ac:spMk id="10" creationId="{6BA30E1E-56C4-493B-8992-B93B1A6F3097}"/>
          </ac:spMkLst>
        </pc:spChg>
        <pc:spChg chg="mod">
          <ac:chgData name="Luke Fisher" userId="92cf8c0b-1e75-4535-8605-5c81da27fffe" providerId="ADAL" clId="{EA2A996E-D230-4DEE-99BE-F211BCEAB909}" dt="2023-07-07T09:46:55.579" v="10413" actId="20577"/>
          <ac:spMkLst>
            <pc:docMk/>
            <pc:sldMk cId="1405784624" sldId="536"/>
            <ac:spMk id="11" creationId="{6F5EC0C0-045E-443A-A53F-EBE495ED57DF}"/>
          </ac:spMkLst>
        </pc:spChg>
        <pc:spChg chg="mod">
          <ac:chgData name="Luke Fisher" userId="92cf8c0b-1e75-4535-8605-5c81da27fffe" providerId="ADAL" clId="{EA2A996E-D230-4DEE-99BE-F211BCEAB909}" dt="2023-07-07T09:47:45.516" v="10461" actId="20577"/>
          <ac:spMkLst>
            <pc:docMk/>
            <pc:sldMk cId="1405784624" sldId="536"/>
            <ac:spMk id="49" creationId="{59A45DC8-C252-41E7-A50B-0F54B9CB0DA3}"/>
          </ac:spMkLst>
        </pc:spChg>
        <pc:graphicFrameChg chg="add del mod">
          <ac:chgData name="Luke Fisher" userId="92cf8c0b-1e75-4535-8605-5c81da27fffe" providerId="ADAL" clId="{EA2A996E-D230-4DEE-99BE-F211BCEAB909}" dt="2023-07-07T09:38:49.685" v="10295" actId="478"/>
          <ac:graphicFrameMkLst>
            <pc:docMk/>
            <pc:sldMk cId="1405784624" sldId="536"/>
            <ac:graphicFrameMk id="2" creationId="{00000000-0008-0000-1000-000002000000}"/>
          </ac:graphicFrameMkLst>
        </pc:graphicFrameChg>
        <pc:graphicFrameChg chg="del">
          <ac:chgData name="Luke Fisher" userId="92cf8c0b-1e75-4535-8605-5c81da27fffe" providerId="ADAL" clId="{EA2A996E-D230-4DEE-99BE-F211BCEAB909}" dt="2023-07-07T09:33:59.229" v="10289" actId="478"/>
          <ac:graphicFrameMkLst>
            <pc:docMk/>
            <pc:sldMk cId="1405784624" sldId="536"/>
            <ac:graphicFrameMk id="4" creationId="{00000000-0008-0000-0F00-000002000000}"/>
          </ac:graphicFrameMkLst>
        </pc:graphicFrameChg>
        <pc:graphicFrameChg chg="add mod">
          <ac:chgData name="Luke Fisher" userId="92cf8c0b-1e75-4535-8605-5c81da27fffe" providerId="ADAL" clId="{EA2A996E-D230-4DEE-99BE-F211BCEAB909}" dt="2023-07-07T09:44:43.656" v="10302" actId="207"/>
          <ac:graphicFrameMkLst>
            <pc:docMk/>
            <pc:sldMk cId="1405784624" sldId="536"/>
            <ac:graphicFrameMk id="5" creationId="{00000000-0008-0000-1000-000002000000}"/>
          </ac:graphicFrameMkLst>
        </pc:graphicFrameChg>
      </pc:sldChg>
      <pc:sldChg chg="del">
        <pc:chgData name="Luke Fisher" userId="92cf8c0b-1e75-4535-8605-5c81da27fffe" providerId="ADAL" clId="{EA2A996E-D230-4DEE-99BE-F211BCEAB909}" dt="2023-07-07T09:31:49.959" v="10288"/>
        <pc:sldMkLst>
          <pc:docMk/>
          <pc:sldMk cId="2310848856" sldId="536"/>
        </pc:sldMkLst>
      </pc:sldChg>
    </pc:docChg>
  </pc:docChgLst>
  <pc:docChgLst>
    <pc:chgData name="Brian Weston" userId="3d6f59d3-f46e-4b7b-bc07-5d27619e8edc" providerId="ADAL" clId="{E9454FD6-4379-44B5-A6DA-B66088548E89}"/>
    <pc:docChg chg="modSld">
      <pc:chgData name="Brian Weston" userId="3d6f59d3-f46e-4b7b-bc07-5d27619e8edc" providerId="ADAL" clId="{E9454FD6-4379-44B5-A6DA-B66088548E89}" dt="2023-07-07T13:04:54.350" v="122" actId="255"/>
      <pc:docMkLst>
        <pc:docMk/>
      </pc:docMkLst>
      <pc:sldChg chg="modSp mod">
        <pc:chgData name="Brian Weston" userId="3d6f59d3-f46e-4b7b-bc07-5d27619e8edc" providerId="ADAL" clId="{E9454FD6-4379-44B5-A6DA-B66088548E89}" dt="2023-07-07T13:02:26.608" v="83" actId="6549"/>
        <pc:sldMkLst>
          <pc:docMk/>
          <pc:sldMk cId="4126172978" sldId="390"/>
        </pc:sldMkLst>
        <pc:spChg chg="mod">
          <ac:chgData name="Brian Weston" userId="3d6f59d3-f46e-4b7b-bc07-5d27619e8edc" providerId="ADAL" clId="{E9454FD6-4379-44B5-A6DA-B66088548E89}" dt="2023-07-07T13:02:26.608" v="83" actId="6549"/>
          <ac:spMkLst>
            <pc:docMk/>
            <pc:sldMk cId="4126172978" sldId="390"/>
            <ac:spMk id="27" creationId="{CA1143AC-EF17-459E-B817-5BCF8300DF56}"/>
          </ac:spMkLst>
        </pc:spChg>
      </pc:sldChg>
      <pc:sldChg chg="modSp mod">
        <pc:chgData name="Brian Weston" userId="3d6f59d3-f46e-4b7b-bc07-5d27619e8edc" providerId="ADAL" clId="{E9454FD6-4379-44B5-A6DA-B66088548E89}" dt="2023-07-07T13:01:02.978" v="42" actId="6549"/>
        <pc:sldMkLst>
          <pc:docMk/>
          <pc:sldMk cId="2331893940" sldId="393"/>
        </pc:sldMkLst>
        <pc:spChg chg="mod">
          <ac:chgData name="Brian Weston" userId="3d6f59d3-f46e-4b7b-bc07-5d27619e8edc" providerId="ADAL" clId="{E9454FD6-4379-44B5-A6DA-B66088548E89}" dt="2023-07-07T13:01:02.978" v="42" actId="6549"/>
          <ac:spMkLst>
            <pc:docMk/>
            <pc:sldMk cId="2331893940" sldId="393"/>
            <ac:spMk id="49" creationId="{59A45DC8-C252-41E7-A50B-0F54B9CB0DA3}"/>
          </ac:spMkLst>
        </pc:spChg>
      </pc:sldChg>
      <pc:sldChg chg="modSp mod">
        <pc:chgData name="Brian Weston" userId="3d6f59d3-f46e-4b7b-bc07-5d27619e8edc" providerId="ADAL" clId="{E9454FD6-4379-44B5-A6DA-B66088548E89}" dt="2023-07-07T13:02:54.996" v="91" actId="20577"/>
        <pc:sldMkLst>
          <pc:docMk/>
          <pc:sldMk cId="1779150858" sldId="398"/>
        </pc:sldMkLst>
        <pc:spChg chg="mod">
          <ac:chgData name="Brian Weston" userId="3d6f59d3-f46e-4b7b-bc07-5d27619e8edc" providerId="ADAL" clId="{E9454FD6-4379-44B5-A6DA-B66088548E89}" dt="2023-07-07T13:02:54.996" v="91" actId="20577"/>
          <ac:spMkLst>
            <pc:docMk/>
            <pc:sldMk cId="1779150858" sldId="398"/>
            <ac:spMk id="27" creationId="{9BE86205-0630-4282-BBB5-6FC61D0F6770}"/>
          </ac:spMkLst>
        </pc:spChg>
      </pc:sldChg>
      <pc:sldChg chg="modSp mod">
        <pc:chgData name="Brian Weston" userId="3d6f59d3-f46e-4b7b-bc07-5d27619e8edc" providerId="ADAL" clId="{E9454FD6-4379-44B5-A6DA-B66088548E89}" dt="2023-07-07T13:03:28.062" v="106" actId="20577"/>
        <pc:sldMkLst>
          <pc:docMk/>
          <pc:sldMk cId="3292747595" sldId="487"/>
        </pc:sldMkLst>
        <pc:spChg chg="mod">
          <ac:chgData name="Brian Weston" userId="3d6f59d3-f46e-4b7b-bc07-5d27619e8edc" providerId="ADAL" clId="{E9454FD6-4379-44B5-A6DA-B66088548E89}" dt="2023-07-07T13:03:28.062" v="106" actId="20577"/>
          <ac:spMkLst>
            <pc:docMk/>
            <pc:sldMk cId="3292747595" sldId="487"/>
            <ac:spMk id="11" creationId="{B73DA2D3-1F24-4072-A3F4-302FFAFE196E}"/>
          </ac:spMkLst>
        </pc:spChg>
      </pc:sldChg>
      <pc:sldChg chg="modSp mod">
        <pc:chgData name="Brian Weston" userId="3d6f59d3-f46e-4b7b-bc07-5d27619e8edc" providerId="ADAL" clId="{E9454FD6-4379-44B5-A6DA-B66088548E89}" dt="2023-07-07T13:04:54.350" v="122" actId="255"/>
        <pc:sldMkLst>
          <pc:docMk/>
          <pc:sldMk cId="269967682" sldId="498"/>
        </pc:sldMkLst>
        <pc:spChg chg="mod">
          <ac:chgData name="Brian Weston" userId="3d6f59d3-f46e-4b7b-bc07-5d27619e8edc" providerId="ADAL" clId="{E9454FD6-4379-44B5-A6DA-B66088548E89}" dt="2023-07-07T13:04:54.350" v="122" actId="255"/>
          <ac:spMkLst>
            <pc:docMk/>
            <pc:sldMk cId="269967682" sldId="498"/>
            <ac:spMk id="49" creationId="{59A45DC8-C252-41E7-A50B-0F54B9CB0DA3}"/>
          </ac:spMkLst>
        </pc:spChg>
        <pc:graphicFrameChg chg="mod">
          <ac:chgData name="Brian Weston" userId="3d6f59d3-f46e-4b7b-bc07-5d27619e8edc" providerId="ADAL" clId="{E9454FD6-4379-44B5-A6DA-B66088548E89}" dt="2023-07-07T13:04:43.892" v="121" actId="1076"/>
          <ac:graphicFrameMkLst>
            <pc:docMk/>
            <pc:sldMk cId="269967682" sldId="498"/>
            <ac:graphicFrameMk id="12" creationId="{00000000-0000-0000-0000-000000000000}"/>
          </ac:graphicFrameMkLst>
        </pc:graphicFrameChg>
      </pc:sldChg>
      <pc:sldChg chg="modSp mod">
        <pc:chgData name="Brian Weston" userId="3d6f59d3-f46e-4b7b-bc07-5d27619e8edc" providerId="ADAL" clId="{E9454FD6-4379-44B5-A6DA-B66088548E89}" dt="2023-07-07T13:04:09.495" v="117" actId="20577"/>
        <pc:sldMkLst>
          <pc:docMk/>
          <pc:sldMk cId="3574282911" sldId="499"/>
        </pc:sldMkLst>
        <pc:spChg chg="mod">
          <ac:chgData name="Brian Weston" userId="3d6f59d3-f46e-4b7b-bc07-5d27619e8edc" providerId="ADAL" clId="{E9454FD6-4379-44B5-A6DA-B66088548E89}" dt="2023-07-07T13:04:09.495" v="117" actId="20577"/>
          <ac:spMkLst>
            <pc:docMk/>
            <pc:sldMk cId="3574282911" sldId="499"/>
            <ac:spMk id="14" creationId="{091C467B-8FF6-4E60-8BC7-039F9C5D13F7}"/>
          </ac:spMkLst>
        </pc:spChg>
      </pc:sldChg>
      <pc:sldChg chg="modSp mod">
        <pc:chgData name="Brian Weston" userId="3d6f59d3-f46e-4b7b-bc07-5d27619e8edc" providerId="ADAL" clId="{E9454FD6-4379-44B5-A6DA-B66088548E89}" dt="2023-07-07T13:00:21.157" v="37" actId="6549"/>
        <pc:sldMkLst>
          <pc:docMk/>
          <pc:sldMk cId="2949232673" sldId="520"/>
        </pc:sldMkLst>
        <pc:spChg chg="mod">
          <ac:chgData name="Brian Weston" userId="3d6f59d3-f46e-4b7b-bc07-5d27619e8edc" providerId="ADAL" clId="{E9454FD6-4379-44B5-A6DA-B66088548E89}" dt="2023-07-07T13:00:21.157" v="37" actId="6549"/>
          <ac:spMkLst>
            <pc:docMk/>
            <pc:sldMk cId="2949232673" sldId="520"/>
            <ac:spMk id="2" creationId="{00000000-0000-0000-0000-000000000000}"/>
          </ac:spMkLst>
        </pc:spChg>
      </pc:sldChg>
      <pc:sldChg chg="modSp mod">
        <pc:chgData name="Brian Weston" userId="3d6f59d3-f46e-4b7b-bc07-5d27619e8edc" providerId="ADAL" clId="{E9454FD6-4379-44B5-A6DA-B66088548E89}" dt="2023-07-07T13:01:52.636" v="47" actId="20577"/>
        <pc:sldMkLst>
          <pc:docMk/>
          <pc:sldMk cId="1133490389" sldId="521"/>
        </pc:sldMkLst>
        <pc:spChg chg="mod">
          <ac:chgData name="Brian Weston" userId="3d6f59d3-f46e-4b7b-bc07-5d27619e8edc" providerId="ADAL" clId="{E9454FD6-4379-44B5-A6DA-B66088548E89}" dt="2023-07-07T13:01:52.636" v="47" actId="20577"/>
          <ac:spMkLst>
            <pc:docMk/>
            <pc:sldMk cId="1133490389" sldId="521"/>
            <ac:spMk id="2" creationId="{00000000-0000-0000-0000-000000000000}"/>
          </ac:spMkLst>
        </pc:spChg>
      </pc:sldChg>
    </pc:docChg>
  </pc:docChgLst>
  <pc:docChgLst>
    <pc:chgData name="Luke Fisher" userId="92cf8c0b-1e75-4535-8605-5c81da27fffe" providerId="ADAL" clId="{9BB5975E-E64D-4E19-82FC-67ABF01AD1BE}"/>
    <pc:docChg chg="undo redo custSel addSld delSld modSld modSection">
      <pc:chgData name="Luke Fisher" userId="92cf8c0b-1e75-4535-8605-5c81da27fffe" providerId="ADAL" clId="{9BB5975E-E64D-4E19-82FC-67ABF01AD1BE}" dt="2023-07-05T15:53:20.090" v="10695" actId="12"/>
      <pc:docMkLst>
        <pc:docMk/>
      </pc:docMkLst>
      <pc:sldChg chg="addSp delSp modSp mod">
        <pc:chgData name="Luke Fisher" userId="92cf8c0b-1e75-4535-8605-5c81da27fffe" providerId="ADAL" clId="{9BB5975E-E64D-4E19-82FC-67ABF01AD1BE}" dt="2023-07-05T09:52:11.599" v="5232" actId="20577"/>
        <pc:sldMkLst>
          <pc:docMk/>
          <pc:sldMk cId="4126172978" sldId="390"/>
        </pc:sldMkLst>
        <pc:spChg chg="mod">
          <ac:chgData name="Luke Fisher" userId="92cf8c0b-1e75-4535-8605-5c81da27fffe" providerId="ADAL" clId="{9BB5975E-E64D-4E19-82FC-67ABF01AD1BE}" dt="2023-07-05T09:50:55.374" v="5194"/>
          <ac:spMkLst>
            <pc:docMk/>
            <pc:sldMk cId="4126172978" sldId="390"/>
            <ac:spMk id="2" creationId="{13F3DF3F-9589-4649-9D75-32974161F86C}"/>
          </ac:spMkLst>
        </pc:spChg>
        <pc:spChg chg="mod">
          <ac:chgData name="Luke Fisher" userId="92cf8c0b-1e75-4535-8605-5c81da27fffe" providerId="ADAL" clId="{9BB5975E-E64D-4E19-82FC-67ABF01AD1BE}" dt="2023-07-05T09:31:30.681" v="4591" actId="1035"/>
          <ac:spMkLst>
            <pc:docMk/>
            <pc:sldMk cId="4126172978" sldId="390"/>
            <ac:spMk id="3" creationId="{00000000-0000-0000-0000-000000000000}"/>
          </ac:spMkLst>
        </pc:spChg>
        <pc:spChg chg="mod">
          <ac:chgData name="Luke Fisher" userId="92cf8c0b-1e75-4535-8605-5c81da27fffe" providerId="ADAL" clId="{9BB5975E-E64D-4E19-82FC-67ABF01AD1BE}" dt="2023-07-05T08:44:54.581" v="3422" actId="1076"/>
          <ac:spMkLst>
            <pc:docMk/>
            <pc:sldMk cId="4126172978" sldId="390"/>
            <ac:spMk id="7" creationId="{00000000-0008-0000-0200-000008000000}"/>
          </ac:spMkLst>
        </pc:spChg>
        <pc:spChg chg="mod ord">
          <ac:chgData name="Luke Fisher" userId="92cf8c0b-1e75-4535-8605-5c81da27fffe" providerId="ADAL" clId="{9BB5975E-E64D-4E19-82FC-67ABF01AD1BE}" dt="2023-06-27T15:05:13.333" v="52" actId="1076"/>
          <ac:spMkLst>
            <pc:docMk/>
            <pc:sldMk cId="4126172978" sldId="390"/>
            <ac:spMk id="18" creationId="{4B9757CF-561A-466E-ADF7-F472B3DD9BCF}"/>
          </ac:spMkLst>
        </pc:spChg>
        <pc:spChg chg="mod">
          <ac:chgData name="Luke Fisher" userId="92cf8c0b-1e75-4535-8605-5c81da27fffe" providerId="ADAL" clId="{9BB5975E-E64D-4E19-82FC-67ABF01AD1BE}" dt="2023-07-05T09:51:22.741" v="5203" actId="20577"/>
          <ac:spMkLst>
            <pc:docMk/>
            <pc:sldMk cId="4126172978" sldId="390"/>
            <ac:spMk id="27" creationId="{CA1143AC-EF17-459E-B817-5BCF8300DF56}"/>
          </ac:spMkLst>
        </pc:spChg>
        <pc:spChg chg="mod">
          <ac:chgData name="Luke Fisher" userId="92cf8c0b-1e75-4535-8605-5c81da27fffe" providerId="ADAL" clId="{9BB5975E-E64D-4E19-82FC-67ABF01AD1BE}" dt="2023-07-05T09:52:11.599" v="5232" actId="20577"/>
          <ac:spMkLst>
            <pc:docMk/>
            <pc:sldMk cId="4126172978" sldId="390"/>
            <ac:spMk id="51" creationId="{6BA30E1E-56C4-493B-8992-B93B1A6F3097}"/>
          </ac:spMkLst>
        </pc:spChg>
        <pc:graphicFrameChg chg="del mod">
          <ac:chgData name="Luke Fisher" userId="92cf8c0b-1e75-4535-8605-5c81da27fffe" providerId="ADAL" clId="{9BB5975E-E64D-4E19-82FC-67ABF01AD1BE}" dt="2023-06-27T15:03:35.451" v="39" actId="478"/>
          <ac:graphicFrameMkLst>
            <pc:docMk/>
            <pc:sldMk cId="4126172978" sldId="390"/>
            <ac:graphicFrameMk id="4" creationId="{00000000-0008-0000-0200-000002000000}"/>
          </ac:graphicFrameMkLst>
        </pc:graphicFrameChg>
        <pc:graphicFrameChg chg="add mod ord">
          <ac:chgData name="Luke Fisher" userId="92cf8c0b-1e75-4535-8605-5c81da27fffe" providerId="ADAL" clId="{9BB5975E-E64D-4E19-82FC-67ABF01AD1BE}" dt="2023-06-27T15:18:55.015" v="91"/>
          <ac:graphicFrameMkLst>
            <pc:docMk/>
            <pc:sldMk cId="4126172978" sldId="390"/>
            <ac:graphicFrameMk id="6" creationId="{00000000-0008-0000-0200-000002000000}"/>
          </ac:graphicFrameMkLst>
        </pc:graphicFrameChg>
        <pc:cxnChg chg="mod">
          <ac:chgData name="Luke Fisher" userId="92cf8c0b-1e75-4535-8605-5c81da27fffe" providerId="ADAL" clId="{9BB5975E-E64D-4E19-82FC-67ABF01AD1BE}" dt="2023-07-05T09:29:29.347" v="4482" actId="14100"/>
          <ac:cxnSpMkLst>
            <pc:docMk/>
            <pc:sldMk cId="4126172978" sldId="390"/>
            <ac:cxnSpMk id="5" creationId="{00000000-0008-0000-0200-000005000000}"/>
          </ac:cxnSpMkLst>
        </pc:cxnChg>
        <pc:cxnChg chg="mod">
          <ac:chgData name="Luke Fisher" userId="92cf8c0b-1e75-4535-8605-5c81da27fffe" providerId="ADAL" clId="{9BB5975E-E64D-4E19-82FC-67ABF01AD1BE}" dt="2023-07-05T09:13:01.621" v="4481" actId="1076"/>
          <ac:cxnSpMkLst>
            <pc:docMk/>
            <pc:sldMk cId="4126172978" sldId="390"/>
            <ac:cxnSpMk id="8" creationId="{00000000-0008-0000-0200-000006000000}"/>
          </ac:cxnSpMkLst>
        </pc:cxnChg>
      </pc:sldChg>
      <pc:sldChg chg="modSp mod">
        <pc:chgData name="Luke Fisher" userId="92cf8c0b-1e75-4535-8605-5c81da27fffe" providerId="ADAL" clId="{9BB5975E-E64D-4E19-82FC-67ABF01AD1BE}" dt="2023-07-05T09:49:41.092" v="5192" actId="20577"/>
        <pc:sldMkLst>
          <pc:docMk/>
          <pc:sldMk cId="2331893940" sldId="393"/>
        </pc:sldMkLst>
        <pc:spChg chg="mod">
          <ac:chgData name="Luke Fisher" userId="92cf8c0b-1e75-4535-8605-5c81da27fffe" providerId="ADAL" clId="{9BB5975E-E64D-4E19-82FC-67ABF01AD1BE}" dt="2023-06-27T15:31:43.196" v="105" actId="20577"/>
          <ac:spMkLst>
            <pc:docMk/>
            <pc:sldMk cId="2331893940" sldId="393"/>
            <ac:spMk id="10" creationId="{6BA30E1E-56C4-493B-8992-B93B1A6F3097}"/>
          </ac:spMkLst>
        </pc:spChg>
        <pc:spChg chg="mod">
          <ac:chgData name="Luke Fisher" userId="92cf8c0b-1e75-4535-8605-5c81da27fffe" providerId="ADAL" clId="{9BB5975E-E64D-4E19-82FC-67ABF01AD1BE}" dt="2023-07-05T09:49:41.092" v="5192" actId="20577"/>
          <ac:spMkLst>
            <pc:docMk/>
            <pc:sldMk cId="2331893940" sldId="393"/>
            <ac:spMk id="49" creationId="{59A45DC8-C252-41E7-A50B-0F54B9CB0DA3}"/>
          </ac:spMkLst>
        </pc:spChg>
        <pc:graphicFrameChg chg="mod">
          <ac:chgData name="Luke Fisher" userId="92cf8c0b-1e75-4535-8605-5c81da27fffe" providerId="ADAL" clId="{9BB5975E-E64D-4E19-82FC-67ABF01AD1BE}" dt="2023-07-05T09:45:08.397" v="5084" actId="14100"/>
          <ac:graphicFrameMkLst>
            <pc:docMk/>
            <pc:sldMk cId="2331893940" sldId="393"/>
            <ac:graphicFrameMk id="5" creationId="{0E3E7F12-B78D-4829-8B50-F54E9529568A}"/>
          </ac:graphicFrameMkLst>
        </pc:graphicFrameChg>
      </pc:sldChg>
      <pc:sldChg chg="modSp mod">
        <pc:chgData name="Luke Fisher" userId="92cf8c0b-1e75-4535-8605-5c81da27fffe" providerId="ADAL" clId="{9BB5975E-E64D-4E19-82FC-67ABF01AD1BE}" dt="2023-06-27T15:02:11.234" v="36" actId="20577"/>
        <pc:sldMkLst>
          <pc:docMk/>
          <pc:sldMk cId="11270762" sldId="394"/>
        </pc:sldMkLst>
        <pc:spChg chg="mod">
          <ac:chgData name="Luke Fisher" userId="92cf8c0b-1e75-4535-8605-5c81da27fffe" providerId="ADAL" clId="{9BB5975E-E64D-4E19-82FC-67ABF01AD1BE}" dt="2023-06-27T15:02:11.234" v="36" actId="20577"/>
          <ac:spMkLst>
            <pc:docMk/>
            <pc:sldMk cId="11270762" sldId="394"/>
            <ac:spMk id="4" creationId="{00000000-0000-0000-0000-000000000000}"/>
          </ac:spMkLst>
        </pc:spChg>
      </pc:sldChg>
      <pc:sldChg chg="addSp delSp modSp mod">
        <pc:chgData name="Luke Fisher" userId="92cf8c0b-1e75-4535-8605-5c81da27fffe" providerId="ADAL" clId="{9BB5975E-E64D-4E19-82FC-67ABF01AD1BE}" dt="2023-07-05T15:43:36.662" v="10631" actId="20577"/>
        <pc:sldMkLst>
          <pc:docMk/>
          <pc:sldMk cId="2239583460" sldId="397"/>
        </pc:sldMkLst>
        <pc:spChg chg="mod">
          <ac:chgData name="Luke Fisher" userId="92cf8c0b-1e75-4535-8605-5c81da27fffe" providerId="ADAL" clId="{9BB5975E-E64D-4E19-82FC-67ABF01AD1BE}" dt="2023-07-05T15:43:36.662" v="10631" actId="20577"/>
          <ac:spMkLst>
            <pc:docMk/>
            <pc:sldMk cId="2239583460" sldId="397"/>
            <ac:spMk id="3" creationId="{00000000-0000-0000-0000-000000000000}"/>
          </ac:spMkLst>
        </pc:spChg>
        <pc:spChg chg="mod">
          <ac:chgData name="Luke Fisher" userId="92cf8c0b-1e75-4535-8605-5c81da27fffe" providerId="ADAL" clId="{9BB5975E-E64D-4E19-82FC-67ABF01AD1BE}" dt="2023-07-05T15:28:55.962" v="10583" actId="1076"/>
          <ac:spMkLst>
            <pc:docMk/>
            <pc:sldMk cId="2239583460" sldId="397"/>
            <ac:spMk id="29" creationId="{D025FA55-99EE-4DD9-A728-3603FA6A1FB0}"/>
          </ac:spMkLst>
        </pc:spChg>
        <pc:spChg chg="mod">
          <ac:chgData name="Luke Fisher" userId="92cf8c0b-1e75-4535-8605-5c81da27fffe" providerId="ADAL" clId="{9BB5975E-E64D-4E19-82FC-67ABF01AD1BE}" dt="2023-07-05T15:28:49.129" v="10582" actId="1076"/>
          <ac:spMkLst>
            <pc:docMk/>
            <pc:sldMk cId="2239583460" sldId="397"/>
            <ac:spMk id="30" creationId="{4B9757CF-561A-466E-ADF7-F472B3DD9BCF}"/>
          </ac:spMkLst>
        </pc:spChg>
        <pc:graphicFrameChg chg="add mod ord">
          <ac:chgData name="Luke Fisher" userId="92cf8c0b-1e75-4535-8605-5c81da27fffe" providerId="ADAL" clId="{9BB5975E-E64D-4E19-82FC-67ABF01AD1BE}" dt="2023-07-05T15:35:56.867" v="10595" actId="207"/>
          <ac:graphicFrameMkLst>
            <pc:docMk/>
            <pc:sldMk cId="2239583460" sldId="397"/>
            <ac:graphicFrameMk id="2" creationId="{00000000-0008-0000-0200-000002000000}"/>
          </ac:graphicFrameMkLst>
        </pc:graphicFrameChg>
        <pc:graphicFrameChg chg="del">
          <ac:chgData name="Luke Fisher" userId="92cf8c0b-1e75-4535-8605-5c81da27fffe" providerId="ADAL" clId="{9BB5975E-E64D-4E19-82FC-67ABF01AD1BE}" dt="2023-07-05T15:28:01.262" v="10572" actId="478"/>
          <ac:graphicFrameMkLst>
            <pc:docMk/>
            <pc:sldMk cId="2239583460" sldId="397"/>
            <ac:graphicFrameMk id="25" creationId="{00000000-0008-0000-0200-000002000000}"/>
          </ac:graphicFrameMkLst>
        </pc:graphicFrameChg>
      </pc:sldChg>
      <pc:sldChg chg="addSp delSp modSp mod">
        <pc:chgData name="Luke Fisher" userId="92cf8c0b-1e75-4535-8605-5c81da27fffe" providerId="ADAL" clId="{9BB5975E-E64D-4E19-82FC-67ABF01AD1BE}" dt="2023-07-05T11:37:07.994" v="6293" actId="20577"/>
        <pc:sldMkLst>
          <pc:docMk/>
          <pc:sldMk cId="1779150858" sldId="398"/>
        </pc:sldMkLst>
        <pc:spChg chg="mod">
          <ac:chgData name="Luke Fisher" userId="92cf8c0b-1e75-4535-8605-5c81da27fffe" providerId="ADAL" clId="{9BB5975E-E64D-4E19-82FC-67ABF01AD1BE}" dt="2023-07-05T10:43:09.048" v="5736" actId="20577"/>
          <ac:spMkLst>
            <pc:docMk/>
            <pc:sldMk cId="1779150858" sldId="398"/>
            <ac:spMk id="3" creationId="{00000000-0000-0000-0000-000000000000}"/>
          </ac:spMkLst>
        </pc:spChg>
        <pc:spChg chg="mod">
          <ac:chgData name="Luke Fisher" userId="92cf8c0b-1e75-4535-8605-5c81da27fffe" providerId="ADAL" clId="{9BB5975E-E64D-4E19-82FC-67ABF01AD1BE}" dt="2023-07-05T10:39:12.603" v="5718" actId="1076"/>
          <ac:spMkLst>
            <pc:docMk/>
            <pc:sldMk cId="1779150858" sldId="398"/>
            <ac:spMk id="17" creationId="{D025FA55-99EE-4DD9-A728-3603FA6A1FB0}"/>
          </ac:spMkLst>
        </pc:spChg>
        <pc:spChg chg="mod">
          <ac:chgData name="Luke Fisher" userId="92cf8c0b-1e75-4535-8605-5c81da27fffe" providerId="ADAL" clId="{9BB5975E-E64D-4E19-82FC-67ABF01AD1BE}" dt="2023-07-05T10:39:07.079" v="5717" actId="1076"/>
          <ac:spMkLst>
            <pc:docMk/>
            <pc:sldMk cId="1779150858" sldId="398"/>
            <ac:spMk id="18" creationId="{4B9757CF-561A-466E-ADF7-F472B3DD9BCF}"/>
          </ac:spMkLst>
        </pc:spChg>
        <pc:spChg chg="mod">
          <ac:chgData name="Luke Fisher" userId="92cf8c0b-1e75-4535-8605-5c81da27fffe" providerId="ADAL" clId="{9BB5975E-E64D-4E19-82FC-67ABF01AD1BE}" dt="2023-07-05T11:10:52.291" v="5854" actId="1076"/>
          <ac:spMkLst>
            <pc:docMk/>
            <pc:sldMk cId="1779150858" sldId="398"/>
            <ac:spMk id="20" creationId="{8DA05B54-20BD-43E3-ADE6-9CA9387639E9}"/>
          </ac:spMkLst>
        </pc:spChg>
        <pc:spChg chg="mod">
          <ac:chgData name="Luke Fisher" userId="92cf8c0b-1e75-4535-8605-5c81da27fffe" providerId="ADAL" clId="{9BB5975E-E64D-4E19-82FC-67ABF01AD1BE}" dt="2023-07-05T10:45:16.074" v="5848" actId="20577"/>
          <ac:spMkLst>
            <pc:docMk/>
            <pc:sldMk cId="1779150858" sldId="398"/>
            <ac:spMk id="27" creationId="{9BE86205-0630-4282-BBB5-6FC61D0F6770}"/>
          </ac:spMkLst>
        </pc:spChg>
        <pc:spChg chg="mod">
          <ac:chgData name="Luke Fisher" userId="92cf8c0b-1e75-4535-8605-5c81da27fffe" providerId="ADAL" clId="{9BB5975E-E64D-4E19-82FC-67ABF01AD1BE}" dt="2023-07-05T11:37:07.994" v="6293" actId="20577"/>
          <ac:spMkLst>
            <pc:docMk/>
            <pc:sldMk cId="1779150858" sldId="398"/>
            <ac:spMk id="31" creationId="{59A45DC8-C252-41E7-A50B-0F54B9CB0DA3}"/>
          </ac:spMkLst>
        </pc:spChg>
        <pc:spChg chg="mod">
          <ac:chgData name="Luke Fisher" userId="92cf8c0b-1e75-4535-8605-5c81da27fffe" providerId="ADAL" clId="{9BB5975E-E64D-4E19-82FC-67ABF01AD1BE}" dt="2023-07-05T11:36:45.595" v="6282" actId="20577"/>
          <ac:spMkLst>
            <pc:docMk/>
            <pc:sldMk cId="1779150858" sldId="398"/>
            <ac:spMk id="36" creationId="{6BA30E1E-56C4-493B-8992-B93B1A6F3097}"/>
          </ac:spMkLst>
        </pc:spChg>
        <pc:graphicFrameChg chg="add del mod">
          <ac:chgData name="Luke Fisher" userId="92cf8c0b-1e75-4535-8605-5c81da27fffe" providerId="ADAL" clId="{9BB5975E-E64D-4E19-82FC-67ABF01AD1BE}" dt="2023-07-05T10:29:11.559" v="5666" actId="478"/>
          <ac:graphicFrameMkLst>
            <pc:docMk/>
            <pc:sldMk cId="1779150858" sldId="398"/>
            <ac:graphicFrameMk id="2" creationId="{E10644A4-3CBE-8758-5B3D-CDB755CF76FC}"/>
          </ac:graphicFrameMkLst>
        </pc:graphicFrameChg>
        <pc:graphicFrameChg chg="del">
          <ac:chgData name="Luke Fisher" userId="92cf8c0b-1e75-4535-8605-5c81da27fffe" providerId="ADAL" clId="{9BB5975E-E64D-4E19-82FC-67ABF01AD1BE}" dt="2023-07-05T10:26:41.541" v="5657" actId="478"/>
          <ac:graphicFrameMkLst>
            <pc:docMk/>
            <pc:sldMk cId="1779150858" sldId="398"/>
            <ac:graphicFrameMk id="4" creationId="{566F0A17-DCB7-9367-9515-FB1C1DCFC3BD}"/>
          </ac:graphicFrameMkLst>
        </pc:graphicFrameChg>
        <pc:graphicFrameChg chg="add del mod">
          <ac:chgData name="Luke Fisher" userId="92cf8c0b-1e75-4535-8605-5c81da27fffe" providerId="ADAL" clId="{9BB5975E-E64D-4E19-82FC-67ABF01AD1BE}" dt="2023-07-05T10:30:30.455" v="5671" actId="478"/>
          <ac:graphicFrameMkLst>
            <pc:docMk/>
            <pc:sldMk cId="1779150858" sldId="398"/>
            <ac:graphicFrameMk id="5" creationId="{E10644A4-3CBE-8758-5B3D-CDB755CF76FC}"/>
          </ac:graphicFrameMkLst>
        </pc:graphicFrameChg>
        <pc:graphicFrameChg chg="add del mod">
          <ac:chgData name="Luke Fisher" userId="92cf8c0b-1e75-4535-8605-5c81da27fffe" providerId="ADAL" clId="{9BB5975E-E64D-4E19-82FC-67ABF01AD1BE}" dt="2023-07-05T10:35:53.433" v="5692" actId="478"/>
          <ac:graphicFrameMkLst>
            <pc:docMk/>
            <pc:sldMk cId="1779150858" sldId="398"/>
            <ac:graphicFrameMk id="6" creationId="{E10644A4-3CBE-8758-5B3D-CDB755CF76FC}"/>
          </ac:graphicFrameMkLst>
        </pc:graphicFrameChg>
        <pc:graphicFrameChg chg="add mod ord">
          <ac:chgData name="Luke Fisher" userId="92cf8c0b-1e75-4535-8605-5c81da27fffe" providerId="ADAL" clId="{9BB5975E-E64D-4E19-82FC-67ABF01AD1BE}" dt="2023-07-05T11:11:22.490" v="5862"/>
          <ac:graphicFrameMkLst>
            <pc:docMk/>
            <pc:sldMk cId="1779150858" sldId="398"/>
            <ac:graphicFrameMk id="7" creationId="{E10644A4-3CBE-8758-5B3D-CDB755CF76FC}"/>
          </ac:graphicFrameMkLst>
        </pc:graphicFrameChg>
      </pc:sldChg>
      <pc:sldChg chg="modSp mod">
        <pc:chgData name="Luke Fisher" userId="92cf8c0b-1e75-4535-8605-5c81da27fffe" providerId="ADAL" clId="{9BB5975E-E64D-4E19-82FC-67ABF01AD1BE}" dt="2023-07-04T13:02:19.837" v="809" actId="242"/>
        <pc:sldMkLst>
          <pc:docMk/>
          <pc:sldMk cId="1280668722" sldId="421"/>
        </pc:sldMkLst>
        <pc:graphicFrameChg chg="modGraphic">
          <ac:chgData name="Luke Fisher" userId="92cf8c0b-1e75-4535-8605-5c81da27fffe" providerId="ADAL" clId="{9BB5975E-E64D-4E19-82FC-67ABF01AD1BE}" dt="2023-07-04T13:02:19.837" v="809" actId="242"/>
          <ac:graphicFrameMkLst>
            <pc:docMk/>
            <pc:sldMk cId="1280668722" sldId="421"/>
            <ac:graphicFrameMk id="4" creationId="{F4E1533C-536F-4256-B38A-58CD19E28843}"/>
          </ac:graphicFrameMkLst>
        </pc:graphicFrameChg>
      </pc:sldChg>
      <pc:sldChg chg="modSp mod">
        <pc:chgData name="Luke Fisher" userId="92cf8c0b-1e75-4535-8605-5c81da27fffe" providerId="ADAL" clId="{9BB5975E-E64D-4E19-82FC-67ABF01AD1BE}" dt="2023-07-05T14:50:04.691" v="9384" actId="20577"/>
        <pc:sldMkLst>
          <pc:docMk/>
          <pc:sldMk cId="2442772494" sldId="433"/>
        </pc:sldMkLst>
        <pc:spChg chg="mod">
          <ac:chgData name="Luke Fisher" userId="92cf8c0b-1e75-4535-8605-5c81da27fffe" providerId="ADAL" clId="{9BB5975E-E64D-4E19-82FC-67ABF01AD1BE}" dt="2023-07-05T13:54:44.268" v="8300" actId="20577"/>
          <ac:spMkLst>
            <pc:docMk/>
            <pc:sldMk cId="2442772494" sldId="433"/>
            <ac:spMk id="3" creationId="{00000000-0000-0000-0000-000000000000}"/>
          </ac:spMkLst>
        </pc:spChg>
        <pc:spChg chg="mod">
          <ac:chgData name="Luke Fisher" userId="92cf8c0b-1e75-4535-8605-5c81da27fffe" providerId="ADAL" clId="{9BB5975E-E64D-4E19-82FC-67ABF01AD1BE}" dt="2023-07-05T13:56:52.422" v="8348" actId="20577"/>
          <ac:spMkLst>
            <pc:docMk/>
            <pc:sldMk cId="2442772494" sldId="433"/>
            <ac:spMk id="10" creationId="{6BA30E1E-56C4-493B-8992-B93B1A6F3097}"/>
          </ac:spMkLst>
        </pc:spChg>
        <pc:spChg chg="mod">
          <ac:chgData name="Luke Fisher" userId="92cf8c0b-1e75-4535-8605-5c81da27fffe" providerId="ADAL" clId="{9BB5975E-E64D-4E19-82FC-67ABF01AD1BE}" dt="2023-07-05T14:16:58.019" v="8638" actId="20577"/>
          <ac:spMkLst>
            <pc:docMk/>
            <pc:sldMk cId="2442772494" sldId="433"/>
            <ac:spMk id="11" creationId="{6F5EC0C0-045E-443A-A53F-EBE495ED57DF}"/>
          </ac:spMkLst>
        </pc:spChg>
        <pc:spChg chg="mod">
          <ac:chgData name="Luke Fisher" userId="92cf8c0b-1e75-4535-8605-5c81da27fffe" providerId="ADAL" clId="{9BB5975E-E64D-4E19-82FC-67ABF01AD1BE}" dt="2023-07-05T14:50:04.691" v="9384" actId="20577"/>
          <ac:spMkLst>
            <pc:docMk/>
            <pc:sldMk cId="2442772494" sldId="433"/>
            <ac:spMk id="49" creationId="{59A45DC8-C252-41E7-A50B-0F54B9CB0DA3}"/>
          </ac:spMkLst>
        </pc:spChg>
        <pc:graphicFrameChg chg="mod modGraphic">
          <ac:chgData name="Luke Fisher" userId="92cf8c0b-1e75-4535-8605-5c81da27fffe" providerId="ADAL" clId="{9BB5975E-E64D-4E19-82FC-67ABF01AD1BE}" dt="2023-07-05T13:54:25.849" v="8294" actId="20577"/>
          <ac:graphicFrameMkLst>
            <pc:docMk/>
            <pc:sldMk cId="2442772494" sldId="433"/>
            <ac:graphicFrameMk id="7" creationId="{00000000-0000-0000-0000-000000000000}"/>
          </ac:graphicFrameMkLst>
        </pc:graphicFrameChg>
      </pc:sldChg>
      <pc:sldChg chg="modSp mod">
        <pc:chgData name="Luke Fisher" userId="92cf8c0b-1e75-4535-8605-5c81da27fffe" providerId="ADAL" clId="{9BB5975E-E64D-4E19-82FC-67ABF01AD1BE}" dt="2023-07-05T10:09:30.370" v="5651" actId="20577"/>
        <pc:sldMkLst>
          <pc:docMk/>
          <pc:sldMk cId="234557017" sldId="485"/>
        </pc:sldMkLst>
        <pc:spChg chg="mod">
          <ac:chgData name="Luke Fisher" userId="92cf8c0b-1e75-4535-8605-5c81da27fffe" providerId="ADAL" clId="{9BB5975E-E64D-4E19-82FC-67ABF01AD1BE}" dt="2023-07-05T09:56:42.951" v="5363" actId="20577"/>
          <ac:spMkLst>
            <pc:docMk/>
            <pc:sldMk cId="234557017" sldId="485"/>
            <ac:spMk id="3" creationId="{00000000-0000-0000-0000-000000000000}"/>
          </ac:spMkLst>
        </pc:spChg>
        <pc:spChg chg="mod">
          <ac:chgData name="Luke Fisher" userId="92cf8c0b-1e75-4535-8605-5c81da27fffe" providerId="ADAL" clId="{9BB5975E-E64D-4E19-82FC-67ABF01AD1BE}" dt="2023-07-05T10:03:33.752" v="5453" actId="113"/>
          <ac:spMkLst>
            <pc:docMk/>
            <pc:sldMk cId="234557017" sldId="485"/>
            <ac:spMk id="7" creationId="{61C73950-7BE4-498C-B2E7-274DD8D9D61C}"/>
          </ac:spMkLst>
        </pc:spChg>
        <pc:spChg chg="mod">
          <ac:chgData name="Luke Fisher" userId="92cf8c0b-1e75-4535-8605-5c81da27fffe" providerId="ADAL" clId="{9BB5975E-E64D-4E19-82FC-67ABF01AD1BE}" dt="2023-07-05T10:09:30.370" v="5651" actId="20577"/>
          <ac:spMkLst>
            <pc:docMk/>
            <pc:sldMk cId="234557017" sldId="485"/>
            <ac:spMk id="13" creationId="{6BA30E1E-56C4-493B-8992-B93B1A6F3097}"/>
          </ac:spMkLst>
        </pc:spChg>
        <pc:spChg chg="mod">
          <ac:chgData name="Luke Fisher" userId="92cf8c0b-1e75-4535-8605-5c81da27fffe" providerId="ADAL" clId="{9BB5975E-E64D-4E19-82FC-67ABF01AD1BE}" dt="2023-07-05T10:07:50.851" v="5622" actId="6549"/>
          <ac:spMkLst>
            <pc:docMk/>
            <pc:sldMk cId="234557017" sldId="485"/>
            <ac:spMk id="49" creationId="{59A45DC8-C252-41E7-A50B-0F54B9CB0DA3}"/>
          </ac:spMkLst>
        </pc:spChg>
        <pc:graphicFrameChg chg="mod modGraphic">
          <ac:chgData name="Luke Fisher" userId="92cf8c0b-1e75-4535-8605-5c81da27fffe" providerId="ADAL" clId="{9BB5975E-E64D-4E19-82FC-67ABF01AD1BE}" dt="2023-07-05T10:02:32.682" v="5386" actId="207"/>
          <ac:graphicFrameMkLst>
            <pc:docMk/>
            <pc:sldMk cId="234557017" sldId="485"/>
            <ac:graphicFrameMk id="4" creationId="{00000000-0000-0000-0000-000000000000}"/>
          </ac:graphicFrameMkLst>
        </pc:graphicFrameChg>
      </pc:sldChg>
      <pc:sldChg chg="modSp mod">
        <pc:chgData name="Luke Fisher" userId="92cf8c0b-1e75-4535-8605-5c81da27fffe" providerId="ADAL" clId="{9BB5975E-E64D-4E19-82FC-67ABF01AD1BE}" dt="2023-07-05T12:29:20.421" v="7220" actId="20577"/>
        <pc:sldMkLst>
          <pc:docMk/>
          <pc:sldMk cId="4097114968" sldId="486"/>
        </pc:sldMkLst>
        <pc:spChg chg="mod">
          <ac:chgData name="Luke Fisher" userId="92cf8c0b-1e75-4535-8605-5c81da27fffe" providerId="ADAL" clId="{9BB5975E-E64D-4E19-82FC-67ABF01AD1BE}" dt="2023-07-05T12:01:31.743" v="6321" actId="20577"/>
          <ac:spMkLst>
            <pc:docMk/>
            <pc:sldMk cId="4097114968" sldId="486"/>
            <ac:spMk id="3" creationId="{00000000-0000-0000-0000-000000000000}"/>
          </ac:spMkLst>
        </pc:spChg>
        <pc:spChg chg="mod">
          <ac:chgData name="Luke Fisher" userId="92cf8c0b-1e75-4535-8605-5c81da27fffe" providerId="ADAL" clId="{9BB5975E-E64D-4E19-82FC-67ABF01AD1BE}" dt="2023-07-05T12:29:20.421" v="7220" actId="20577"/>
          <ac:spMkLst>
            <pc:docMk/>
            <pc:sldMk cId="4097114968" sldId="486"/>
            <ac:spMk id="7" creationId="{6BA30E1E-56C4-493B-8992-B93B1A6F3097}"/>
          </ac:spMkLst>
        </pc:spChg>
        <pc:spChg chg="mod">
          <ac:chgData name="Luke Fisher" userId="92cf8c0b-1e75-4535-8605-5c81da27fffe" providerId="ADAL" clId="{9BB5975E-E64D-4E19-82FC-67ABF01AD1BE}" dt="2023-07-05T12:19:58.440" v="6488" actId="20577"/>
          <ac:spMkLst>
            <pc:docMk/>
            <pc:sldMk cId="4097114968" sldId="486"/>
            <ac:spMk id="8" creationId="{28A5F267-4FBB-4E0F-9CCE-E34E4194284D}"/>
          </ac:spMkLst>
        </pc:spChg>
        <pc:spChg chg="mod">
          <ac:chgData name="Luke Fisher" userId="92cf8c0b-1e75-4535-8605-5c81da27fffe" providerId="ADAL" clId="{9BB5975E-E64D-4E19-82FC-67ABF01AD1BE}" dt="2023-07-05T12:28:49.239" v="7189" actId="20577"/>
          <ac:spMkLst>
            <pc:docMk/>
            <pc:sldMk cId="4097114968" sldId="486"/>
            <ac:spMk id="49" creationId="{59A45DC8-C252-41E7-A50B-0F54B9CB0DA3}"/>
          </ac:spMkLst>
        </pc:spChg>
      </pc:sldChg>
      <pc:sldChg chg="modSp mod">
        <pc:chgData name="Luke Fisher" userId="92cf8c0b-1e75-4535-8605-5c81da27fffe" providerId="ADAL" clId="{9BB5975E-E64D-4E19-82FC-67ABF01AD1BE}" dt="2023-07-05T13:45:33.188" v="8254" actId="20577"/>
        <pc:sldMkLst>
          <pc:docMk/>
          <pc:sldMk cId="3292747595" sldId="487"/>
        </pc:sldMkLst>
        <pc:spChg chg="mod">
          <ac:chgData name="Luke Fisher" userId="92cf8c0b-1e75-4535-8605-5c81da27fffe" providerId="ADAL" clId="{9BB5975E-E64D-4E19-82FC-67ABF01AD1BE}" dt="2023-07-05T12:32:24.552" v="7240" actId="20577"/>
          <ac:spMkLst>
            <pc:docMk/>
            <pc:sldMk cId="3292747595" sldId="487"/>
            <ac:spMk id="3" creationId="{00000000-0000-0000-0000-000000000000}"/>
          </ac:spMkLst>
        </pc:spChg>
        <pc:spChg chg="mod">
          <ac:chgData name="Luke Fisher" userId="92cf8c0b-1e75-4535-8605-5c81da27fffe" providerId="ADAL" clId="{9BB5975E-E64D-4E19-82FC-67ABF01AD1BE}" dt="2023-07-05T13:45:33.188" v="8254" actId="20577"/>
          <ac:spMkLst>
            <pc:docMk/>
            <pc:sldMk cId="3292747595" sldId="487"/>
            <ac:spMk id="9" creationId="{59A45DC8-C252-41E7-A50B-0F54B9CB0DA3}"/>
          </ac:spMkLst>
        </pc:spChg>
        <pc:spChg chg="mod">
          <ac:chgData name="Luke Fisher" userId="92cf8c0b-1e75-4535-8605-5c81da27fffe" providerId="ADAL" clId="{9BB5975E-E64D-4E19-82FC-67ABF01AD1BE}" dt="2023-07-05T13:36:01.386" v="7574" actId="20577"/>
          <ac:spMkLst>
            <pc:docMk/>
            <pc:sldMk cId="3292747595" sldId="487"/>
            <ac:spMk id="10" creationId="{6BA30E1E-56C4-493B-8992-B93B1A6F3097}"/>
          </ac:spMkLst>
        </pc:spChg>
        <pc:spChg chg="mod">
          <ac:chgData name="Luke Fisher" userId="92cf8c0b-1e75-4535-8605-5c81da27fffe" providerId="ADAL" clId="{9BB5975E-E64D-4E19-82FC-67ABF01AD1BE}" dt="2023-07-05T12:49:35.103" v="7538" actId="20577"/>
          <ac:spMkLst>
            <pc:docMk/>
            <pc:sldMk cId="3292747595" sldId="487"/>
            <ac:spMk id="11" creationId="{B73DA2D3-1F24-4072-A3F4-302FFAFE196E}"/>
          </ac:spMkLst>
        </pc:spChg>
        <pc:graphicFrameChg chg="mod">
          <ac:chgData name="Luke Fisher" userId="92cf8c0b-1e75-4535-8605-5c81da27fffe" providerId="ADAL" clId="{9BB5975E-E64D-4E19-82FC-67ABF01AD1BE}" dt="2023-07-05T12:32:12.932" v="7232" actId="14100"/>
          <ac:graphicFrameMkLst>
            <pc:docMk/>
            <pc:sldMk cId="3292747595" sldId="487"/>
            <ac:graphicFrameMk id="6" creationId="{00000000-0000-0000-0000-000000000000}"/>
          </ac:graphicFrameMkLst>
        </pc:graphicFrameChg>
        <pc:graphicFrameChg chg="mod">
          <ac:chgData name="Luke Fisher" userId="92cf8c0b-1e75-4535-8605-5c81da27fffe" providerId="ADAL" clId="{9BB5975E-E64D-4E19-82FC-67ABF01AD1BE}" dt="2023-07-05T12:32:04.801" v="7230"/>
          <ac:graphicFrameMkLst>
            <pc:docMk/>
            <pc:sldMk cId="3292747595" sldId="487"/>
            <ac:graphicFrameMk id="18" creationId="{00000000-0000-0000-0000-000000000000}"/>
          </ac:graphicFrameMkLst>
        </pc:graphicFrameChg>
      </pc:sldChg>
      <pc:sldChg chg="modSp">
        <pc:chgData name="Luke Fisher" userId="92cf8c0b-1e75-4535-8605-5c81da27fffe" providerId="ADAL" clId="{9BB5975E-E64D-4E19-82FC-67ABF01AD1BE}" dt="2023-07-05T09:58:07.158" v="5373"/>
        <pc:sldMkLst>
          <pc:docMk/>
          <pc:sldMk cId="3910698329" sldId="489"/>
        </pc:sldMkLst>
        <pc:graphicFrameChg chg="mod">
          <ac:chgData name="Luke Fisher" userId="92cf8c0b-1e75-4535-8605-5c81da27fffe" providerId="ADAL" clId="{9BB5975E-E64D-4E19-82FC-67ABF01AD1BE}" dt="2023-07-05T09:58:07.158" v="5373"/>
          <ac:graphicFrameMkLst>
            <pc:docMk/>
            <pc:sldMk cId="3910698329" sldId="489"/>
            <ac:graphicFrameMk id="4" creationId="{00000000-0000-0000-0000-000000000000}"/>
          </ac:graphicFrameMkLst>
        </pc:graphicFrameChg>
      </pc:sldChg>
      <pc:sldChg chg="modSp mod">
        <pc:chgData name="Luke Fisher" userId="92cf8c0b-1e75-4535-8605-5c81da27fffe" providerId="ADAL" clId="{9BB5975E-E64D-4E19-82FC-67ABF01AD1BE}" dt="2023-07-05T15:07:22.982" v="9975" actId="20577"/>
        <pc:sldMkLst>
          <pc:docMk/>
          <pc:sldMk cId="1068876053" sldId="496"/>
        </pc:sldMkLst>
        <pc:spChg chg="mod">
          <ac:chgData name="Luke Fisher" userId="92cf8c0b-1e75-4535-8605-5c81da27fffe" providerId="ADAL" clId="{9BB5975E-E64D-4E19-82FC-67ABF01AD1BE}" dt="2023-07-05T15:07:22.982" v="9975" actId="20577"/>
          <ac:spMkLst>
            <pc:docMk/>
            <pc:sldMk cId="1068876053" sldId="496"/>
            <ac:spMk id="4" creationId="{00000000-0000-0000-0000-000000000000}"/>
          </ac:spMkLst>
        </pc:spChg>
      </pc:sldChg>
      <pc:sldChg chg="addSp modSp mod">
        <pc:chgData name="Luke Fisher" userId="92cf8c0b-1e75-4535-8605-5c81da27fffe" providerId="ADAL" clId="{9BB5975E-E64D-4E19-82FC-67ABF01AD1BE}" dt="2023-07-05T14:56:02.195" v="9438" actId="20577"/>
        <pc:sldMkLst>
          <pc:docMk/>
          <pc:sldMk cId="3174883079" sldId="497"/>
        </pc:sldMkLst>
        <pc:spChg chg="mod">
          <ac:chgData name="Luke Fisher" userId="92cf8c0b-1e75-4535-8605-5c81da27fffe" providerId="ADAL" clId="{9BB5975E-E64D-4E19-82FC-67ABF01AD1BE}" dt="2023-07-04T14:09:45.220" v="1210" actId="1038"/>
          <ac:spMkLst>
            <pc:docMk/>
            <pc:sldMk cId="3174883079" sldId="497"/>
            <ac:spMk id="2" creationId="{B0EA9D8B-4857-4BB9-BBA8-F3A86DA1D02A}"/>
          </ac:spMkLst>
        </pc:spChg>
        <pc:spChg chg="add mod">
          <ac:chgData name="Luke Fisher" userId="92cf8c0b-1e75-4535-8605-5c81da27fffe" providerId="ADAL" clId="{9BB5975E-E64D-4E19-82FC-67ABF01AD1BE}" dt="2023-07-05T14:55:35.964" v="9401" actId="20577"/>
          <ac:spMkLst>
            <pc:docMk/>
            <pc:sldMk cId="3174883079" sldId="497"/>
            <ac:spMk id="3" creationId="{C1F5D162-8C95-9AF0-19B5-10A51B4BC1FF}"/>
          </ac:spMkLst>
        </pc:spChg>
        <pc:spChg chg="mod">
          <ac:chgData name="Luke Fisher" userId="92cf8c0b-1e75-4535-8605-5c81da27fffe" providerId="ADAL" clId="{9BB5975E-E64D-4E19-82FC-67ABF01AD1BE}" dt="2023-07-04T14:00:03.748" v="930" actId="20577"/>
          <ac:spMkLst>
            <pc:docMk/>
            <pc:sldMk cId="3174883079" sldId="497"/>
            <ac:spMk id="10" creationId="{6BA30E1E-56C4-493B-8992-B93B1A6F3097}"/>
          </ac:spMkLst>
        </pc:spChg>
        <pc:spChg chg="mod">
          <ac:chgData name="Luke Fisher" userId="92cf8c0b-1e75-4535-8605-5c81da27fffe" providerId="ADAL" clId="{9BB5975E-E64D-4E19-82FC-67ABF01AD1BE}" dt="2023-07-04T14:09:06.113" v="1189" actId="404"/>
          <ac:spMkLst>
            <pc:docMk/>
            <pc:sldMk cId="3174883079" sldId="497"/>
            <ac:spMk id="11" creationId="{588C878E-EF30-4B50-8EE0-176BDA0C40D4}"/>
          </ac:spMkLst>
        </pc:spChg>
        <pc:spChg chg="mod">
          <ac:chgData name="Luke Fisher" userId="92cf8c0b-1e75-4535-8605-5c81da27fffe" providerId="ADAL" clId="{9BB5975E-E64D-4E19-82FC-67ABF01AD1BE}" dt="2023-07-04T14:13:43.095" v="1231" actId="1076"/>
          <ac:spMkLst>
            <pc:docMk/>
            <pc:sldMk cId="3174883079" sldId="497"/>
            <ac:spMk id="12" creationId="{5038E747-2567-4840-9BB3-F32B438E4F82}"/>
          </ac:spMkLst>
        </pc:spChg>
        <pc:spChg chg="mod">
          <ac:chgData name="Luke Fisher" userId="92cf8c0b-1e75-4535-8605-5c81da27fffe" providerId="ADAL" clId="{9BB5975E-E64D-4E19-82FC-67ABF01AD1BE}" dt="2023-07-04T14:09:06.113" v="1189" actId="404"/>
          <ac:spMkLst>
            <pc:docMk/>
            <pc:sldMk cId="3174883079" sldId="497"/>
            <ac:spMk id="13" creationId="{EEFC2259-2E8B-46E6-83C9-E49C72EB8CC8}"/>
          </ac:spMkLst>
        </pc:spChg>
        <pc:spChg chg="mod">
          <ac:chgData name="Luke Fisher" userId="92cf8c0b-1e75-4535-8605-5c81da27fffe" providerId="ADAL" clId="{9BB5975E-E64D-4E19-82FC-67ABF01AD1BE}" dt="2023-07-04T14:12:39.534" v="1226" actId="1076"/>
          <ac:spMkLst>
            <pc:docMk/>
            <pc:sldMk cId="3174883079" sldId="497"/>
            <ac:spMk id="14" creationId="{00000000-0000-0000-0000-000000000000}"/>
          </ac:spMkLst>
        </pc:spChg>
        <pc:spChg chg="mod">
          <ac:chgData name="Luke Fisher" userId="92cf8c0b-1e75-4535-8605-5c81da27fffe" providerId="ADAL" clId="{9BB5975E-E64D-4E19-82FC-67ABF01AD1BE}" dt="2023-07-04T14:12:45.992" v="1227" actId="1076"/>
          <ac:spMkLst>
            <pc:docMk/>
            <pc:sldMk cId="3174883079" sldId="497"/>
            <ac:spMk id="15" creationId="{00000000-0000-0000-0000-000000000000}"/>
          </ac:spMkLst>
        </pc:spChg>
        <pc:spChg chg="mod">
          <ac:chgData name="Luke Fisher" userId="92cf8c0b-1e75-4535-8605-5c81da27fffe" providerId="ADAL" clId="{9BB5975E-E64D-4E19-82FC-67ABF01AD1BE}" dt="2023-07-04T14:12:56.555" v="1229" actId="1076"/>
          <ac:spMkLst>
            <pc:docMk/>
            <pc:sldMk cId="3174883079" sldId="497"/>
            <ac:spMk id="16" creationId="{00000000-0000-0000-0000-000000000000}"/>
          </ac:spMkLst>
        </pc:spChg>
        <pc:spChg chg="mod">
          <ac:chgData name="Luke Fisher" userId="92cf8c0b-1e75-4535-8605-5c81da27fffe" providerId="ADAL" clId="{9BB5975E-E64D-4E19-82FC-67ABF01AD1BE}" dt="2023-07-04T14:09:06.113" v="1189" actId="404"/>
          <ac:spMkLst>
            <pc:docMk/>
            <pc:sldMk cId="3174883079" sldId="497"/>
            <ac:spMk id="18" creationId="{2A45C688-C7A3-F563-1540-B5731504EDB4}"/>
          </ac:spMkLst>
        </pc:spChg>
        <pc:spChg chg="mod">
          <ac:chgData name="Luke Fisher" userId="92cf8c0b-1e75-4535-8605-5c81da27fffe" providerId="ADAL" clId="{9BB5975E-E64D-4E19-82FC-67ABF01AD1BE}" dt="2023-07-04T14:09:06.113" v="1189" actId="404"/>
          <ac:spMkLst>
            <pc:docMk/>
            <pc:sldMk cId="3174883079" sldId="497"/>
            <ac:spMk id="19" creationId="{BB191FF9-5273-BAF8-EA24-53CA7CC03505}"/>
          </ac:spMkLst>
        </pc:spChg>
        <pc:spChg chg="mod">
          <ac:chgData name="Luke Fisher" userId="92cf8c0b-1e75-4535-8605-5c81da27fffe" providerId="ADAL" clId="{9BB5975E-E64D-4E19-82FC-67ABF01AD1BE}" dt="2023-07-04T14:09:06.113" v="1189" actId="404"/>
          <ac:spMkLst>
            <pc:docMk/>
            <pc:sldMk cId="3174883079" sldId="497"/>
            <ac:spMk id="20" creationId="{8DE7F49E-E457-17CB-10D7-90CCE3981CE9}"/>
          </ac:spMkLst>
        </pc:spChg>
        <pc:spChg chg="mod">
          <ac:chgData name="Luke Fisher" userId="92cf8c0b-1e75-4535-8605-5c81da27fffe" providerId="ADAL" clId="{9BB5975E-E64D-4E19-82FC-67ABF01AD1BE}" dt="2023-07-04T14:09:06.113" v="1189" actId="404"/>
          <ac:spMkLst>
            <pc:docMk/>
            <pc:sldMk cId="3174883079" sldId="497"/>
            <ac:spMk id="21" creationId="{56D5A827-4409-3197-9263-9F2B46D3A777}"/>
          </ac:spMkLst>
        </pc:spChg>
        <pc:spChg chg="mod">
          <ac:chgData name="Luke Fisher" userId="92cf8c0b-1e75-4535-8605-5c81da27fffe" providerId="ADAL" clId="{9BB5975E-E64D-4E19-82FC-67ABF01AD1BE}" dt="2023-07-04T14:09:06.113" v="1189" actId="404"/>
          <ac:spMkLst>
            <pc:docMk/>
            <pc:sldMk cId="3174883079" sldId="497"/>
            <ac:spMk id="22" creationId="{B7281FCA-1ADC-D76C-EC04-79BA431E0AB1}"/>
          </ac:spMkLst>
        </pc:spChg>
        <pc:spChg chg="mod">
          <ac:chgData name="Luke Fisher" userId="92cf8c0b-1e75-4535-8605-5c81da27fffe" providerId="ADAL" clId="{9BB5975E-E64D-4E19-82FC-67ABF01AD1BE}" dt="2023-07-04T14:09:06.113" v="1189" actId="404"/>
          <ac:spMkLst>
            <pc:docMk/>
            <pc:sldMk cId="3174883079" sldId="497"/>
            <ac:spMk id="23" creationId="{21BD1625-2A8D-7794-7EE0-6EA6FD761B58}"/>
          </ac:spMkLst>
        </pc:spChg>
        <pc:spChg chg="mod">
          <ac:chgData name="Luke Fisher" userId="92cf8c0b-1e75-4535-8605-5c81da27fffe" providerId="ADAL" clId="{9BB5975E-E64D-4E19-82FC-67ABF01AD1BE}" dt="2023-07-04T14:09:06.113" v="1189" actId="404"/>
          <ac:spMkLst>
            <pc:docMk/>
            <pc:sldMk cId="3174883079" sldId="497"/>
            <ac:spMk id="24" creationId="{494DD713-4A23-1B00-69CC-8D9667A4E8C4}"/>
          </ac:spMkLst>
        </pc:spChg>
        <pc:spChg chg="mod">
          <ac:chgData name="Luke Fisher" userId="92cf8c0b-1e75-4535-8605-5c81da27fffe" providerId="ADAL" clId="{9BB5975E-E64D-4E19-82FC-67ABF01AD1BE}" dt="2023-07-04T14:14:01.762" v="1232" actId="1076"/>
          <ac:spMkLst>
            <pc:docMk/>
            <pc:sldMk cId="3174883079" sldId="497"/>
            <ac:spMk id="25" creationId="{89F7D160-8BD4-C504-4A95-FD10622B6561}"/>
          </ac:spMkLst>
        </pc:spChg>
        <pc:spChg chg="mod">
          <ac:chgData name="Luke Fisher" userId="92cf8c0b-1e75-4535-8605-5c81da27fffe" providerId="ADAL" clId="{9BB5975E-E64D-4E19-82FC-67ABF01AD1BE}" dt="2023-07-05T14:56:02.195" v="9438" actId="20577"/>
          <ac:spMkLst>
            <pc:docMk/>
            <pc:sldMk cId="3174883079" sldId="497"/>
            <ac:spMk id="49" creationId="{59A45DC8-C252-41E7-A50B-0F54B9CB0DA3}"/>
          </ac:spMkLst>
        </pc:spChg>
        <pc:graphicFrameChg chg="mod">
          <ac:chgData name="Luke Fisher" userId="92cf8c0b-1e75-4535-8605-5c81da27fffe" providerId="ADAL" clId="{9BB5975E-E64D-4E19-82FC-67ABF01AD1BE}" dt="2023-07-04T14:17:25.038" v="1249" actId="404"/>
          <ac:graphicFrameMkLst>
            <pc:docMk/>
            <pc:sldMk cId="3174883079" sldId="497"/>
            <ac:graphicFrameMk id="6" creationId="{00000000-0000-0000-0000-000000000000}"/>
          </ac:graphicFrameMkLst>
        </pc:graphicFrameChg>
        <pc:graphicFrameChg chg="mod">
          <ac:chgData name="Luke Fisher" userId="92cf8c0b-1e75-4535-8605-5c81da27fffe" providerId="ADAL" clId="{9BB5975E-E64D-4E19-82FC-67ABF01AD1BE}" dt="2023-07-04T14:17:11.749" v="1244" actId="404"/>
          <ac:graphicFrameMkLst>
            <pc:docMk/>
            <pc:sldMk cId="3174883079" sldId="497"/>
            <ac:graphicFrameMk id="17" creationId="{D707BABD-1C10-4E74-B5E6-3490A9081EBA}"/>
          </ac:graphicFrameMkLst>
        </pc:graphicFrameChg>
      </pc:sldChg>
      <pc:sldChg chg="modSp mod">
        <pc:chgData name="Luke Fisher" userId="92cf8c0b-1e75-4535-8605-5c81da27fffe" providerId="ADAL" clId="{9BB5975E-E64D-4E19-82FC-67ABF01AD1BE}" dt="2023-07-05T15:07:00.944" v="9944" actId="20577"/>
        <pc:sldMkLst>
          <pc:docMk/>
          <pc:sldMk cId="3574282911" sldId="499"/>
        </pc:sldMkLst>
        <pc:spChg chg="mod">
          <ac:chgData name="Luke Fisher" userId="92cf8c0b-1e75-4535-8605-5c81da27fffe" providerId="ADAL" clId="{9BB5975E-E64D-4E19-82FC-67ABF01AD1BE}" dt="2023-07-05T15:07:00.944" v="9944" actId="20577"/>
          <ac:spMkLst>
            <pc:docMk/>
            <pc:sldMk cId="3574282911" sldId="499"/>
            <ac:spMk id="10" creationId="{6BA30E1E-56C4-493B-8992-B93B1A6F3097}"/>
          </ac:spMkLst>
        </pc:spChg>
        <pc:spChg chg="mod">
          <ac:chgData name="Luke Fisher" userId="92cf8c0b-1e75-4535-8605-5c81da27fffe" providerId="ADAL" clId="{9BB5975E-E64D-4E19-82FC-67ABF01AD1BE}" dt="2023-07-05T15:05:17.457" v="9887" actId="20577"/>
          <ac:spMkLst>
            <pc:docMk/>
            <pc:sldMk cId="3574282911" sldId="499"/>
            <ac:spMk id="14" creationId="{091C467B-8FF6-4E60-8BC7-039F9C5D13F7}"/>
          </ac:spMkLst>
        </pc:spChg>
        <pc:spChg chg="mod">
          <ac:chgData name="Luke Fisher" userId="92cf8c0b-1e75-4535-8605-5c81da27fffe" providerId="ADAL" clId="{9BB5975E-E64D-4E19-82FC-67ABF01AD1BE}" dt="2023-07-05T14:58:13.741" v="9442" actId="20577"/>
          <ac:spMkLst>
            <pc:docMk/>
            <pc:sldMk cId="3574282911" sldId="499"/>
            <ac:spMk id="49" creationId="{59A45DC8-C252-41E7-A50B-0F54B9CB0DA3}"/>
          </ac:spMkLst>
        </pc:spChg>
      </pc:sldChg>
      <pc:sldChg chg="modSp mod">
        <pc:chgData name="Luke Fisher" userId="92cf8c0b-1e75-4535-8605-5c81da27fffe" providerId="ADAL" clId="{9BB5975E-E64D-4E19-82FC-67ABF01AD1BE}" dt="2023-07-04T13:20:15.623" v="906" actId="207"/>
        <pc:sldMkLst>
          <pc:docMk/>
          <pc:sldMk cId="2794693963" sldId="501"/>
        </pc:sldMkLst>
        <pc:graphicFrameChg chg="mod modGraphic">
          <ac:chgData name="Luke Fisher" userId="92cf8c0b-1e75-4535-8605-5c81da27fffe" providerId="ADAL" clId="{9BB5975E-E64D-4E19-82FC-67ABF01AD1BE}" dt="2023-07-04T13:19:12.532" v="900"/>
          <ac:graphicFrameMkLst>
            <pc:docMk/>
            <pc:sldMk cId="2794693963" sldId="501"/>
            <ac:graphicFrameMk id="4" creationId="{7E088366-B6A2-449C-B379-1C6B560EC145}"/>
          </ac:graphicFrameMkLst>
        </pc:graphicFrameChg>
        <pc:graphicFrameChg chg="mod modGraphic">
          <ac:chgData name="Luke Fisher" userId="92cf8c0b-1e75-4535-8605-5c81da27fffe" providerId="ADAL" clId="{9BB5975E-E64D-4E19-82FC-67ABF01AD1BE}" dt="2023-07-04T13:20:15.623" v="906" actId="207"/>
          <ac:graphicFrameMkLst>
            <pc:docMk/>
            <pc:sldMk cId="2794693963" sldId="501"/>
            <ac:graphicFrameMk id="5" creationId="{6A4A10AD-E800-4007-AF0C-A194683FFB0C}"/>
          </ac:graphicFrameMkLst>
        </pc:graphicFrameChg>
        <pc:graphicFrameChg chg="mod modGraphic">
          <ac:chgData name="Luke Fisher" userId="92cf8c0b-1e75-4535-8605-5c81da27fffe" providerId="ADAL" clId="{9BB5975E-E64D-4E19-82FC-67ABF01AD1BE}" dt="2023-07-04T13:19:14.964" v="901" actId="108"/>
          <ac:graphicFrameMkLst>
            <pc:docMk/>
            <pc:sldMk cId="2794693963" sldId="501"/>
            <ac:graphicFrameMk id="6" creationId="{DCD7043D-9C09-4F2E-B987-00EDF9A40F54}"/>
          </ac:graphicFrameMkLst>
        </pc:graphicFrameChg>
      </pc:sldChg>
      <pc:sldChg chg="modSp mod">
        <pc:chgData name="Luke Fisher" userId="92cf8c0b-1e75-4535-8605-5c81da27fffe" providerId="ADAL" clId="{9BB5975E-E64D-4E19-82FC-67ABF01AD1BE}" dt="2023-07-05T11:58:49.367" v="6307"/>
        <pc:sldMkLst>
          <pc:docMk/>
          <pc:sldMk cId="2149827229" sldId="530"/>
        </pc:sldMkLst>
        <pc:graphicFrameChg chg="mod">
          <ac:chgData name="Luke Fisher" userId="92cf8c0b-1e75-4535-8605-5c81da27fffe" providerId="ADAL" clId="{9BB5975E-E64D-4E19-82FC-67ABF01AD1BE}" dt="2023-07-05T11:58:24.204" v="6302"/>
          <ac:graphicFrameMkLst>
            <pc:docMk/>
            <pc:sldMk cId="2149827229" sldId="530"/>
            <ac:graphicFrameMk id="2" creationId="{0A1A72A6-1D12-9634-F28A-E2D035A6738A}"/>
          </ac:graphicFrameMkLst>
        </pc:graphicFrameChg>
        <pc:graphicFrameChg chg="mod">
          <ac:chgData name="Luke Fisher" userId="92cf8c0b-1e75-4535-8605-5c81da27fffe" providerId="ADAL" clId="{9BB5975E-E64D-4E19-82FC-67ABF01AD1BE}" dt="2023-07-05T11:58:49.367" v="6307"/>
          <ac:graphicFrameMkLst>
            <pc:docMk/>
            <pc:sldMk cId="2149827229" sldId="530"/>
            <ac:graphicFrameMk id="4" creationId="{5A35CDFD-CB47-124B-2C93-CC20520F476C}"/>
          </ac:graphicFrameMkLst>
        </pc:graphicFrameChg>
      </pc:sldChg>
      <pc:sldChg chg="new del">
        <pc:chgData name="Luke Fisher" userId="92cf8c0b-1e75-4535-8605-5c81da27fffe" providerId="ADAL" clId="{9BB5975E-E64D-4E19-82FC-67ABF01AD1BE}" dt="2023-07-04T14:48:53.313" v="1467" actId="47"/>
        <pc:sldMkLst>
          <pc:docMk/>
          <pc:sldMk cId="1769847898" sldId="534"/>
        </pc:sldMkLst>
      </pc:sldChg>
      <pc:sldChg chg="addSp delSp modSp mod">
        <pc:chgData name="Luke Fisher" userId="92cf8c0b-1e75-4535-8605-5c81da27fffe" providerId="ADAL" clId="{9BB5975E-E64D-4E19-82FC-67ABF01AD1BE}" dt="2023-07-05T15:53:20.090" v="10695" actId="12"/>
        <pc:sldMkLst>
          <pc:docMk/>
          <pc:sldMk cId="2843545970" sldId="534"/>
        </pc:sldMkLst>
        <pc:spChg chg="del">
          <ac:chgData name="Luke Fisher" userId="92cf8c0b-1e75-4535-8605-5c81da27fffe" providerId="ADAL" clId="{9BB5975E-E64D-4E19-82FC-67ABF01AD1BE}" dt="2023-07-04T14:49:33.619" v="1468" actId="478"/>
          <ac:spMkLst>
            <pc:docMk/>
            <pc:sldMk cId="2843545970" sldId="534"/>
            <ac:spMk id="2" creationId="{13F3DF3F-9589-4649-9D75-32974161F86C}"/>
          </ac:spMkLst>
        </pc:spChg>
        <pc:spChg chg="mod modVis">
          <ac:chgData name="Luke Fisher" userId="92cf8c0b-1e75-4535-8605-5c81da27fffe" providerId="ADAL" clId="{9BB5975E-E64D-4E19-82FC-67ABF01AD1BE}" dt="2023-07-05T15:53:20.090" v="10695" actId="12"/>
          <ac:spMkLst>
            <pc:docMk/>
            <pc:sldMk cId="2843545970" sldId="534"/>
            <ac:spMk id="3" creationId="{00000000-0000-0000-0000-000000000000}"/>
          </ac:spMkLst>
        </pc:spChg>
        <pc:spChg chg="mod modVis">
          <ac:chgData name="Luke Fisher" userId="92cf8c0b-1e75-4535-8605-5c81da27fffe" providerId="ADAL" clId="{9BB5975E-E64D-4E19-82FC-67ABF01AD1BE}" dt="2023-07-05T08:55:17.023" v="3734" actId="14100"/>
          <ac:spMkLst>
            <pc:docMk/>
            <pc:sldMk cId="2843545970" sldId="534"/>
            <ac:spMk id="7" creationId="{00000000-0008-0000-0200-000008000000}"/>
          </ac:spMkLst>
        </pc:spChg>
        <pc:spChg chg="mod ord modVis">
          <ac:chgData name="Luke Fisher" userId="92cf8c0b-1e75-4535-8605-5c81da27fffe" providerId="ADAL" clId="{9BB5975E-E64D-4E19-82FC-67ABF01AD1BE}" dt="2023-07-05T08:56:44.672" v="3767" actId="1076"/>
          <ac:spMkLst>
            <pc:docMk/>
            <pc:sldMk cId="2843545970" sldId="534"/>
            <ac:spMk id="17" creationId="{D025FA55-99EE-4DD9-A728-3603FA6A1FB0}"/>
          </ac:spMkLst>
        </pc:spChg>
        <pc:spChg chg="mod modVis">
          <ac:chgData name="Luke Fisher" userId="92cf8c0b-1e75-4535-8605-5c81da27fffe" providerId="ADAL" clId="{9BB5975E-E64D-4E19-82FC-67ABF01AD1BE}" dt="2023-07-05T08:59:45.071" v="3995" actId="1076"/>
          <ac:spMkLst>
            <pc:docMk/>
            <pc:sldMk cId="2843545970" sldId="534"/>
            <ac:spMk id="18" creationId="{4B9757CF-561A-466E-ADF7-F472B3DD9BCF}"/>
          </ac:spMkLst>
        </pc:spChg>
        <pc:spChg chg="mod modVis">
          <ac:chgData name="Luke Fisher" userId="92cf8c0b-1e75-4535-8605-5c81da27fffe" providerId="ADAL" clId="{9BB5975E-E64D-4E19-82FC-67ABF01AD1BE}" dt="2023-07-05T08:59:53.055" v="3997" actId="1076"/>
          <ac:spMkLst>
            <pc:docMk/>
            <pc:sldMk cId="2843545970" sldId="534"/>
            <ac:spMk id="19" creationId="{BDF558C7-C94D-4E65-AFA6-CF775109F237}"/>
          </ac:spMkLst>
        </pc:spChg>
        <pc:spChg chg="mod modVis">
          <ac:chgData name="Luke Fisher" userId="92cf8c0b-1e75-4535-8605-5c81da27fffe" providerId="ADAL" clId="{9BB5975E-E64D-4E19-82FC-67ABF01AD1BE}" dt="2023-07-04T15:26:51.786" v="1761" actId="1076"/>
          <ac:spMkLst>
            <pc:docMk/>
            <pc:sldMk cId="2843545970" sldId="534"/>
            <ac:spMk id="20" creationId="{8DA05B54-20BD-43E3-ADE6-9CA9387639E9}"/>
          </ac:spMkLst>
        </pc:spChg>
        <pc:spChg chg="mod modVis">
          <ac:chgData name="Luke Fisher" userId="92cf8c0b-1e75-4535-8605-5c81da27fffe" providerId="ADAL" clId="{9BB5975E-E64D-4E19-82FC-67ABF01AD1BE}" dt="2023-07-04T15:29:38.587" v="1777" actId="1076"/>
          <ac:spMkLst>
            <pc:docMk/>
            <pc:sldMk cId="2843545970" sldId="534"/>
            <ac:spMk id="21" creationId="{00000000-0000-0000-0000-000000000000}"/>
          </ac:spMkLst>
        </pc:spChg>
        <pc:spChg chg="mod modVis">
          <ac:chgData name="Luke Fisher" userId="92cf8c0b-1e75-4535-8605-5c81da27fffe" providerId="ADAL" clId="{9BB5975E-E64D-4E19-82FC-67ABF01AD1BE}" dt="2023-07-05T08:35:32.373" v="3065" actId="1035"/>
          <ac:spMkLst>
            <pc:docMk/>
            <pc:sldMk cId="2843545970" sldId="534"/>
            <ac:spMk id="22" creationId="{00000000-0000-0000-0000-000000000000}"/>
          </ac:spMkLst>
        </pc:spChg>
        <pc:spChg chg="mod modVis">
          <ac:chgData name="Luke Fisher" userId="92cf8c0b-1e75-4535-8605-5c81da27fffe" providerId="ADAL" clId="{9BB5975E-E64D-4E19-82FC-67ABF01AD1BE}" dt="2023-07-04T15:29:43.645" v="1778" actId="1076"/>
          <ac:spMkLst>
            <pc:docMk/>
            <pc:sldMk cId="2843545970" sldId="534"/>
            <ac:spMk id="23" creationId="{00000000-0000-0000-0000-000000000000}"/>
          </ac:spMkLst>
        </pc:spChg>
        <pc:spChg chg="mod modVis">
          <ac:chgData name="Luke Fisher" userId="92cf8c0b-1e75-4535-8605-5c81da27fffe" providerId="ADAL" clId="{9BB5975E-E64D-4E19-82FC-67ABF01AD1BE}" dt="2023-07-04T15:29:34.111" v="1776" actId="1076"/>
          <ac:spMkLst>
            <pc:docMk/>
            <pc:sldMk cId="2843545970" sldId="534"/>
            <ac:spMk id="24" creationId="{00000000-0000-0000-0000-000000000000}"/>
          </ac:spMkLst>
        </pc:spChg>
        <pc:spChg chg="mod modVis">
          <ac:chgData name="Luke Fisher" userId="92cf8c0b-1e75-4535-8605-5c81da27fffe" providerId="ADAL" clId="{9BB5975E-E64D-4E19-82FC-67ABF01AD1BE}" dt="2023-07-05T08:35:37.007" v="3078" actId="1036"/>
          <ac:spMkLst>
            <pc:docMk/>
            <pc:sldMk cId="2843545970" sldId="534"/>
            <ac:spMk id="25" creationId="{00000000-0000-0000-0000-000000000000}"/>
          </ac:spMkLst>
        </pc:spChg>
        <pc:spChg chg="mod modVis">
          <ac:chgData name="Luke Fisher" userId="92cf8c0b-1e75-4535-8605-5c81da27fffe" providerId="ADAL" clId="{9BB5975E-E64D-4E19-82FC-67ABF01AD1BE}" dt="2023-07-05T08:35:22.919" v="3042" actId="1036"/>
          <ac:spMkLst>
            <pc:docMk/>
            <pc:sldMk cId="2843545970" sldId="534"/>
            <ac:spMk id="26" creationId="{00000000-0000-0000-0000-000000000000}"/>
          </ac:spMkLst>
        </pc:spChg>
        <pc:spChg chg="del">
          <ac:chgData name="Luke Fisher" userId="92cf8c0b-1e75-4535-8605-5c81da27fffe" providerId="ADAL" clId="{9BB5975E-E64D-4E19-82FC-67ABF01AD1BE}" dt="2023-07-04T14:49:38.880" v="1469" actId="478"/>
          <ac:spMkLst>
            <pc:docMk/>
            <pc:sldMk cId="2843545970" sldId="534"/>
            <ac:spMk id="27" creationId="{CA1143AC-EF17-459E-B817-5BCF8300DF56}"/>
          </ac:spMkLst>
        </pc:spChg>
        <pc:spChg chg="del">
          <ac:chgData name="Luke Fisher" userId="92cf8c0b-1e75-4535-8605-5c81da27fffe" providerId="ADAL" clId="{9BB5975E-E64D-4E19-82FC-67ABF01AD1BE}" dt="2023-07-04T15:06:10.623" v="1516" actId="478"/>
          <ac:spMkLst>
            <pc:docMk/>
            <pc:sldMk cId="2843545970" sldId="534"/>
            <ac:spMk id="28" creationId="{00000000-0000-0000-0000-000000000000}"/>
          </ac:spMkLst>
        </pc:spChg>
        <pc:spChg chg="add del mod">
          <ac:chgData name="Luke Fisher" userId="92cf8c0b-1e75-4535-8605-5c81da27fffe" providerId="ADAL" clId="{9BB5975E-E64D-4E19-82FC-67ABF01AD1BE}" dt="2023-07-05T08:27:09.159" v="2564" actId="478"/>
          <ac:spMkLst>
            <pc:docMk/>
            <pc:sldMk cId="2843545970" sldId="534"/>
            <ac:spMk id="47" creationId="{499F3B0A-E509-12CD-159B-EDE56F232E7B}"/>
          </ac:spMkLst>
        </pc:spChg>
        <pc:spChg chg="add mod">
          <ac:chgData name="Luke Fisher" userId="92cf8c0b-1e75-4535-8605-5c81da27fffe" providerId="ADAL" clId="{9BB5975E-E64D-4E19-82FC-67ABF01AD1BE}" dt="2023-07-05T08:56:58.911" v="3769" actId="1076"/>
          <ac:spMkLst>
            <pc:docMk/>
            <pc:sldMk cId="2843545970" sldId="534"/>
            <ac:spMk id="49" creationId="{DFF8C30C-E24B-A4D5-38DC-E15235746E87}"/>
          </ac:spMkLst>
        </pc:spChg>
        <pc:spChg chg="del mod modVis">
          <ac:chgData name="Luke Fisher" userId="92cf8c0b-1e75-4535-8605-5c81da27fffe" providerId="ADAL" clId="{9BB5975E-E64D-4E19-82FC-67ABF01AD1BE}" dt="2023-07-04T15:26:58.761" v="1763" actId="478"/>
          <ac:spMkLst>
            <pc:docMk/>
            <pc:sldMk cId="2843545970" sldId="534"/>
            <ac:spMk id="51" creationId="{6BA30E1E-56C4-493B-8992-B93B1A6F3097}"/>
          </ac:spMkLst>
        </pc:spChg>
        <pc:graphicFrameChg chg="mod ord modVis">
          <ac:chgData name="Luke Fisher" userId="92cf8c0b-1e75-4535-8605-5c81da27fffe" providerId="ADAL" clId="{9BB5975E-E64D-4E19-82FC-67ABF01AD1BE}" dt="2023-07-05T08:34:27.398" v="3010"/>
          <ac:graphicFrameMkLst>
            <pc:docMk/>
            <pc:sldMk cId="2843545970" sldId="534"/>
            <ac:graphicFrameMk id="6" creationId="{00000000-0008-0000-0200-000002000000}"/>
          </ac:graphicFrameMkLst>
        </pc:graphicFrameChg>
        <pc:graphicFrameChg chg="add del mod ord modVis">
          <ac:chgData name="Luke Fisher" userId="92cf8c0b-1e75-4535-8605-5c81da27fffe" providerId="ADAL" clId="{9BB5975E-E64D-4E19-82FC-67ABF01AD1BE}" dt="2023-07-05T08:55:32.929" v="3735"/>
          <ac:graphicFrameMkLst>
            <pc:docMk/>
            <pc:sldMk cId="2843545970" sldId="534"/>
            <ac:graphicFrameMk id="33" creationId="{4CB6E25B-278F-D9F9-0AD4-E5169AB0C1AC}"/>
          </ac:graphicFrameMkLst>
        </pc:graphicFrameChg>
        <pc:cxnChg chg="mod modVis">
          <ac:chgData name="Luke Fisher" userId="92cf8c0b-1e75-4535-8605-5c81da27fffe" providerId="ADAL" clId="{9BB5975E-E64D-4E19-82FC-67ABF01AD1BE}" dt="2023-07-05T08:54:43.920" v="3727" actId="1076"/>
          <ac:cxnSpMkLst>
            <pc:docMk/>
            <pc:sldMk cId="2843545970" sldId="534"/>
            <ac:cxnSpMk id="5" creationId="{00000000-0008-0000-0200-000005000000}"/>
          </ac:cxnSpMkLst>
        </pc:cxnChg>
        <pc:cxnChg chg="mod ord modVis">
          <ac:chgData name="Luke Fisher" userId="92cf8c0b-1e75-4535-8605-5c81da27fffe" providerId="ADAL" clId="{9BB5975E-E64D-4E19-82FC-67ABF01AD1BE}" dt="2023-07-05T08:59:30.175" v="3994" actId="14100"/>
          <ac:cxnSpMkLst>
            <pc:docMk/>
            <pc:sldMk cId="2843545970" sldId="534"/>
            <ac:cxnSpMk id="8" creationId="{00000000-0008-0000-0200-000006000000}"/>
          </ac:cxnSpMkLst>
        </pc:cxnChg>
        <pc:cxnChg chg="mod modVis">
          <ac:chgData name="Luke Fisher" userId="92cf8c0b-1e75-4535-8605-5c81da27fffe" providerId="ADAL" clId="{9BB5975E-E64D-4E19-82FC-67ABF01AD1BE}" dt="2023-07-05T08:59:48.751" v="3996" actId="14100"/>
          <ac:cxnSpMkLst>
            <pc:docMk/>
            <pc:sldMk cId="2843545970" sldId="534"/>
            <ac:cxnSpMk id="10" creationId="{00000000-0008-0000-0200-000007000000}"/>
          </ac:cxnSpMkLst>
        </pc:cxnChg>
      </pc:sldChg>
      <pc:sldChg chg="addSp delSp modSp mod">
        <pc:chgData name="Luke Fisher" userId="92cf8c0b-1e75-4535-8605-5c81da27fffe" providerId="ADAL" clId="{9BB5975E-E64D-4E19-82FC-67ABF01AD1BE}" dt="2023-07-05T15:22:44.069" v="10571"/>
        <pc:sldMkLst>
          <pc:docMk/>
          <pc:sldMk cId="2341521105" sldId="535"/>
        </pc:sldMkLst>
        <pc:spChg chg="mod">
          <ac:chgData name="Luke Fisher" userId="92cf8c0b-1e75-4535-8605-5c81da27fffe" providerId="ADAL" clId="{9BB5975E-E64D-4E19-82FC-67ABF01AD1BE}" dt="2023-07-05T15:22:30.421" v="10570" actId="313"/>
          <ac:spMkLst>
            <pc:docMk/>
            <pc:sldMk cId="2341521105" sldId="535"/>
            <ac:spMk id="3" creationId="{00000000-0000-0000-0000-000000000000}"/>
          </ac:spMkLst>
        </pc:spChg>
        <pc:spChg chg="del">
          <ac:chgData name="Luke Fisher" userId="92cf8c0b-1e75-4535-8605-5c81da27fffe" providerId="ADAL" clId="{9BB5975E-E64D-4E19-82FC-67ABF01AD1BE}" dt="2023-07-05T15:09:45.008" v="9984" actId="478"/>
          <ac:spMkLst>
            <pc:docMk/>
            <pc:sldMk cId="2341521105" sldId="535"/>
            <ac:spMk id="5" creationId="{00000000-0000-0000-0000-000000000000}"/>
          </ac:spMkLst>
        </pc:spChg>
        <pc:spChg chg="del">
          <ac:chgData name="Luke Fisher" userId="92cf8c0b-1e75-4535-8605-5c81da27fffe" providerId="ADAL" clId="{9BB5975E-E64D-4E19-82FC-67ABF01AD1BE}" dt="2023-07-05T15:09:46.574" v="9985" actId="478"/>
          <ac:spMkLst>
            <pc:docMk/>
            <pc:sldMk cId="2341521105" sldId="535"/>
            <ac:spMk id="8" creationId="{00000000-0000-0000-0000-000000000000}"/>
          </ac:spMkLst>
        </pc:spChg>
        <pc:spChg chg="del">
          <ac:chgData name="Luke Fisher" userId="92cf8c0b-1e75-4535-8605-5c81da27fffe" providerId="ADAL" clId="{9BB5975E-E64D-4E19-82FC-67ABF01AD1BE}" dt="2023-07-05T15:09:47.965" v="9986" actId="478"/>
          <ac:spMkLst>
            <pc:docMk/>
            <pc:sldMk cId="2341521105" sldId="535"/>
            <ac:spMk id="9" creationId="{00000000-0000-0000-0000-000000000000}"/>
          </ac:spMkLst>
        </pc:spChg>
        <pc:spChg chg="mod">
          <ac:chgData name="Luke Fisher" userId="92cf8c0b-1e75-4535-8605-5c81da27fffe" providerId="ADAL" clId="{9BB5975E-E64D-4E19-82FC-67ABF01AD1BE}" dt="2023-07-05T15:18:17.510" v="10424" actId="20577"/>
          <ac:spMkLst>
            <pc:docMk/>
            <pc:sldMk cId="2341521105" sldId="535"/>
            <ac:spMk id="10" creationId="{6BA30E1E-56C4-493B-8992-B93B1A6F3097}"/>
          </ac:spMkLst>
        </pc:spChg>
        <pc:spChg chg="mod">
          <ac:chgData name="Luke Fisher" userId="92cf8c0b-1e75-4535-8605-5c81da27fffe" providerId="ADAL" clId="{9BB5975E-E64D-4E19-82FC-67ABF01AD1BE}" dt="2023-07-05T15:16:35.413" v="10348" actId="20577"/>
          <ac:spMkLst>
            <pc:docMk/>
            <pc:sldMk cId="2341521105" sldId="535"/>
            <ac:spMk id="11" creationId="{6F5EC0C0-045E-443A-A53F-EBE495ED57DF}"/>
          </ac:spMkLst>
        </pc:spChg>
        <pc:spChg chg="mod">
          <ac:chgData name="Luke Fisher" userId="92cf8c0b-1e75-4535-8605-5c81da27fffe" providerId="ADAL" clId="{9BB5975E-E64D-4E19-82FC-67ABF01AD1BE}" dt="2023-07-05T15:20:28.102" v="10567" actId="1076"/>
          <ac:spMkLst>
            <pc:docMk/>
            <pc:sldMk cId="2341521105" sldId="535"/>
            <ac:spMk id="49" creationId="{59A45DC8-C252-41E7-A50B-0F54B9CB0DA3}"/>
          </ac:spMkLst>
        </pc:spChg>
        <pc:graphicFrameChg chg="add del mod">
          <ac:chgData name="Luke Fisher" userId="92cf8c0b-1e75-4535-8605-5c81da27fffe" providerId="ADAL" clId="{9BB5975E-E64D-4E19-82FC-67ABF01AD1BE}" dt="2023-07-05T15:13:26.014" v="9994" actId="478"/>
          <ac:graphicFrameMkLst>
            <pc:docMk/>
            <pc:sldMk cId="2341521105" sldId="535"/>
            <ac:graphicFrameMk id="2" creationId="{00000000-0008-0000-0F00-000002000000}"/>
          </ac:graphicFrameMkLst>
        </pc:graphicFrameChg>
        <pc:graphicFrameChg chg="add mod">
          <ac:chgData name="Luke Fisher" userId="92cf8c0b-1e75-4535-8605-5c81da27fffe" providerId="ADAL" clId="{9BB5975E-E64D-4E19-82FC-67ABF01AD1BE}" dt="2023-07-05T15:22:44.069" v="10571"/>
          <ac:graphicFrameMkLst>
            <pc:docMk/>
            <pc:sldMk cId="2341521105" sldId="535"/>
            <ac:graphicFrameMk id="4" creationId="{00000000-0008-0000-0F00-000002000000}"/>
          </ac:graphicFrameMkLst>
        </pc:graphicFrameChg>
        <pc:graphicFrameChg chg="del">
          <ac:chgData name="Luke Fisher" userId="92cf8c0b-1e75-4535-8605-5c81da27fffe" providerId="ADAL" clId="{9BB5975E-E64D-4E19-82FC-67ABF01AD1BE}" dt="2023-07-05T15:09:42.389" v="9983" actId="478"/>
          <ac:graphicFrameMkLst>
            <pc:docMk/>
            <pc:sldMk cId="2341521105" sldId="535"/>
            <ac:graphicFrameMk id="7" creationId="{00000000-0000-0000-0000-000000000000}"/>
          </ac:graphicFrameMkLst>
        </pc:graphicFrameChg>
      </pc:sldChg>
      <pc:sldChg chg="delSp add del mod">
        <pc:chgData name="Luke Fisher" userId="92cf8c0b-1e75-4535-8605-5c81da27fffe" providerId="ADAL" clId="{9BB5975E-E64D-4E19-82FC-67ABF01AD1BE}" dt="2023-07-05T15:09:33.651" v="9982" actId="47"/>
        <pc:sldMkLst>
          <pc:docMk/>
          <pc:sldMk cId="2348526201" sldId="535"/>
        </pc:sldMkLst>
        <pc:spChg chg="del">
          <ac:chgData name="Luke Fisher" userId="92cf8c0b-1e75-4535-8605-5c81da27fffe" providerId="ADAL" clId="{9BB5975E-E64D-4E19-82FC-67ABF01AD1BE}" dt="2023-07-05T15:09:28.998" v="9980" actId="478"/>
          <ac:spMkLst>
            <pc:docMk/>
            <pc:sldMk cId="2348526201" sldId="535"/>
            <ac:spMk id="13" creationId="{00000000-0000-0000-0000-000000000000}"/>
          </ac:spMkLst>
        </pc:spChg>
        <pc:spChg chg="del">
          <ac:chgData name="Luke Fisher" userId="92cf8c0b-1e75-4535-8605-5c81da27fffe" providerId="ADAL" clId="{9BB5975E-E64D-4E19-82FC-67ABF01AD1BE}" dt="2023-07-05T15:09:31.157" v="9981" actId="478"/>
          <ac:spMkLst>
            <pc:docMk/>
            <pc:sldMk cId="2348526201" sldId="535"/>
            <ac:spMk id="15" creationId="{00000000-0000-0000-0000-000000000000}"/>
          </ac:spMkLst>
        </pc:spChg>
        <pc:graphicFrameChg chg="del">
          <ac:chgData name="Luke Fisher" userId="92cf8c0b-1e75-4535-8605-5c81da27fffe" providerId="ADAL" clId="{9BB5975E-E64D-4E19-82FC-67ABF01AD1BE}" dt="2023-07-05T15:09:24.527" v="9979" actId="478"/>
          <ac:graphicFrameMkLst>
            <pc:docMk/>
            <pc:sldMk cId="2348526201" sldId="535"/>
            <ac:graphicFrameMk id="12" creationId="{00000000-0000-0000-0000-000000000000}"/>
          </ac:graphicFrameMkLst>
        </pc:graphicFrameChg>
      </pc:sldChg>
      <pc:sldChg chg="new del">
        <pc:chgData name="Luke Fisher" userId="92cf8c0b-1e75-4535-8605-5c81da27fffe" providerId="ADAL" clId="{9BB5975E-E64D-4E19-82FC-67ABF01AD1BE}" dt="2023-07-05T15:09:15.111" v="9977" actId="680"/>
        <pc:sldMkLst>
          <pc:docMk/>
          <pc:sldMk cId="3039905638" sldId="53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2.xml"/></Relationships>
</file>

<file path=ppt/charts/_rels/chart14.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15.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22.xml"/><Relationship Id="rId1" Type="http://schemas.microsoft.com/office/2011/relationships/chartStyle" Target="style22.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25.xml.rels><?xml version="1.0" encoding="UTF-8" standalone="yes"?>
<Relationships xmlns="http://schemas.openxmlformats.org/package/2006/relationships"><Relationship Id="rId1" Type="http://schemas.openxmlformats.org/officeDocument/2006/relationships/oleObject" Target="../embeddings/oleObject6.bin"/></Relationships>
</file>

<file path=ppt/charts/_rels/chart26.xml.rels><?xml version="1.0" encoding="UTF-8" standalone="yes"?>
<Relationships xmlns="http://schemas.openxmlformats.org/package/2006/relationships"><Relationship Id="rId3" Type="http://schemas.openxmlformats.org/officeDocument/2006/relationships/oleObject" Target="https://icsfs01.sharepoint.com/sites/ICS/Shared%20Documents/Shared/Research%20&amp;%20Insight1/Bespoke%20Research/CII/CII%20Trust/Results/Wave%2010/Attica%20Data/CII%20Consumer%20Waves%209%20and%2010%20-%20tables%20v1%20(P).xlsx" TargetMode="External"/><Relationship Id="rId2" Type="http://schemas.microsoft.com/office/2011/relationships/chartColorStyle" Target="colors24.xml"/><Relationship Id="rId1" Type="http://schemas.microsoft.com/office/2011/relationships/chartStyle" Target="style24.xml"/></Relationships>
</file>

<file path=ppt/charts/_rels/chart27.xml.rels><?xml version="1.0" encoding="UTF-8" standalone="yes"?>
<Relationships xmlns="http://schemas.openxmlformats.org/package/2006/relationships"><Relationship Id="rId3" Type="http://schemas.openxmlformats.org/officeDocument/2006/relationships/oleObject" Target="https://icsfs01.sharepoint.com/sites/ICS/Shared%20Documents/Shared/Research%20&amp;%20Insight1/Bespoke%20Research/CII/CII%20Trust/Results/Wave%2010/Attica%20Data/CII%20Consumer%20Waves%209%20and%2010%20-%20tables%20v1%20(P).xlsx" TargetMode="External"/><Relationship Id="rId2" Type="http://schemas.microsoft.com/office/2011/relationships/chartColorStyle" Target="colors25.xml"/><Relationship Id="rId1" Type="http://schemas.microsoft.com/office/2011/relationships/chartStyle" Target="style25.xml"/></Relationships>
</file>

<file path=ppt/charts/_rels/chart28.xml.rels><?xml version="1.0" encoding="UTF-8" standalone="yes"?>
<Relationships xmlns="http://schemas.openxmlformats.org/package/2006/relationships"><Relationship Id="rId3" Type="http://schemas.openxmlformats.org/officeDocument/2006/relationships/oleObject" Target="https://icsfs01.sharepoint.com/sites/ICS/Shared%20Documents/Shared/Research%20&amp;%20Insight1/Bespoke%20Research/CII/CII%20Trust/Results/Wave%2010/Attica%20Data/CII%20SME%20Waves%209%20and%2010%20-%20tables%20v1%20(P).xlsx" TargetMode="External"/><Relationship Id="rId2" Type="http://schemas.microsoft.com/office/2011/relationships/chartColorStyle" Target="colors26.xml"/><Relationship Id="rId1" Type="http://schemas.microsoft.com/office/2011/relationships/chartStyle" Target="style26.xml"/></Relationships>
</file>

<file path=ppt/charts/_rels/chart29.xml.rels><?xml version="1.0" encoding="UTF-8" standalone="yes"?>
<Relationships xmlns="http://schemas.openxmlformats.org/package/2006/relationships"><Relationship Id="rId3" Type="http://schemas.openxmlformats.org/officeDocument/2006/relationships/oleObject" Target="https://icsfs01.sharepoint.com/sites/ICS/Shared%20Documents/Shared/Research%20&amp;%20Insight1/Bespoke%20Research/CII/CII%20Trust/Results/Wave%2010/Attica%20Data/CII%20SME%20Waves%209%20and%2010%20-%20tables%20v1%20(P).xlsx" TargetMode="External"/><Relationship Id="rId2" Type="http://schemas.microsoft.com/office/2011/relationships/chartColorStyle" Target="colors27.xml"/><Relationship Id="rId1" Type="http://schemas.microsoft.com/office/2011/relationships/chartStyle" Target="style27.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28.xml"/><Relationship Id="rId1" Type="http://schemas.microsoft.com/office/2011/relationships/chartStyle" Target="style28.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9.xml"/><Relationship Id="rId1" Type="http://schemas.microsoft.com/office/2011/relationships/chartStyle" Target="style29.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0.xml"/><Relationship Id="rId1" Type="http://schemas.microsoft.com/office/2011/relationships/chartStyle" Target="style30.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1.xml"/><Relationship Id="rId1" Type="http://schemas.microsoft.com/office/2011/relationships/chartStyle" Target="style31.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2.xml"/><Relationship Id="rId1" Type="http://schemas.microsoft.com/office/2011/relationships/chartStyle" Target="style32.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3.xml"/><Relationship Id="rId1" Type="http://schemas.microsoft.com/office/2011/relationships/chartStyle" Target="style33.xml"/></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https://icsfs01.sharepoint.com/sites/ICS/Shared%20Documents/Shared/Research%20&amp;%20Insight1/Bespoke%20Research/CII/CII%20Trust/Results/Wave%2012/Attica%20outputs/CII%20Consumer%20Waves%2011%20and%2012%20-%20tables%20v1%20(CP).xlsx" TargetMode="Externa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4700937950658E-2"/>
          <c:y val="2.7475661323630642E-2"/>
          <c:w val="0.88180754122090788"/>
          <c:h val="0.88457272101484907"/>
        </c:manualLayout>
      </c:layout>
      <c:lineChart>
        <c:grouping val="standard"/>
        <c:varyColors val="0"/>
        <c:ser>
          <c:idx val="0"/>
          <c:order val="0"/>
          <c:tx>
            <c:strRef>
              <c:f>Sheet1!$C$31</c:f>
              <c:strCache>
                <c:ptCount val="1"/>
                <c:pt idx="0">
                  <c:v>Loyalty</c:v>
                </c:pt>
              </c:strCache>
            </c:strRef>
          </c:tx>
          <c:spPr>
            <a:ln w="19050" cap="rnd" cmpd="sng" algn="ctr">
              <a:solidFill>
                <a:srgbClr val="00785C"/>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785C"/>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Sheet1!$D$30:$O$30</c:f>
              <c:strCache>
                <c:ptCount val="12"/>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pt idx="10">
                  <c:v>Wave 10&amp;11 Dec '22</c:v>
                </c:pt>
                <c:pt idx="11">
                  <c:v>Wave 11&amp;12  May '23</c:v>
                </c:pt>
              </c:strCache>
            </c:strRef>
          </c:cat>
          <c:val>
            <c:numRef>
              <c:f>Sheet1!$D$31:$O$31</c:f>
              <c:numCache>
                <c:formatCode>0.00</c:formatCode>
                <c:ptCount val="12"/>
                <c:pt idx="0">
                  <c:v>9.1024163920261056</c:v>
                </c:pt>
                <c:pt idx="1">
                  <c:v>9.2892542319328637</c:v>
                </c:pt>
                <c:pt idx="2">
                  <c:v>9.992561009890931</c:v>
                </c:pt>
                <c:pt idx="3">
                  <c:v>10.354520455999999</c:v>
                </c:pt>
                <c:pt idx="4">
                  <c:v>9.7282894249999998</c:v>
                </c:pt>
                <c:pt idx="5">
                  <c:v>9.0399999999999991</c:v>
                </c:pt>
                <c:pt idx="6">
                  <c:v>8.89</c:v>
                </c:pt>
                <c:pt idx="7">
                  <c:v>8.847707368</c:v>
                </c:pt>
                <c:pt idx="8">
                  <c:v>9.1577256840000008</c:v>
                </c:pt>
                <c:pt idx="9">
                  <c:v>9.25</c:v>
                </c:pt>
                <c:pt idx="10">
                  <c:v>9.4499999999999993</c:v>
                </c:pt>
                <c:pt idx="11" formatCode="General">
                  <c:v>9.7100000000000009</c:v>
                </c:pt>
              </c:numCache>
            </c:numRef>
          </c:val>
          <c:smooth val="0"/>
          <c:extLst>
            <c:ext xmlns:c16="http://schemas.microsoft.com/office/drawing/2014/chart" uri="{C3380CC4-5D6E-409C-BE32-E72D297353CC}">
              <c16:uniqueId val="{00000000-3ECF-46C7-9504-76EAB3D728BA}"/>
            </c:ext>
          </c:extLst>
        </c:ser>
        <c:ser>
          <c:idx val="1"/>
          <c:order val="1"/>
          <c:tx>
            <c:strRef>
              <c:f>Sheet1!$C$32</c:f>
              <c:strCache>
                <c:ptCount val="1"/>
                <c:pt idx="0">
                  <c:v>Confidence</c:v>
                </c:pt>
              </c:strCache>
            </c:strRef>
          </c:tx>
          <c:spPr>
            <a:ln w="19050" cap="rnd" cmpd="sng" algn="ctr">
              <a:solidFill>
                <a:srgbClr val="AB588C"/>
              </a:solidFill>
              <a:round/>
            </a:ln>
            <a:effectLst/>
          </c:spPr>
          <c:marker>
            <c:symbol val="circle"/>
            <c:size val="17"/>
            <c:spPr>
              <a:solidFill>
                <a:schemeClr val="lt1"/>
              </a:solidFill>
              <a:ln>
                <a:noFill/>
              </a:ln>
              <a:effectLst/>
            </c:spPr>
          </c:marker>
          <c:dLbls>
            <c:dLbl>
              <c:idx val="11"/>
              <c:layout>
                <c:manualLayout>
                  <c:x val="-2.5441093444176169E-2"/>
                  <c:y val="7.493362179171993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8ED-45C0-9189-3FBB9F567766}"/>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AB588C"/>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Sheet1!$D$30:$O$30</c:f>
              <c:strCache>
                <c:ptCount val="12"/>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pt idx="10">
                  <c:v>Wave 10&amp;11 Dec '22</c:v>
                </c:pt>
                <c:pt idx="11">
                  <c:v>Wave 11&amp;12  May '23</c:v>
                </c:pt>
              </c:strCache>
            </c:strRef>
          </c:cat>
          <c:val>
            <c:numRef>
              <c:f>Sheet1!$D$32:$O$32</c:f>
              <c:numCache>
                <c:formatCode>0.00</c:formatCode>
                <c:ptCount val="12"/>
                <c:pt idx="0">
                  <c:v>7.4076100474830628</c:v>
                </c:pt>
                <c:pt idx="1">
                  <c:v>7.6444255255058442</c:v>
                </c:pt>
                <c:pt idx="2">
                  <c:v>8.3172500515919836</c:v>
                </c:pt>
                <c:pt idx="3">
                  <c:v>8.444438431</c:v>
                </c:pt>
                <c:pt idx="4">
                  <c:v>7.9595228479999998</c:v>
                </c:pt>
                <c:pt idx="5">
                  <c:v>7.51</c:v>
                </c:pt>
                <c:pt idx="6">
                  <c:v>7.19</c:v>
                </c:pt>
                <c:pt idx="7">
                  <c:v>7.0584083870000001</c:v>
                </c:pt>
                <c:pt idx="8">
                  <c:v>7.7023138839999996</c:v>
                </c:pt>
                <c:pt idx="9">
                  <c:v>7.94</c:v>
                </c:pt>
                <c:pt idx="10">
                  <c:v>8.0399999999999991</c:v>
                </c:pt>
                <c:pt idx="11" formatCode="General">
                  <c:v>8.43</c:v>
                </c:pt>
              </c:numCache>
            </c:numRef>
          </c:val>
          <c:smooth val="0"/>
          <c:extLst>
            <c:ext xmlns:c16="http://schemas.microsoft.com/office/drawing/2014/chart" uri="{C3380CC4-5D6E-409C-BE32-E72D297353CC}">
              <c16:uniqueId val="{00000001-3ECF-46C7-9504-76EAB3D728BA}"/>
            </c:ext>
          </c:extLst>
        </c:ser>
        <c:ser>
          <c:idx val="2"/>
          <c:order val="2"/>
          <c:tx>
            <c:strRef>
              <c:f>Sheet1!$C$33</c:f>
              <c:strCache>
                <c:ptCount val="1"/>
                <c:pt idx="0">
                  <c:v>Ease</c:v>
                </c:pt>
              </c:strCache>
            </c:strRef>
          </c:tx>
          <c:spPr>
            <a:ln w="19050" cap="rnd" cmpd="sng" algn="ctr">
              <a:solidFill>
                <a:srgbClr val="A9D5C0"/>
              </a:solidFill>
              <a:round/>
            </a:ln>
            <a:effectLst/>
          </c:spPr>
          <c:marker>
            <c:symbol val="circle"/>
            <c:size val="17"/>
            <c:spPr>
              <a:solidFill>
                <a:schemeClr val="lt1"/>
              </a:solidFill>
              <a:ln>
                <a:noFill/>
              </a:ln>
              <a:effectLst/>
            </c:spPr>
          </c:marker>
          <c:dLbls>
            <c:dLbl>
              <c:idx val="2"/>
              <c:layout>
                <c:manualLayout>
                  <c:x val="-2.7687570303712036E-2"/>
                  <c:y val="1.12233445566778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ECF-46C7-9504-76EAB3D728BA}"/>
                </c:ext>
              </c:extLst>
            </c:dLbl>
            <c:dLbl>
              <c:idx val="5"/>
              <c:layout>
                <c:manualLayout>
                  <c:x val="-2.8845238095238094E-2"/>
                  <c:y val="-1.12233445566778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ECF-46C7-9504-76EAB3D728BA}"/>
                </c:ext>
              </c:extLst>
            </c:dLbl>
            <c:dLbl>
              <c:idx val="6"/>
              <c:layout>
                <c:manualLayout>
                  <c:x val="-2.7500861521654579E-2"/>
                  <c:y val="-1.90136660724896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ECF-46C7-9504-76EAB3D728BA}"/>
                </c:ext>
              </c:extLst>
            </c:dLbl>
            <c:dLbl>
              <c:idx val="7"/>
              <c:layout>
                <c:manualLayout>
                  <c:x val="-2.6365869300373004E-2"/>
                  <c:y val="9.506833036244801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ECF-46C7-9504-76EAB3D728BA}"/>
                </c:ext>
              </c:extLst>
            </c:dLbl>
            <c:dLbl>
              <c:idx val="8"/>
              <c:layout>
                <c:manualLayout>
                  <c:x val="-1.9555915972682972E-2"/>
                  <c:y val="4.04040404040404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5EE-44DB-B2AF-B10A12170EA2}"/>
                </c:ext>
              </c:extLst>
            </c:dLbl>
            <c:dLbl>
              <c:idx val="9"/>
              <c:layout>
                <c:manualLayout>
                  <c:x val="-1.8869997418990762E-2"/>
                  <c:y val="1.1883541295306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E41-4BE4-8FA5-57876DD29A51}"/>
                </c:ext>
              </c:extLst>
            </c:dLbl>
            <c:dLbl>
              <c:idx val="11"/>
              <c:layout>
                <c:manualLayout>
                  <c:x val="-2.4345910773311934E-2"/>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8ED-45C0-9189-3FBB9F567766}"/>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A9D5C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Sheet1!$D$30:$O$30</c:f>
              <c:strCache>
                <c:ptCount val="12"/>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pt idx="10">
                  <c:v>Wave 10&amp;11 Dec '22</c:v>
                </c:pt>
                <c:pt idx="11">
                  <c:v>Wave 11&amp;12  May '23</c:v>
                </c:pt>
              </c:strCache>
            </c:strRef>
          </c:cat>
          <c:val>
            <c:numRef>
              <c:f>Sheet1!$D$33:$O$33</c:f>
              <c:numCache>
                <c:formatCode>0.00</c:formatCode>
                <c:ptCount val="12"/>
                <c:pt idx="0">
                  <c:v>6.6990059526853702</c:v>
                </c:pt>
                <c:pt idx="1">
                  <c:v>6.6444311506745928</c:v>
                </c:pt>
                <c:pt idx="2">
                  <c:v>6.959566638739056</c:v>
                </c:pt>
                <c:pt idx="3">
                  <c:v>7.1115463759999997</c:v>
                </c:pt>
                <c:pt idx="4">
                  <c:v>6.5935027069999999</c:v>
                </c:pt>
                <c:pt idx="5">
                  <c:v>6.14</c:v>
                </c:pt>
                <c:pt idx="6">
                  <c:v>5.68</c:v>
                </c:pt>
                <c:pt idx="7">
                  <c:v>5.8581865239999997</c:v>
                </c:pt>
                <c:pt idx="8">
                  <c:v>6.15</c:v>
                </c:pt>
                <c:pt idx="9">
                  <c:v>6.19</c:v>
                </c:pt>
                <c:pt idx="10">
                  <c:v>6.63</c:v>
                </c:pt>
                <c:pt idx="11">
                  <c:v>6.96</c:v>
                </c:pt>
              </c:numCache>
            </c:numRef>
          </c:val>
          <c:smooth val="0"/>
          <c:extLst>
            <c:ext xmlns:c16="http://schemas.microsoft.com/office/drawing/2014/chart" uri="{C3380CC4-5D6E-409C-BE32-E72D297353CC}">
              <c16:uniqueId val="{00000006-3ECF-46C7-9504-76EAB3D728BA}"/>
            </c:ext>
          </c:extLst>
        </c:ser>
        <c:ser>
          <c:idx val="3"/>
          <c:order val="3"/>
          <c:tx>
            <c:strRef>
              <c:f>Sheet1!$C$34</c:f>
              <c:strCache>
                <c:ptCount val="1"/>
                <c:pt idx="0">
                  <c:v>Protection</c:v>
                </c:pt>
              </c:strCache>
            </c:strRef>
          </c:tx>
          <c:spPr>
            <a:ln w="19050" cap="rnd" cmpd="sng" algn="ctr">
              <a:solidFill>
                <a:srgbClr val="E20613"/>
              </a:solidFill>
              <a:round/>
            </a:ln>
            <a:effectLst/>
          </c:spPr>
          <c:marker>
            <c:symbol val="circle"/>
            <c:size val="17"/>
            <c:spPr>
              <a:solidFill>
                <a:schemeClr val="lt1"/>
              </a:solidFill>
              <a:ln>
                <a:noFill/>
              </a:ln>
              <a:effectLst/>
            </c:spPr>
          </c:marker>
          <c:dLbls>
            <c:dLbl>
              <c:idx val="0"/>
              <c:layout>
                <c:manualLayout>
                  <c:x val="-2.6836332958380213E-2"/>
                  <c:y val="-1.34680134680134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ECF-46C7-9504-76EAB3D728BA}"/>
                </c:ext>
              </c:extLst>
            </c:dLbl>
            <c:dLbl>
              <c:idx val="1"/>
              <c:layout>
                <c:manualLayout>
                  <c:x val="-2.8845238095238139E-2"/>
                  <c:y val="-6.734006734006733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ECF-46C7-9504-76EAB3D728BA}"/>
                </c:ext>
              </c:extLst>
            </c:dLbl>
            <c:dLbl>
              <c:idx val="3"/>
              <c:layout>
                <c:manualLayout>
                  <c:x val="-2.6836332958380289E-2"/>
                  <c:y val="-6.734006734006816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ECF-46C7-9504-76EAB3D728BA}"/>
                </c:ext>
              </c:extLst>
            </c:dLbl>
            <c:dLbl>
              <c:idx val="5"/>
              <c:layout>
                <c:manualLayout>
                  <c:x val="-2.326490438695163E-2"/>
                  <c:y val="-8.978675645342312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ECF-46C7-9504-76EAB3D728BA}"/>
                </c:ext>
              </c:extLst>
            </c:dLbl>
            <c:dLbl>
              <c:idx val="6"/>
              <c:layout>
                <c:manualLayout>
                  <c:x val="-1.6965810102038483E-2"/>
                  <c:y val="9.242775134391622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ECF-46C7-9504-76EAB3D728BA}"/>
                </c:ext>
              </c:extLst>
            </c:dLbl>
            <c:dLbl>
              <c:idx val="7"/>
              <c:layout>
                <c:manualLayout>
                  <c:x val="-2.7500861521654579E-2"/>
                  <c:y val="-3.32739156268568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ECF-46C7-9504-76EAB3D728BA}"/>
                </c:ext>
              </c:extLst>
            </c:dLbl>
            <c:dLbl>
              <c:idx val="8"/>
              <c:layout>
                <c:manualLayout>
                  <c:x val="-2.7500861521654579E-2"/>
                  <c:y val="-1.90136660724896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5EE-44DB-B2AF-B10A12170EA2}"/>
                </c:ext>
              </c:extLst>
            </c:dLbl>
            <c:dLbl>
              <c:idx val="9"/>
              <c:layout>
                <c:manualLayout>
                  <c:x val="-1.8869997418990762E-2"/>
                  <c:y val="1.66369578134284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E41-4BE4-8FA5-57876DD29A51}"/>
                </c:ext>
              </c:extLst>
            </c:dLbl>
            <c:dLbl>
              <c:idx val="11"/>
              <c:layout>
                <c:manualLayout>
                  <c:x val="-2.5441093444176169E-2"/>
                  <c:y val="-1.74845117514013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8ED-45C0-9189-3FBB9F567766}"/>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E20613"/>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Sheet1!$D$30:$O$30</c:f>
              <c:strCache>
                <c:ptCount val="12"/>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pt idx="10">
                  <c:v>Wave 10&amp;11 Dec '22</c:v>
                </c:pt>
                <c:pt idx="11">
                  <c:v>Wave 11&amp;12  May '23</c:v>
                </c:pt>
              </c:strCache>
            </c:strRef>
          </c:cat>
          <c:val>
            <c:numRef>
              <c:f>Sheet1!$D$34:$O$34</c:f>
              <c:numCache>
                <c:formatCode>0.00</c:formatCode>
                <c:ptCount val="12"/>
                <c:pt idx="0">
                  <c:v>5.9318978861544736</c:v>
                </c:pt>
                <c:pt idx="1">
                  <c:v>6.2735967018661611</c:v>
                </c:pt>
                <c:pt idx="2">
                  <c:v>7.0781008364889235</c:v>
                </c:pt>
                <c:pt idx="3">
                  <c:v>7.2555999629999999</c:v>
                </c:pt>
                <c:pt idx="4">
                  <c:v>6.5878249929999999</c:v>
                </c:pt>
                <c:pt idx="5">
                  <c:v>5.84</c:v>
                </c:pt>
                <c:pt idx="6">
                  <c:v>5.67</c:v>
                </c:pt>
                <c:pt idx="7">
                  <c:v>5.8742931729999999</c:v>
                </c:pt>
                <c:pt idx="8">
                  <c:v>6.31</c:v>
                </c:pt>
                <c:pt idx="9">
                  <c:v>6</c:v>
                </c:pt>
                <c:pt idx="10">
                  <c:v>6.39</c:v>
                </c:pt>
                <c:pt idx="11">
                  <c:v>7.08</c:v>
                </c:pt>
              </c:numCache>
            </c:numRef>
          </c:val>
          <c:smooth val="0"/>
          <c:extLst>
            <c:ext xmlns:c16="http://schemas.microsoft.com/office/drawing/2014/chart" uri="{C3380CC4-5D6E-409C-BE32-E72D297353CC}">
              <c16:uniqueId val="{0000000D-3ECF-46C7-9504-76EAB3D728BA}"/>
            </c:ext>
          </c:extLst>
        </c:ser>
        <c:ser>
          <c:idx val="4"/>
          <c:order val="4"/>
          <c:tx>
            <c:strRef>
              <c:f>Sheet1!$C$35</c:f>
              <c:strCache>
                <c:ptCount val="1"/>
                <c:pt idx="0">
                  <c:v>Price</c:v>
                </c:pt>
              </c:strCache>
            </c:strRef>
          </c:tx>
          <c:spPr>
            <a:ln w="19050" cap="rnd" cmpd="sng" algn="ctr">
              <a:solidFill>
                <a:srgbClr val="F5A03D"/>
              </a:solidFill>
              <a:round/>
            </a:ln>
            <a:effectLst/>
          </c:spPr>
          <c:marker>
            <c:symbol val="circle"/>
            <c:size val="17"/>
            <c:spPr>
              <a:solidFill>
                <a:schemeClr val="lt1"/>
              </a:solidFill>
              <a:ln>
                <a:noFill/>
              </a:ln>
              <a:effectLst/>
            </c:spPr>
          </c:marker>
          <c:dLbls>
            <c:dLbl>
              <c:idx val="5"/>
              <c:layout>
                <c:manualLayout>
                  <c:x val="-2.5273809523809698E-2"/>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ECF-46C7-9504-76EAB3D728BA}"/>
                </c:ext>
              </c:extLst>
            </c:dLbl>
            <c:dLbl>
              <c:idx val="8"/>
              <c:layout>
                <c:manualLayout>
                  <c:x val="-9.3409859811480478E-3"/>
                  <c:y val="9.506833036244801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EE-44DB-B2AF-B10A12170EA2}"/>
                </c:ext>
              </c:extLst>
            </c:dLbl>
            <c:dLbl>
              <c:idx val="9"/>
              <c:layout>
                <c:manualLayout>
                  <c:x val="-2.7631458785904638E-2"/>
                  <c:y val="-3.32739156268568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E41-4BE4-8FA5-57876DD29A51}"/>
                </c:ext>
              </c:extLst>
            </c:dLbl>
            <c:dLbl>
              <c:idx val="10"/>
              <c:layout>
                <c:manualLayout>
                  <c:x val="-2.6536276115040561E-2"/>
                  <c:y val="1.74845151901888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890-412D-A486-FD73CC9692A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F5A03D"/>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Sheet1!$D$30:$O$30</c:f>
              <c:strCache>
                <c:ptCount val="12"/>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pt idx="10">
                  <c:v>Wave 10&amp;11 Dec '22</c:v>
                </c:pt>
                <c:pt idx="11">
                  <c:v>Wave 11&amp;12  May '23</c:v>
                </c:pt>
              </c:strCache>
            </c:strRef>
          </c:cat>
          <c:val>
            <c:numRef>
              <c:f>Sheet1!$D$35:$O$35</c:f>
              <c:numCache>
                <c:formatCode>0.00</c:formatCode>
                <c:ptCount val="12"/>
                <c:pt idx="0">
                  <c:v>5.8604162170445049</c:v>
                </c:pt>
                <c:pt idx="1">
                  <c:v>6.0957066303437273</c:v>
                </c:pt>
                <c:pt idx="2">
                  <c:v>6.50970968194527</c:v>
                </c:pt>
                <c:pt idx="3">
                  <c:v>6.340591538</c:v>
                </c:pt>
                <c:pt idx="4">
                  <c:v>5.9609525750000003</c:v>
                </c:pt>
                <c:pt idx="5">
                  <c:v>5.69</c:v>
                </c:pt>
                <c:pt idx="6">
                  <c:v>5.35</c:v>
                </c:pt>
                <c:pt idx="7">
                  <c:v>5.4221660030000001</c:v>
                </c:pt>
                <c:pt idx="8">
                  <c:v>6.16</c:v>
                </c:pt>
                <c:pt idx="9">
                  <c:v>6.32</c:v>
                </c:pt>
                <c:pt idx="10">
                  <c:v>6.26</c:v>
                </c:pt>
                <c:pt idx="11">
                  <c:v>6.75</c:v>
                </c:pt>
              </c:numCache>
            </c:numRef>
          </c:val>
          <c:smooth val="0"/>
          <c:extLst>
            <c:ext xmlns:c16="http://schemas.microsoft.com/office/drawing/2014/chart" uri="{C3380CC4-5D6E-409C-BE32-E72D297353CC}">
              <c16:uniqueId val="{0000000F-3ECF-46C7-9504-76EAB3D728BA}"/>
            </c:ext>
          </c:extLst>
        </c:ser>
        <c:ser>
          <c:idx val="5"/>
          <c:order val="5"/>
          <c:tx>
            <c:strRef>
              <c:f>Sheet1!$C$36</c:f>
              <c:strCache>
                <c:ptCount val="1"/>
                <c:pt idx="0">
                  <c:v>Speed (claims)</c:v>
                </c:pt>
              </c:strCache>
            </c:strRef>
          </c:tx>
          <c:spPr>
            <a:ln w="19050" cap="rnd" cmpd="sng" algn="ctr">
              <a:solidFill>
                <a:srgbClr val="15ADD0"/>
              </a:solidFill>
              <a:round/>
            </a:ln>
            <a:effectLst/>
          </c:spPr>
          <c:marker>
            <c:symbol val="circle"/>
            <c:size val="17"/>
            <c:spPr>
              <a:solidFill>
                <a:schemeClr val="lt1"/>
              </a:solidFill>
              <a:ln>
                <a:noFill/>
              </a:ln>
              <a:effectLst/>
            </c:spPr>
          </c:marker>
          <c:dLbls>
            <c:dLbl>
              <c:idx val="2"/>
              <c:layout>
                <c:manualLayout>
                  <c:x val="-2.8026809148856392E-2"/>
                  <c:y val="-1.12233445566778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ECF-46C7-9504-76EAB3D728BA}"/>
                </c:ext>
              </c:extLst>
            </c:dLbl>
            <c:dLbl>
              <c:idx val="5"/>
              <c:layout>
                <c:manualLayout>
                  <c:x val="-2.7654761904761904E-2"/>
                  <c:y val="1.12233445566778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ECF-46C7-9504-76EAB3D728BA}"/>
                </c:ext>
              </c:extLst>
            </c:dLbl>
            <c:dLbl>
              <c:idx val="8"/>
              <c:layout>
                <c:manualLayout>
                  <c:x val="3.1439284529501932E-3"/>
                  <c:y val="-1.4260249554367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5EE-44DB-B2AF-B10A12170EA2}"/>
                </c:ext>
              </c:extLst>
            </c:dLbl>
            <c:dLbl>
              <c:idx val="10"/>
              <c:layout>
                <c:manualLayout>
                  <c:x val="-2.1060362760719389E-2"/>
                  <c:y val="4.995575768625385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890-412D-A486-FD73CC9692A0}"/>
                </c:ext>
              </c:extLst>
            </c:dLbl>
            <c:dLbl>
              <c:idx val="11"/>
              <c:layout>
                <c:manualLayout>
                  <c:x val="-2.5441093444176169E-2"/>
                  <c:y val="-1.74845117514013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8ED-45C0-9189-3FBB9F567766}"/>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15ADD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Sheet1!$D$30:$O$30</c:f>
              <c:strCache>
                <c:ptCount val="12"/>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pt idx="10">
                  <c:v>Wave 10&amp;11 Dec '22</c:v>
                </c:pt>
                <c:pt idx="11">
                  <c:v>Wave 11&amp;12  May '23</c:v>
                </c:pt>
              </c:strCache>
            </c:strRef>
          </c:cat>
          <c:val>
            <c:numRef>
              <c:f>Sheet1!$D$36:$O$36</c:f>
              <c:numCache>
                <c:formatCode>0.00</c:formatCode>
                <c:ptCount val="12"/>
                <c:pt idx="0">
                  <c:v>5.4279895029852172</c:v>
                </c:pt>
                <c:pt idx="1">
                  <c:v>5.640775862911112</c:v>
                </c:pt>
                <c:pt idx="2">
                  <c:v>7.1973462401723074</c:v>
                </c:pt>
                <c:pt idx="3">
                  <c:v>8.2657245390000007</c:v>
                </c:pt>
                <c:pt idx="4">
                  <c:v>6.2240390919999999</c:v>
                </c:pt>
                <c:pt idx="5">
                  <c:v>5.22</c:v>
                </c:pt>
                <c:pt idx="6">
                  <c:v>4.47</c:v>
                </c:pt>
                <c:pt idx="7">
                  <c:v>4.288829722</c:v>
                </c:pt>
                <c:pt idx="8">
                  <c:v>6.17</c:v>
                </c:pt>
                <c:pt idx="9">
                  <c:v>7.47</c:v>
                </c:pt>
                <c:pt idx="10">
                  <c:v>8.77</c:v>
                </c:pt>
                <c:pt idx="11">
                  <c:v>8.77</c:v>
                </c:pt>
              </c:numCache>
            </c:numRef>
          </c:val>
          <c:smooth val="0"/>
          <c:extLst>
            <c:ext xmlns:c16="http://schemas.microsoft.com/office/drawing/2014/chart" uri="{C3380CC4-5D6E-409C-BE32-E72D297353CC}">
              <c16:uniqueId val="{00000012-3ECF-46C7-9504-76EAB3D728BA}"/>
            </c:ext>
          </c:extLst>
        </c:ser>
        <c:ser>
          <c:idx val="6"/>
          <c:order val="6"/>
          <c:tx>
            <c:strRef>
              <c:f>Sheet1!$C$37</c:f>
              <c:strCache>
                <c:ptCount val="1"/>
                <c:pt idx="0">
                  <c:v>Respect (claims)</c:v>
                </c:pt>
              </c:strCache>
            </c:strRef>
          </c:tx>
          <c:spPr>
            <a:ln w="19050" cap="rnd" cmpd="sng" algn="ctr">
              <a:solidFill>
                <a:srgbClr val="F9ED6F"/>
              </a:solidFill>
              <a:round/>
            </a:ln>
            <a:effectLst/>
          </c:spPr>
          <c:marker>
            <c:symbol val="circle"/>
            <c:size val="17"/>
            <c:spPr>
              <a:solidFill>
                <a:schemeClr val="lt1"/>
              </a:solidFill>
              <a:ln>
                <a:noFill/>
              </a:ln>
              <a:effectLst/>
            </c:spPr>
          </c:marker>
          <c:dLbls>
            <c:dLbl>
              <c:idx val="5"/>
              <c:layout>
                <c:manualLayout>
                  <c:x val="-1.9693475815523061E-2"/>
                  <c:y val="-1.12233445566778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ECF-46C7-9504-76EAB3D728BA}"/>
                </c:ext>
              </c:extLst>
            </c:dLbl>
            <c:dLbl>
              <c:idx val="6"/>
              <c:layout>
                <c:manualLayout>
                  <c:x val="-2.6464285714285888E-2"/>
                  <c:y val="2.02020202020200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ECF-46C7-9504-76EAB3D728BA}"/>
                </c:ext>
              </c:extLst>
            </c:dLbl>
            <c:dLbl>
              <c:idx val="7"/>
              <c:layout>
                <c:manualLayout>
                  <c:x val="-2.8635853742936236E-2"/>
                  <c:y val="-3.08972073677956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ECF-46C7-9504-76EAB3D728BA}"/>
                </c:ext>
              </c:extLst>
            </c:dLbl>
            <c:dLbl>
              <c:idx val="9"/>
              <c:layout>
                <c:manualLayout>
                  <c:x val="-1.8869997418990762E-2"/>
                  <c:y val="9.506833036244713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E41-4BE4-8FA5-57876DD29A51}"/>
                </c:ext>
              </c:extLst>
            </c:dLbl>
            <c:dLbl>
              <c:idx val="10"/>
              <c:layout>
                <c:manualLayout>
                  <c:x val="-2.1060362760719389E-2"/>
                  <c:y val="1.74845151901888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90-412D-A486-FD73CC9692A0}"/>
                </c:ext>
              </c:extLst>
            </c:dLbl>
            <c:dLbl>
              <c:idx val="11"/>
              <c:layout>
                <c:manualLayout>
                  <c:x val="-2.5441093444176169E-2"/>
                  <c:y val="-7.493362179172039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8ED-45C0-9189-3FBB9F567766}"/>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F9ED6F"/>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Sheet1!$D$30:$O$30</c:f>
              <c:strCache>
                <c:ptCount val="12"/>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pt idx="10">
                  <c:v>Wave 10&amp;11 Dec '22</c:v>
                </c:pt>
                <c:pt idx="11">
                  <c:v>Wave 11&amp;12  May '23</c:v>
                </c:pt>
              </c:strCache>
            </c:strRef>
          </c:cat>
          <c:val>
            <c:numRef>
              <c:f>Sheet1!$D$37:$O$37</c:f>
              <c:numCache>
                <c:formatCode>0.00</c:formatCode>
                <c:ptCount val="12"/>
                <c:pt idx="0">
                  <c:v>4.8365112523519569</c:v>
                </c:pt>
                <c:pt idx="1">
                  <c:v>4.9184862282619441</c:v>
                </c:pt>
                <c:pt idx="2">
                  <c:v>5.6569684884739724</c:v>
                </c:pt>
                <c:pt idx="3">
                  <c:v>7.8362573099999997</c:v>
                </c:pt>
                <c:pt idx="4">
                  <c:v>7.5560820739999999</c:v>
                </c:pt>
                <c:pt idx="5">
                  <c:v>5.28</c:v>
                </c:pt>
                <c:pt idx="6">
                  <c:v>3.44</c:v>
                </c:pt>
                <c:pt idx="7">
                  <c:v>4.3282711440000003</c:v>
                </c:pt>
                <c:pt idx="8">
                  <c:v>5.47</c:v>
                </c:pt>
                <c:pt idx="9">
                  <c:v>5.67</c:v>
                </c:pt>
                <c:pt idx="10">
                  <c:v>7.96</c:v>
                </c:pt>
                <c:pt idx="11">
                  <c:v>8.56</c:v>
                </c:pt>
              </c:numCache>
            </c:numRef>
          </c:val>
          <c:smooth val="0"/>
          <c:extLst>
            <c:ext xmlns:c16="http://schemas.microsoft.com/office/drawing/2014/chart" uri="{C3380CC4-5D6E-409C-BE32-E72D297353CC}">
              <c16:uniqueId val="{00000016-3ECF-46C7-9504-76EAB3D728BA}"/>
            </c:ext>
          </c:extLst>
        </c:ser>
        <c:ser>
          <c:idx val="7"/>
          <c:order val="7"/>
          <c:tx>
            <c:strRef>
              <c:f>Sheet1!$C$38</c:f>
              <c:strCache>
                <c:ptCount val="1"/>
                <c:pt idx="0">
                  <c:v>Relationship</c:v>
                </c:pt>
              </c:strCache>
            </c:strRef>
          </c:tx>
          <c:spPr>
            <a:ln w="19050" cap="rnd" cmpd="sng" algn="ctr">
              <a:solidFill>
                <a:srgbClr val="000000"/>
              </a:solidFill>
              <a:round/>
            </a:ln>
            <a:effectLst/>
          </c:spPr>
          <c:marker>
            <c:symbol val="circle"/>
            <c:size val="17"/>
            <c:spPr>
              <a:solidFill>
                <a:schemeClr val="lt1"/>
              </a:solidFill>
              <a:ln>
                <a:noFill/>
              </a:ln>
              <a:effectLst/>
            </c:spPr>
          </c:marker>
          <c:dLbls>
            <c:dLbl>
              <c:idx val="11"/>
              <c:layout>
                <c:manualLayout>
                  <c:x val="-2.3250728102447698E-2"/>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8ED-45C0-9189-3FBB9F567766}"/>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Sheet1!$D$30:$O$30</c:f>
              <c:strCache>
                <c:ptCount val="12"/>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pt idx="10">
                  <c:v>Wave 10&amp;11 Dec '22</c:v>
                </c:pt>
                <c:pt idx="11">
                  <c:v>Wave 11&amp;12  May '23</c:v>
                </c:pt>
              </c:strCache>
            </c:strRef>
          </c:cat>
          <c:val>
            <c:numRef>
              <c:f>Sheet1!$D$38:$O$38</c:f>
              <c:numCache>
                <c:formatCode>0.00</c:formatCode>
                <c:ptCount val="12"/>
                <c:pt idx="0">
                  <c:v>3.9742387727998949</c:v>
                </c:pt>
                <c:pt idx="1">
                  <c:v>4.1484520083386602</c:v>
                </c:pt>
                <c:pt idx="2">
                  <c:v>4.5622317147605118</c:v>
                </c:pt>
                <c:pt idx="3">
                  <c:v>4.7463264499999998</c:v>
                </c:pt>
                <c:pt idx="4">
                  <c:v>4.2715779649999996</c:v>
                </c:pt>
                <c:pt idx="5">
                  <c:v>3.87</c:v>
                </c:pt>
                <c:pt idx="6">
                  <c:v>3.71</c:v>
                </c:pt>
                <c:pt idx="7">
                  <c:v>3.6944713920000001</c:v>
                </c:pt>
                <c:pt idx="8">
                  <c:v>3.98</c:v>
                </c:pt>
                <c:pt idx="9">
                  <c:v>3.91</c:v>
                </c:pt>
                <c:pt idx="10">
                  <c:v>4.3899999999999997</c:v>
                </c:pt>
                <c:pt idx="11">
                  <c:v>4.83</c:v>
                </c:pt>
              </c:numCache>
            </c:numRef>
          </c:val>
          <c:smooth val="0"/>
          <c:extLst>
            <c:ext xmlns:c16="http://schemas.microsoft.com/office/drawing/2014/chart" uri="{C3380CC4-5D6E-409C-BE32-E72D297353CC}">
              <c16:uniqueId val="{00000017-3ECF-46C7-9504-76EAB3D728BA}"/>
            </c:ext>
          </c:extLst>
        </c:ser>
        <c:ser>
          <c:idx val="8"/>
          <c:order val="8"/>
          <c:tx>
            <c:strRef>
              <c:f>Sheet1!$C$39</c:f>
              <c:strCache>
                <c:ptCount val="1"/>
                <c:pt idx="0">
                  <c:v>Control (claims)</c:v>
                </c:pt>
              </c:strCache>
            </c:strRef>
          </c:tx>
          <c:spPr>
            <a:ln w="19050" cap="rnd" cmpd="sng" algn="ctr">
              <a:solidFill>
                <a:srgbClr val="93C01F"/>
              </a:solidFill>
              <a:round/>
            </a:ln>
            <a:effectLst/>
          </c:spPr>
          <c:marker>
            <c:symbol val="circle"/>
            <c:size val="17"/>
            <c:spPr>
              <a:solidFill>
                <a:schemeClr val="lt1"/>
              </a:solidFill>
              <a:ln>
                <a:noFill/>
              </a:ln>
              <a:effectLst/>
            </c:spPr>
          </c:marker>
          <c:dLbls>
            <c:dLbl>
              <c:idx val="8"/>
              <c:layout>
                <c:manualLayout>
                  <c:x val="-2.7500861521654579E-2"/>
                  <c:y val="-3.32739156268568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5EE-44DB-B2AF-B10A12170EA2}"/>
                </c:ext>
              </c:extLst>
            </c:dLbl>
            <c:dLbl>
              <c:idx val="9"/>
              <c:layout>
                <c:manualLayout>
                  <c:x val="-1.7774814748126526E-2"/>
                  <c:y val="-7.130124777183600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E41-4BE4-8FA5-57876DD29A51}"/>
                </c:ext>
              </c:extLst>
            </c:dLbl>
            <c:dLbl>
              <c:idx val="11"/>
              <c:layout>
                <c:manualLayout>
                  <c:x val="-2.4345910773311934E-2"/>
                  <c:y val="2.74756613236306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8ED-45C0-9189-3FBB9F567766}"/>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93C01F"/>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Sheet1!$D$30:$O$30</c:f>
              <c:strCache>
                <c:ptCount val="12"/>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Jul'22</c:v>
                </c:pt>
                <c:pt idx="10">
                  <c:v>Wave 10&amp;11 Dec '22</c:v>
                </c:pt>
                <c:pt idx="11">
                  <c:v>Wave 11&amp;12  May '23</c:v>
                </c:pt>
              </c:strCache>
            </c:strRef>
          </c:cat>
          <c:val>
            <c:numRef>
              <c:f>Sheet1!$D$39:$O$39</c:f>
              <c:numCache>
                <c:formatCode>0.00</c:formatCode>
                <c:ptCount val="12"/>
                <c:pt idx="0">
                  <c:v>3.4251025987454491</c:v>
                </c:pt>
                <c:pt idx="1">
                  <c:v>3.5913772795174421</c:v>
                </c:pt>
                <c:pt idx="2">
                  <c:v>4.3149627418402119</c:v>
                </c:pt>
                <c:pt idx="3">
                  <c:v>5.7785776650000003</c:v>
                </c:pt>
                <c:pt idx="4">
                  <c:v>4.935658943</c:v>
                </c:pt>
                <c:pt idx="5">
                  <c:v>4.6500000000000004</c:v>
                </c:pt>
                <c:pt idx="6">
                  <c:v>3.49</c:v>
                </c:pt>
                <c:pt idx="7">
                  <c:v>2.5138983819999998</c:v>
                </c:pt>
                <c:pt idx="8">
                  <c:v>4.03</c:v>
                </c:pt>
                <c:pt idx="9">
                  <c:v>6.27</c:v>
                </c:pt>
                <c:pt idx="10">
                  <c:v>9.11</c:v>
                </c:pt>
                <c:pt idx="11">
                  <c:v>8.3699999999999992</c:v>
                </c:pt>
              </c:numCache>
            </c:numRef>
          </c:val>
          <c:smooth val="0"/>
          <c:extLst>
            <c:ext xmlns:c16="http://schemas.microsoft.com/office/drawing/2014/chart" uri="{C3380CC4-5D6E-409C-BE32-E72D297353CC}">
              <c16:uniqueId val="{00000018-3ECF-46C7-9504-76EAB3D728BA}"/>
            </c:ext>
          </c:extLst>
        </c:ser>
        <c:dLbls>
          <c:dLblPos val="ctr"/>
          <c:showLegendKey val="0"/>
          <c:showVal val="1"/>
          <c:showCatName val="0"/>
          <c:showSerName val="0"/>
          <c:showPercent val="0"/>
          <c:showBubbleSize val="0"/>
        </c:dLbls>
        <c:marker val="1"/>
        <c:smooth val="0"/>
        <c:axId val="1237706959"/>
        <c:axId val="1237715695"/>
      </c:lineChart>
      <c:catAx>
        <c:axId val="1237706959"/>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crossAx val="1237715695"/>
        <c:crosses val="autoZero"/>
        <c:auto val="1"/>
        <c:lblAlgn val="ctr"/>
        <c:lblOffset val="100"/>
        <c:noMultiLvlLbl val="0"/>
      </c:catAx>
      <c:valAx>
        <c:axId val="1237715695"/>
        <c:scaling>
          <c:orientation val="minMax"/>
          <c:min val="2"/>
        </c:scaling>
        <c:delete val="1"/>
        <c:axPos val="l"/>
        <c:numFmt formatCode="0.00" sourceLinked="1"/>
        <c:majorTickMark val="none"/>
        <c:minorTickMark val="none"/>
        <c:tickLblPos val="nextTo"/>
        <c:crossAx val="1237706959"/>
        <c:crosses val="autoZero"/>
        <c:crossBetween val="between"/>
      </c:valAx>
      <c:spPr>
        <a:noFill/>
        <a:ln>
          <a:noFill/>
        </a:ln>
        <a:effectLst/>
      </c:spPr>
    </c:plotArea>
    <c:legend>
      <c:legendPos val="r"/>
      <c:layout>
        <c:manualLayout>
          <c:xMode val="edge"/>
          <c:yMode val="edge"/>
          <c:x val="0.87742681053745097"/>
          <c:y val="0.29580194709410956"/>
          <c:w val="0.12257318946254903"/>
          <c:h val="0.4083959091356082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Calibri Light" panose="020F0302020204030204" pitchFamily="34" charset="0"/>
                <a:ea typeface="+mn-ea"/>
                <a:cs typeface="Calibri Light" panose="020F0302020204030204" pitchFamily="34" charset="0"/>
              </a:defRPr>
            </a:pPr>
            <a:r>
              <a:rPr lang="en-US" sz="1400">
                <a:latin typeface="+mj-lt"/>
              </a:rPr>
              <a:t>Male</a:t>
            </a:r>
          </a:p>
        </c:rich>
      </c:tx>
      <c:layout>
        <c:manualLayout>
          <c:xMode val="edge"/>
          <c:yMode val="edge"/>
          <c:x val="0.48870362833351716"/>
          <c:y val="6.769648044885694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Calibri Light" panose="020F0302020204030204" pitchFamily="34" charset="0"/>
              <a:ea typeface="+mn-ea"/>
              <a:cs typeface="Calibri Light" panose="020F0302020204030204" pitchFamily="34" charset="0"/>
            </a:defRPr>
          </a:pPr>
          <a:endParaRPr lang="en-US"/>
        </a:p>
      </c:txPr>
    </c:title>
    <c:autoTitleDeleted val="0"/>
    <c:plotArea>
      <c:layout>
        <c:manualLayout>
          <c:layoutTarget val="inner"/>
          <c:xMode val="edge"/>
          <c:yMode val="edge"/>
          <c:x val="0.19736323148868559"/>
          <c:y val="0.13490093215644858"/>
          <c:w val="0.77346185990903804"/>
          <c:h val="0.86509906784355139"/>
        </c:manualLayout>
      </c:layout>
      <c:barChart>
        <c:barDir val="bar"/>
        <c:grouping val="clustered"/>
        <c:varyColors val="0"/>
        <c:ser>
          <c:idx val="0"/>
          <c:order val="0"/>
          <c:tx>
            <c:strRef>
              <c:f>Sheet1!$D$1</c:f>
              <c:strCache>
                <c:ptCount val="1"/>
                <c:pt idx="0">
                  <c:v>Opportunity score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Speed (claims)</c:v>
                </c:pt>
                <c:pt idx="2">
                  <c:v>Control (claims)</c:v>
                </c:pt>
                <c:pt idx="3">
                  <c:v>Confidence</c:v>
                </c:pt>
                <c:pt idx="4">
                  <c:v>Respect (claims)</c:v>
                </c:pt>
                <c:pt idx="5">
                  <c:v>Protection</c:v>
                </c:pt>
                <c:pt idx="6">
                  <c:v>Ease</c:v>
                </c:pt>
                <c:pt idx="7">
                  <c:v>Price</c:v>
                </c:pt>
                <c:pt idx="8">
                  <c:v>Relationship</c:v>
                </c:pt>
              </c:strCache>
            </c:strRef>
          </c:cat>
          <c:val>
            <c:numRef>
              <c:f>Sheet1!$D$2:$D$10</c:f>
              <c:numCache>
                <c:formatCode>0.00</c:formatCode>
                <c:ptCount val="9"/>
                <c:pt idx="0">
                  <c:v>9.0924753040000006</c:v>
                </c:pt>
                <c:pt idx="1">
                  <c:v>9.0626733450000003</c:v>
                </c:pt>
                <c:pt idx="2">
                  <c:v>8.3778384280000004</c:v>
                </c:pt>
                <c:pt idx="3">
                  <c:v>7.973043348</c:v>
                </c:pt>
                <c:pt idx="4">
                  <c:v>7.1006148729999996</c:v>
                </c:pt>
                <c:pt idx="5">
                  <c:v>6.7745647450000002</c:v>
                </c:pt>
                <c:pt idx="6">
                  <c:v>6.4572868330000004</c:v>
                </c:pt>
                <c:pt idx="7">
                  <c:v>6.0695311900000002</c:v>
                </c:pt>
                <c:pt idx="8">
                  <c:v>4.4868250170000001</c:v>
                </c:pt>
              </c:numCache>
            </c:numRef>
          </c:val>
          <c:extLst>
            <c:ext xmlns:c16="http://schemas.microsoft.com/office/drawing/2014/chart" uri="{C3380CC4-5D6E-409C-BE32-E72D297353CC}">
              <c16:uniqueId val="{00000000-156D-4D1A-9519-53976F1981E3}"/>
            </c:ext>
          </c:extLst>
        </c:ser>
        <c:dLbls>
          <c:showLegendKey val="0"/>
          <c:showVal val="0"/>
          <c:showCatName val="0"/>
          <c:showSerName val="0"/>
          <c:showPercent val="0"/>
          <c:showBubbleSize val="0"/>
        </c:dLbls>
        <c:gapWidth val="182"/>
        <c:axId val="186381312"/>
        <c:axId val="183274304"/>
      </c:barChart>
      <c:catAx>
        <c:axId val="1863813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Calibri Light" panose="020F0302020204030204" pitchFamily="34" charset="0"/>
              </a:defRPr>
            </a:pPr>
            <a:endParaRPr lang="en-US"/>
          </a:p>
        </c:txPr>
        <c:crossAx val="183274304"/>
        <c:crosses val="autoZero"/>
        <c:auto val="1"/>
        <c:lblAlgn val="ctr"/>
        <c:lblOffset val="100"/>
        <c:noMultiLvlLbl val="0"/>
      </c:catAx>
      <c:valAx>
        <c:axId val="183274304"/>
        <c:scaling>
          <c:orientation val="minMax"/>
        </c:scaling>
        <c:delete val="1"/>
        <c:axPos val="t"/>
        <c:numFmt formatCode="0.00" sourceLinked="1"/>
        <c:majorTickMark val="none"/>
        <c:minorTickMark val="none"/>
        <c:tickLblPos val="nextTo"/>
        <c:crossAx val="18638131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r>
              <a:rPr lang="en-GB">
                <a:solidFill>
                  <a:schemeClr val="tx1"/>
                </a:solidFill>
                <a:latin typeface="+mj-lt"/>
              </a:rPr>
              <a:t>White/ White</a:t>
            </a:r>
            <a:r>
              <a:rPr lang="en-GB" baseline="0">
                <a:solidFill>
                  <a:schemeClr val="tx1"/>
                </a:solidFill>
                <a:latin typeface="+mj-lt"/>
              </a:rPr>
              <a:t> British</a:t>
            </a:r>
            <a:endParaRPr lang="en-GB">
              <a:solidFill>
                <a:schemeClr val="tx1"/>
              </a:solidFill>
              <a:latin typeface="+mj-lt"/>
            </a:endParaRPr>
          </a:p>
        </c:rich>
      </c:tx>
      <c:layout>
        <c:manualLayout>
          <c:xMode val="edge"/>
          <c:yMode val="edge"/>
          <c:x val="0.3319787266922517"/>
          <c:y val="1.6080189923503033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title>
    <c:autoTitleDeleted val="0"/>
    <c:plotArea>
      <c:layout>
        <c:manualLayout>
          <c:layoutTarget val="inner"/>
          <c:xMode val="edge"/>
          <c:yMode val="edge"/>
          <c:x val="1.8052514856173017E-2"/>
          <c:y val="0.14034804130983111"/>
          <c:w val="0.68525205533167977"/>
          <c:h val="0.73051748551227391"/>
        </c:manualLayout>
      </c:layout>
      <c:barChart>
        <c:barDir val="bar"/>
        <c:grouping val="clustered"/>
        <c:varyColors val="0"/>
        <c:ser>
          <c:idx val="0"/>
          <c:order val="0"/>
          <c:tx>
            <c:strRef>
              <c:f>Sheet1!$D$1</c:f>
              <c:strCache>
                <c:ptCount val="1"/>
                <c:pt idx="0">
                  <c:v>Opportunity score</c:v>
                </c:pt>
              </c:strCache>
            </c:strRef>
          </c:tx>
          <c:spPr>
            <a:solidFill>
              <a:schemeClr val="accent1"/>
            </a:solidFill>
            <a:ln>
              <a:noFill/>
            </a:ln>
            <a:effectLst/>
          </c:spPr>
          <c:invertIfNegative val="0"/>
          <c:dLbls>
            <c:dLbl>
              <c:idx val="5"/>
              <c:layout>
                <c:manualLayout>
                  <c:x val="-4.838709677419473E-3"/>
                  <c:y val="5.360063307834344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76-4A6C-ADCA-C3D448FD928B}"/>
                </c:ext>
              </c:extLst>
            </c:dLbl>
            <c:dLbl>
              <c:idx val="7"/>
              <c:layout>
                <c:manualLayout>
                  <c:x val="-1.1290322580645161E-2"/>
                  <c:y val="-1.07201266156686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76-4A6C-ADCA-C3D448FD928B}"/>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Respect (claims)</c:v>
                </c:pt>
                <c:pt idx="2">
                  <c:v>Speed (claims)</c:v>
                </c:pt>
                <c:pt idx="3">
                  <c:v>Confidence</c:v>
                </c:pt>
                <c:pt idx="4">
                  <c:v>Control (claims)</c:v>
                </c:pt>
                <c:pt idx="5">
                  <c:v>Protection</c:v>
                </c:pt>
                <c:pt idx="6">
                  <c:v>Ease</c:v>
                </c:pt>
                <c:pt idx="7">
                  <c:v>Price</c:v>
                </c:pt>
                <c:pt idx="8">
                  <c:v>Relationship</c:v>
                </c:pt>
              </c:strCache>
            </c:strRef>
          </c:cat>
          <c:val>
            <c:numRef>
              <c:f>Sheet1!$D$2:$D$10</c:f>
              <c:numCache>
                <c:formatCode>0.00</c:formatCode>
                <c:ptCount val="9"/>
                <c:pt idx="0">
                  <c:v>10.124327854000001</c:v>
                </c:pt>
                <c:pt idx="1">
                  <c:v>9.0648329600000004</c:v>
                </c:pt>
                <c:pt idx="2">
                  <c:v>9.0346139710000006</c:v>
                </c:pt>
                <c:pt idx="3">
                  <c:v>8.6293358310000006</c:v>
                </c:pt>
                <c:pt idx="4">
                  <c:v>8.4413794119999999</c:v>
                </c:pt>
                <c:pt idx="5">
                  <c:v>7.1847318769999999</c:v>
                </c:pt>
                <c:pt idx="6">
                  <c:v>6.9801177130000003</c:v>
                </c:pt>
                <c:pt idx="7">
                  <c:v>6.8384705950000004</c:v>
                </c:pt>
                <c:pt idx="8">
                  <c:v>4.770762264</c:v>
                </c:pt>
              </c:numCache>
            </c:numRef>
          </c:val>
          <c:extLst>
            <c:ext xmlns:c16="http://schemas.microsoft.com/office/drawing/2014/chart" uri="{C3380CC4-5D6E-409C-BE32-E72D297353CC}">
              <c16:uniqueId val="{00000002-9C76-4A6C-ADCA-C3D448FD928B}"/>
            </c:ext>
          </c:extLst>
        </c:ser>
        <c:dLbls>
          <c:dLblPos val="outEnd"/>
          <c:showLegendKey val="0"/>
          <c:showVal val="1"/>
          <c:showCatName val="0"/>
          <c:showSerName val="0"/>
          <c:showPercent val="0"/>
          <c:showBubbleSize val="0"/>
        </c:dLbls>
        <c:gapWidth val="150"/>
        <c:axId val="186519552"/>
        <c:axId val="183276608"/>
        <c:extLst/>
      </c:barChart>
      <c:catAx>
        <c:axId val="1865195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83276608"/>
        <c:crosses val="autoZero"/>
        <c:auto val="1"/>
        <c:lblAlgn val="ctr"/>
        <c:lblOffset val="100"/>
        <c:noMultiLvlLbl val="0"/>
      </c:catAx>
      <c:valAx>
        <c:axId val="183276608"/>
        <c:scaling>
          <c:orientation val="minMax"/>
        </c:scaling>
        <c:delete val="1"/>
        <c:axPos val="t"/>
        <c:numFmt formatCode="0.00" sourceLinked="1"/>
        <c:majorTickMark val="none"/>
        <c:minorTickMark val="none"/>
        <c:tickLblPos val="nextTo"/>
        <c:crossAx val="186519552"/>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r>
              <a:rPr lang="en-GB">
                <a:solidFill>
                  <a:schemeClr val="tx1"/>
                </a:solidFill>
                <a:latin typeface="+mj-lt"/>
              </a:rPr>
              <a:t>Ethnic minorities</a:t>
            </a:r>
          </a:p>
        </c:rich>
      </c:tx>
      <c:layout>
        <c:manualLayout>
          <c:xMode val="edge"/>
          <c:yMode val="edge"/>
          <c:x val="0.37197358899452959"/>
          <c:y val="1.6080189923503033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Calibri Light" panose="020F0302020204030204" pitchFamily="34" charset="0"/>
              <a:ea typeface="+mn-ea"/>
              <a:cs typeface="Calibri Light" panose="020F0302020204030204" pitchFamily="34" charset="0"/>
            </a:defRPr>
          </a:pPr>
          <a:endParaRPr lang="en-US"/>
        </a:p>
      </c:txPr>
    </c:title>
    <c:autoTitleDeleted val="0"/>
    <c:plotArea>
      <c:layout>
        <c:manualLayout>
          <c:layoutTarget val="inner"/>
          <c:xMode val="edge"/>
          <c:yMode val="edge"/>
          <c:x val="0.28904048546294731"/>
          <c:y val="0.14783814297019257"/>
          <c:w val="0.58426127937221117"/>
          <c:h val="0.73086573463466098"/>
        </c:manualLayout>
      </c:layout>
      <c:barChart>
        <c:barDir val="bar"/>
        <c:grouping val="clustered"/>
        <c:varyColors val="0"/>
        <c:ser>
          <c:idx val="0"/>
          <c:order val="0"/>
          <c:tx>
            <c:strRef>
              <c:f>Sheet1!$D$1</c:f>
              <c:strCache>
                <c:ptCount val="1"/>
                <c:pt idx="0">
                  <c:v>Opportunity score</c:v>
                </c:pt>
              </c:strCache>
            </c:strRef>
          </c:tx>
          <c:spPr>
            <a:solidFill>
              <a:schemeClr val="accent2"/>
            </a:solidFill>
            <a:ln>
              <a:noFill/>
            </a:ln>
            <a:effectLst/>
          </c:spPr>
          <c:invertIfNegative val="0"/>
          <c:dLbls>
            <c:dLbl>
              <c:idx val="5"/>
              <c:layout>
                <c:manualLayout>
                  <c:x val="-4.838709677419473E-3"/>
                  <c:y val="5.360063307834344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64-479F-95D1-753C8429A233}"/>
                </c:ext>
              </c:extLst>
            </c:dLbl>
            <c:dLbl>
              <c:idx val="7"/>
              <c:layout>
                <c:manualLayout>
                  <c:x val="-8.4335623027953516E-3"/>
                  <c:y val="2.68024268003165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664-479F-95D1-753C8429A233}"/>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Control (claims)*</c:v>
                </c:pt>
                <c:pt idx="1">
                  <c:v>Speed (claims)*</c:v>
                </c:pt>
                <c:pt idx="2">
                  <c:v>Confidence</c:v>
                </c:pt>
                <c:pt idx="3">
                  <c:v>Respect (claims)*</c:v>
                </c:pt>
                <c:pt idx="4">
                  <c:v>Ease</c:v>
                </c:pt>
                <c:pt idx="5">
                  <c:v>Loyalty</c:v>
                </c:pt>
                <c:pt idx="6">
                  <c:v>Protection</c:v>
                </c:pt>
                <c:pt idx="7">
                  <c:v>Price</c:v>
                </c:pt>
                <c:pt idx="8">
                  <c:v>Relationship</c:v>
                </c:pt>
              </c:strCache>
            </c:strRef>
          </c:cat>
          <c:val>
            <c:numRef>
              <c:f>Sheet1!$D$2:$D$10</c:f>
              <c:numCache>
                <c:formatCode>0.00</c:formatCode>
                <c:ptCount val="9"/>
                <c:pt idx="0">
                  <c:v>8.1003584229999994</c:v>
                </c:pt>
                <c:pt idx="1">
                  <c:v>7.9292929289999998</c:v>
                </c:pt>
                <c:pt idx="2">
                  <c:v>6.8882025679999996</c:v>
                </c:pt>
                <c:pt idx="3">
                  <c:v>6.8817204299999997</c:v>
                </c:pt>
                <c:pt idx="4">
                  <c:v>6.8295744940000001</c:v>
                </c:pt>
                <c:pt idx="5">
                  <c:v>6.6463187880000003</c:v>
                </c:pt>
                <c:pt idx="6">
                  <c:v>6.360426844</c:v>
                </c:pt>
                <c:pt idx="7">
                  <c:v>6.0577915579999999</c:v>
                </c:pt>
                <c:pt idx="8">
                  <c:v>5.2512805010000001</c:v>
                </c:pt>
              </c:numCache>
            </c:numRef>
          </c:val>
          <c:extLst>
            <c:ext xmlns:c16="http://schemas.microsoft.com/office/drawing/2014/chart" uri="{C3380CC4-5D6E-409C-BE32-E72D297353CC}">
              <c16:uniqueId val="{00000002-9664-479F-95D1-753C8429A233}"/>
            </c:ext>
          </c:extLst>
        </c:ser>
        <c:dLbls>
          <c:dLblPos val="outEnd"/>
          <c:showLegendKey val="0"/>
          <c:showVal val="1"/>
          <c:showCatName val="0"/>
          <c:showSerName val="0"/>
          <c:showPercent val="0"/>
          <c:showBubbleSize val="0"/>
        </c:dLbls>
        <c:gapWidth val="150"/>
        <c:axId val="193051648"/>
        <c:axId val="183278912"/>
        <c:extLst/>
      </c:barChart>
      <c:catAx>
        <c:axId val="1930516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83278912"/>
        <c:crosses val="autoZero"/>
        <c:auto val="1"/>
        <c:lblAlgn val="ctr"/>
        <c:lblOffset val="100"/>
        <c:noMultiLvlLbl val="0"/>
      </c:catAx>
      <c:valAx>
        <c:axId val="183278912"/>
        <c:scaling>
          <c:orientation val="minMax"/>
        </c:scaling>
        <c:delete val="1"/>
        <c:axPos val="t"/>
        <c:numFmt formatCode="0.00" sourceLinked="1"/>
        <c:majorTickMark val="none"/>
        <c:minorTickMark val="none"/>
        <c:tickLblPos val="nextTo"/>
        <c:crossAx val="193051648"/>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76431124160292E-2"/>
          <c:y val="9.0933868524617864E-2"/>
          <c:w val="0.85887541664709899"/>
          <c:h val="0.55784809207806052"/>
        </c:manualLayout>
      </c:layout>
      <c:barChart>
        <c:barDir val="col"/>
        <c:grouping val="percentStacked"/>
        <c:varyColors val="0"/>
        <c:ser>
          <c:idx val="7"/>
          <c:order val="7"/>
          <c:tx>
            <c:strRef>
              <c:f>Sheet1!$A$9</c:f>
              <c:strCache>
                <c:ptCount val="1"/>
                <c:pt idx="0">
                  <c:v>Dissatisfied</c:v>
                </c:pt>
              </c:strCache>
            </c:strRef>
          </c:tx>
          <c:spPr>
            <a:solidFill>
              <a:srgbClr val="F5A03D"/>
            </a:solidFill>
            <a:ln>
              <a:solidFill>
                <a:schemeClr val="bg1"/>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DF0-4FE4-84D6-BF0E6DFD5179}"/>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A88-49F3-BF48-773E2FC74CC9}"/>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A88-49F3-BF48-773E2FC74CC9}"/>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88-49F3-BF48-773E2FC74CC9}"/>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53-4445-A56B-ABC51CBDBE4A}"/>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F0-4FE4-84D6-BF0E6DFD5179}"/>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88-49F3-BF48-773E2FC74CC9}"/>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50-43F4-83C2-65454A6536FE}"/>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A88-49F3-BF48-773E2FC74CC9}"/>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A88-49F3-BF48-773E2FC74CC9}"/>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f>Sheet1!$B$9:$O$9</c:f>
              <c:numCache>
                <c:formatCode>0%</c:formatCode>
                <c:ptCount val="11"/>
                <c:pt idx="0">
                  <c:v>7.5812274380000003E-2</c:v>
                </c:pt>
                <c:pt idx="1">
                  <c:v>2.9585798810000001E-2</c:v>
                </c:pt>
                <c:pt idx="2">
                  <c:v>2.8571428580000002E-2</c:v>
                </c:pt>
                <c:pt idx="3">
                  <c:v>4.3032786890000001E-2</c:v>
                </c:pt>
                <c:pt idx="4">
                  <c:v>4.1015625E-2</c:v>
                </c:pt>
                <c:pt idx="5">
                  <c:v>4.1807909609999999E-2</c:v>
                </c:pt>
                <c:pt idx="6">
                  <c:v>4.4642857149999993E-2</c:v>
                </c:pt>
                <c:pt idx="7">
                  <c:v>3.5864978899999997E-2</c:v>
                </c:pt>
                <c:pt idx="8">
                  <c:v>5.0691244239999995E-2</c:v>
                </c:pt>
                <c:pt idx="9">
                  <c:v>4.5307443370000006E-2</c:v>
                </c:pt>
                <c:pt idx="10">
                  <c:v>4.2000000000000003E-2</c:v>
                </c:pt>
              </c:numCache>
            </c:numRef>
          </c:val>
          <c:extLst>
            <c:ext xmlns:c16="http://schemas.microsoft.com/office/drawing/2014/chart" uri="{C3380CC4-5D6E-409C-BE32-E72D297353CC}">
              <c16:uniqueId val="{00000002-ADF0-4FE4-84D6-BF0E6DFD5179}"/>
            </c:ext>
          </c:extLst>
        </c:ser>
        <c:ser>
          <c:idx val="8"/>
          <c:order val="8"/>
          <c:tx>
            <c:strRef>
              <c:f>Sheet1!$A$10</c:f>
              <c:strCache>
                <c:ptCount val="1"/>
                <c:pt idx="0">
                  <c:v>Neither satisfied nor dissatisfied</c:v>
                </c:pt>
              </c:strCache>
            </c:strRef>
          </c:tx>
          <c:spPr>
            <a:solidFill>
              <a:schemeClr val="tx2">
                <a:lumMod val="75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f>Sheet1!$B$10:$O$10</c:f>
              <c:numCache>
                <c:formatCode>0%</c:formatCode>
                <c:ptCount val="11"/>
                <c:pt idx="0">
                  <c:v>9.3862815889999993E-2</c:v>
                </c:pt>
                <c:pt idx="1">
                  <c:v>0.10946745562</c:v>
                </c:pt>
                <c:pt idx="2">
                  <c:v>0.13766233765999999</c:v>
                </c:pt>
                <c:pt idx="3">
                  <c:v>0.12295081967</c:v>
                </c:pt>
                <c:pt idx="4">
                  <c:v>0.109375</c:v>
                </c:pt>
                <c:pt idx="5">
                  <c:v>0.11412429379000001</c:v>
                </c:pt>
                <c:pt idx="6">
                  <c:v>0.125</c:v>
                </c:pt>
                <c:pt idx="7">
                  <c:v>0.10970464135000001</c:v>
                </c:pt>
                <c:pt idx="8">
                  <c:v>8.2949308760000007E-2</c:v>
                </c:pt>
                <c:pt idx="9">
                  <c:v>0.14886731391999999</c:v>
                </c:pt>
                <c:pt idx="10">
                  <c:v>0.11599999999999999</c:v>
                </c:pt>
              </c:numCache>
            </c:numRef>
          </c:val>
          <c:extLst>
            <c:ext xmlns:c16="http://schemas.microsoft.com/office/drawing/2014/chart" uri="{C3380CC4-5D6E-409C-BE32-E72D297353CC}">
              <c16:uniqueId val="{00000003-ADF0-4FE4-84D6-BF0E6DFD5179}"/>
            </c:ext>
          </c:extLst>
        </c:ser>
        <c:ser>
          <c:idx val="9"/>
          <c:order val="9"/>
          <c:tx>
            <c:strRef>
              <c:f>Sheet1!$A$11</c:f>
              <c:strCache>
                <c:ptCount val="1"/>
                <c:pt idx="0">
                  <c:v>Satisfied</c:v>
                </c:pt>
              </c:strCache>
            </c:strRef>
          </c:tx>
          <c:spPr>
            <a:solidFill>
              <a:srgbClr val="93C01F"/>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f>Sheet1!$B$11:$O$11</c:f>
              <c:numCache>
                <c:formatCode>0%</c:formatCode>
                <c:ptCount val="11"/>
                <c:pt idx="0">
                  <c:v>0.83032490975000006</c:v>
                </c:pt>
                <c:pt idx="1">
                  <c:v>0.86094674556999995</c:v>
                </c:pt>
                <c:pt idx="2">
                  <c:v>0.83376623375999992</c:v>
                </c:pt>
                <c:pt idx="3">
                  <c:v>0.83401639345</c:v>
                </c:pt>
                <c:pt idx="4">
                  <c:v>0.849609375</c:v>
                </c:pt>
                <c:pt idx="5">
                  <c:v>0.84406779660999998</c:v>
                </c:pt>
                <c:pt idx="6">
                  <c:v>0.83035714286999995</c:v>
                </c:pt>
                <c:pt idx="7">
                  <c:v>0.85443037975999991</c:v>
                </c:pt>
                <c:pt idx="8">
                  <c:v>0.86635944701000001</c:v>
                </c:pt>
                <c:pt idx="9">
                  <c:v>0.80582524272</c:v>
                </c:pt>
                <c:pt idx="10">
                  <c:v>0.84200000000000008</c:v>
                </c:pt>
              </c:numCache>
            </c:numRef>
          </c:val>
          <c:extLst>
            <c:ext xmlns:c16="http://schemas.microsoft.com/office/drawing/2014/chart" uri="{C3380CC4-5D6E-409C-BE32-E72D297353CC}">
              <c16:uniqueId val="{00000004-ADF0-4FE4-84D6-BF0E6DFD5179}"/>
            </c:ext>
          </c:extLst>
        </c:ser>
        <c:dLbls>
          <c:showLegendKey val="0"/>
          <c:showVal val="0"/>
          <c:showCatName val="0"/>
          <c:showSerName val="0"/>
          <c:showPercent val="0"/>
          <c:showBubbleSize val="0"/>
        </c:dLbls>
        <c:gapWidth val="150"/>
        <c:overlap val="100"/>
        <c:axId val="185079808"/>
        <c:axId val="179168960"/>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Extremely dissatisfied</c:v>
                      </c:pt>
                    </c:strCache>
                  </c:strRef>
                </c:tx>
                <c:spPr>
                  <a:solidFill>
                    <a:srgbClr val="F5A03D"/>
                  </a:solidFill>
                  <a:ln>
                    <a:solidFill>
                      <a:schemeClr val="tx2"/>
                    </a:solidFill>
                  </a:ln>
                  <a:effectLst/>
                </c:spPr>
                <c:invertIfNegative val="0"/>
                <c:cat>
                  <c:strRef>
                    <c:extLst>
                      <c:ext uri="{02D57815-91ED-43cb-92C2-25804820EDAC}">
                        <c15:formulaRef>
                          <c15:sqref>Sheet1!$B$1:$O$1</c15:sqref>
                        </c15:formulaRef>
                      </c:ext>
                    </c:extLst>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extLst>
                      <c:ext uri="{02D57815-91ED-43cb-92C2-25804820EDAC}">
                        <c15:formulaRef>
                          <c15:sqref>Sheet1!$B$2:$O$2</c15:sqref>
                        </c15:formulaRef>
                      </c:ext>
                    </c:extLst>
                    <c:numCache>
                      <c:formatCode>0.00%</c:formatCode>
                      <c:ptCount val="11"/>
                      <c:pt idx="0">
                        <c:v>7.22021661E-3</c:v>
                      </c:pt>
                      <c:pt idx="1">
                        <c:v>5.9171597600000004E-3</c:v>
                      </c:pt>
                      <c:pt idx="2">
                        <c:v>7.7922077900000001E-3</c:v>
                      </c:pt>
                      <c:pt idx="3">
                        <c:v>1.0245901639999999E-2</c:v>
                      </c:pt>
                      <c:pt idx="4">
                        <c:v>3.90625E-3</c:v>
                      </c:pt>
                      <c:pt idx="5">
                        <c:v>7.9096045200000003E-3</c:v>
                      </c:pt>
                      <c:pt idx="6">
                        <c:v>0</c:v>
                      </c:pt>
                      <c:pt idx="7">
                        <c:v>4.2194092800000001E-3</c:v>
                      </c:pt>
                      <c:pt idx="8">
                        <c:v>9.216589859999999E-3</c:v>
                      </c:pt>
                      <c:pt idx="9">
                        <c:v>9.7087378700000011E-3</c:v>
                      </c:pt>
                      <c:pt idx="10">
                        <c:v>6.9999999999999993E-3</c:v>
                      </c:pt>
                    </c:numCache>
                  </c:numRef>
                </c:val>
                <c:extLst>
                  <c:ext xmlns:c16="http://schemas.microsoft.com/office/drawing/2014/chart" uri="{C3380CC4-5D6E-409C-BE32-E72D297353CC}">
                    <c16:uniqueId val="{00000005-ADF0-4FE4-84D6-BF0E6DFD5179}"/>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Dissatisfied</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Sheet1!$B$1:$O$1</c15:sqref>
                        </c15:formulaRef>
                      </c:ext>
                    </c:extLst>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extLst xmlns:c15="http://schemas.microsoft.com/office/drawing/2012/chart">
                      <c:ext xmlns:c15="http://schemas.microsoft.com/office/drawing/2012/chart" uri="{02D57815-91ED-43cb-92C2-25804820EDAC}">
                        <c15:formulaRef>
                          <c15:sqref>Sheet1!$B$3:$O$3</c15:sqref>
                        </c15:formulaRef>
                      </c:ext>
                    </c:extLst>
                    <c:numCache>
                      <c:formatCode>0.00%</c:formatCode>
                      <c:ptCount val="11"/>
                      <c:pt idx="0">
                        <c:v>1.8050541520000001E-2</c:v>
                      </c:pt>
                      <c:pt idx="1">
                        <c:v>2.9585798800000002E-3</c:v>
                      </c:pt>
                      <c:pt idx="2">
                        <c:v>5.1948052000000003E-3</c:v>
                      </c:pt>
                      <c:pt idx="3">
                        <c:v>8.1967213100000002E-3</c:v>
                      </c:pt>
                      <c:pt idx="4">
                        <c:v>7.8125E-3</c:v>
                      </c:pt>
                      <c:pt idx="5">
                        <c:v>6.7796610199999992E-3</c:v>
                      </c:pt>
                      <c:pt idx="6">
                        <c:v>1.7857142859999998E-2</c:v>
                      </c:pt>
                      <c:pt idx="7">
                        <c:v>2.1097046400000001E-3</c:v>
                      </c:pt>
                      <c:pt idx="8">
                        <c:v>2.3041474659999998E-2</c:v>
                      </c:pt>
                      <c:pt idx="9">
                        <c:v>6.4724919100000002E-3</c:v>
                      </c:pt>
                      <c:pt idx="10">
                        <c:v>8.0000000000000002E-3</c:v>
                      </c:pt>
                    </c:numCache>
                  </c:numRef>
                </c:val>
                <c:extLst xmlns:c15="http://schemas.microsoft.com/office/drawing/2012/chart">
                  <c:ext xmlns:c16="http://schemas.microsoft.com/office/drawing/2014/chart" uri="{C3380CC4-5D6E-409C-BE32-E72D297353CC}">
                    <c16:uniqueId val="{00000006-ADF0-4FE4-84D6-BF0E6DFD5179}"/>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Slightly dissatisfied</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Sheet1!$B$1:$O$1</c15:sqref>
                        </c15:formulaRef>
                      </c:ext>
                    </c:extLst>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extLst xmlns:c15="http://schemas.microsoft.com/office/drawing/2012/chart">
                      <c:ext xmlns:c15="http://schemas.microsoft.com/office/drawing/2012/chart" uri="{02D57815-91ED-43cb-92C2-25804820EDAC}">
                        <c15:formulaRef>
                          <c15:sqref>Sheet1!$B$4:$O$4</c15:sqref>
                        </c15:formulaRef>
                      </c:ext>
                    </c:extLst>
                    <c:numCache>
                      <c:formatCode>0.00%</c:formatCode>
                      <c:ptCount val="11"/>
                      <c:pt idx="0">
                        <c:v>5.0541516250000001E-2</c:v>
                      </c:pt>
                      <c:pt idx="1">
                        <c:v>2.071005917E-2</c:v>
                      </c:pt>
                      <c:pt idx="2">
                        <c:v>1.5584415590000001E-2</c:v>
                      </c:pt>
                      <c:pt idx="3">
                        <c:v>2.459016394E-2</c:v>
                      </c:pt>
                      <c:pt idx="4">
                        <c:v>2.9296875E-2</c:v>
                      </c:pt>
                      <c:pt idx="5">
                        <c:v>2.7118644070000003E-2</c:v>
                      </c:pt>
                      <c:pt idx="6">
                        <c:v>2.6785714289999998E-2</c:v>
                      </c:pt>
                      <c:pt idx="7">
                        <c:v>2.953586498E-2</c:v>
                      </c:pt>
                      <c:pt idx="8">
                        <c:v>1.8433179719999998E-2</c:v>
                      </c:pt>
                      <c:pt idx="9">
                        <c:v>2.9126213590000002E-2</c:v>
                      </c:pt>
                      <c:pt idx="10">
                        <c:v>2.7000000000000003E-2</c:v>
                      </c:pt>
                    </c:numCache>
                  </c:numRef>
                </c:val>
                <c:extLst xmlns:c15="http://schemas.microsoft.com/office/drawing/2012/chart">
                  <c:ext xmlns:c16="http://schemas.microsoft.com/office/drawing/2014/chart" uri="{C3380CC4-5D6E-409C-BE32-E72D297353CC}">
                    <c16:uniqueId val="{00000007-ADF0-4FE4-84D6-BF0E6DFD5179}"/>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Sheet1!$A$5</c15:sqref>
                        </c15:formulaRef>
                      </c:ext>
                    </c:extLst>
                    <c:strCache>
                      <c:ptCount val="1"/>
                      <c:pt idx="0">
                        <c:v>Neither satisfied nor dissatisfied</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Sheet1!$B$1:$O$1</c15:sqref>
                        </c15:formulaRef>
                      </c:ext>
                    </c:extLst>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extLst xmlns:c15="http://schemas.microsoft.com/office/drawing/2012/chart">
                      <c:ext xmlns:c15="http://schemas.microsoft.com/office/drawing/2012/chart" uri="{02D57815-91ED-43cb-92C2-25804820EDAC}">
                        <c15:formulaRef>
                          <c15:sqref>Sheet1!$B$5:$O$5</c15:sqref>
                        </c15:formulaRef>
                      </c:ext>
                    </c:extLst>
                    <c:numCache>
                      <c:formatCode>0.00%</c:formatCode>
                      <c:ptCount val="11"/>
                      <c:pt idx="0">
                        <c:v>9.3862815889999993E-2</c:v>
                      </c:pt>
                      <c:pt idx="1">
                        <c:v>0.10946745562</c:v>
                      </c:pt>
                      <c:pt idx="2">
                        <c:v>0.13766233765999999</c:v>
                      </c:pt>
                      <c:pt idx="3">
                        <c:v>0.12295081967</c:v>
                      </c:pt>
                      <c:pt idx="4">
                        <c:v>0.109375</c:v>
                      </c:pt>
                      <c:pt idx="5">
                        <c:v>0.11412429379000001</c:v>
                      </c:pt>
                      <c:pt idx="6">
                        <c:v>0.125</c:v>
                      </c:pt>
                      <c:pt idx="7">
                        <c:v>0.10970464135000001</c:v>
                      </c:pt>
                      <c:pt idx="8">
                        <c:v>8.2949308760000007E-2</c:v>
                      </c:pt>
                      <c:pt idx="9">
                        <c:v>0.14886731391999999</c:v>
                      </c:pt>
                      <c:pt idx="10">
                        <c:v>0.11599999999999999</c:v>
                      </c:pt>
                    </c:numCache>
                  </c:numRef>
                </c:val>
                <c:extLst xmlns:c15="http://schemas.microsoft.com/office/drawing/2012/chart">
                  <c:ext xmlns:c16="http://schemas.microsoft.com/office/drawing/2014/chart" uri="{C3380CC4-5D6E-409C-BE32-E72D297353CC}">
                    <c16:uniqueId val="{00000008-ADF0-4FE4-84D6-BF0E6DFD5179}"/>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Sheet1!$A$6</c15:sqref>
                        </c15:formulaRef>
                      </c:ext>
                    </c:extLst>
                    <c:strCache>
                      <c:ptCount val="1"/>
                      <c:pt idx="0">
                        <c:v>Slightly satisfied</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Sheet1!$B$1:$O$1</c15:sqref>
                        </c15:formulaRef>
                      </c:ext>
                    </c:extLst>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extLst xmlns:c15="http://schemas.microsoft.com/office/drawing/2012/chart">
                      <c:ext xmlns:c15="http://schemas.microsoft.com/office/drawing/2012/chart" uri="{02D57815-91ED-43cb-92C2-25804820EDAC}">
                        <c15:formulaRef>
                          <c15:sqref>Sheet1!$B$6:$O$6</c15:sqref>
                        </c15:formulaRef>
                      </c:ext>
                    </c:extLst>
                    <c:numCache>
                      <c:formatCode>0.00%</c:formatCode>
                      <c:ptCount val="11"/>
                      <c:pt idx="0">
                        <c:v>0.23104693140999999</c:v>
                      </c:pt>
                      <c:pt idx="1">
                        <c:v>0.15384615385</c:v>
                      </c:pt>
                      <c:pt idx="2">
                        <c:v>9.8701298699999995E-2</c:v>
                      </c:pt>
                      <c:pt idx="3">
                        <c:v>0.13524590164</c:v>
                      </c:pt>
                      <c:pt idx="4">
                        <c:v>0.171875</c:v>
                      </c:pt>
                      <c:pt idx="5">
                        <c:v>0.14802259886999999</c:v>
                      </c:pt>
                      <c:pt idx="6">
                        <c:v>0.20535714286000001</c:v>
                      </c:pt>
                      <c:pt idx="7">
                        <c:v>0.12025316456</c:v>
                      </c:pt>
                      <c:pt idx="8">
                        <c:v>0.18433179723999998</c:v>
                      </c:pt>
                      <c:pt idx="9">
                        <c:v>0.18446601942000002</c:v>
                      </c:pt>
                      <c:pt idx="10">
                        <c:v>0.154</c:v>
                      </c:pt>
                    </c:numCache>
                  </c:numRef>
                </c:val>
                <c:extLst xmlns:c15="http://schemas.microsoft.com/office/drawing/2012/chart">
                  <c:ext xmlns:c16="http://schemas.microsoft.com/office/drawing/2014/chart" uri="{C3380CC4-5D6E-409C-BE32-E72D297353CC}">
                    <c16:uniqueId val="{00000009-ADF0-4FE4-84D6-BF0E6DFD5179}"/>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Sheet1!$A$7</c15:sqref>
                        </c15:formulaRef>
                      </c:ext>
                    </c:extLst>
                    <c:strCache>
                      <c:ptCount val="1"/>
                      <c:pt idx="0">
                        <c:v>Satisfied</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Sheet1!$B$1:$O$1</c15:sqref>
                        </c15:formulaRef>
                      </c:ext>
                    </c:extLst>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extLst xmlns:c15="http://schemas.microsoft.com/office/drawing/2012/chart">
                      <c:ext xmlns:c15="http://schemas.microsoft.com/office/drawing/2012/chart" uri="{02D57815-91ED-43cb-92C2-25804820EDAC}">
                        <c15:formulaRef>
                          <c15:sqref>Sheet1!$B$7:$O$7</c15:sqref>
                        </c15:formulaRef>
                      </c:ext>
                    </c:extLst>
                    <c:numCache>
                      <c:formatCode>0.00%</c:formatCode>
                      <c:ptCount val="11"/>
                      <c:pt idx="0">
                        <c:v>0.44404332130000002</c:v>
                      </c:pt>
                      <c:pt idx="1">
                        <c:v>0.52662721893999997</c:v>
                      </c:pt>
                      <c:pt idx="2">
                        <c:v>0.52727272726999996</c:v>
                      </c:pt>
                      <c:pt idx="3">
                        <c:v>0.48565573770999998</c:v>
                      </c:pt>
                      <c:pt idx="4">
                        <c:v>0.521484375</c:v>
                      </c:pt>
                      <c:pt idx="5">
                        <c:v>0.50056497174999992</c:v>
                      </c:pt>
                      <c:pt idx="6">
                        <c:v>0.53571428572000002</c:v>
                      </c:pt>
                      <c:pt idx="7">
                        <c:v>0.54008438818999993</c:v>
                      </c:pt>
                      <c:pt idx="8">
                        <c:v>0.48387096773999999</c:v>
                      </c:pt>
                      <c:pt idx="9">
                        <c:v>0.46278317151999998</c:v>
                      </c:pt>
                      <c:pt idx="10">
                        <c:v>0.504</c:v>
                      </c:pt>
                    </c:numCache>
                  </c:numRef>
                </c:val>
                <c:extLst xmlns:c15="http://schemas.microsoft.com/office/drawing/2012/chart">
                  <c:ext xmlns:c16="http://schemas.microsoft.com/office/drawing/2014/chart" uri="{C3380CC4-5D6E-409C-BE32-E72D297353CC}">
                    <c16:uniqueId val="{0000000A-ADF0-4FE4-84D6-BF0E6DFD5179}"/>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Sheet1!$A$8</c15:sqref>
                        </c15:formulaRef>
                      </c:ext>
                    </c:extLst>
                    <c:strCache>
                      <c:ptCount val="1"/>
                      <c:pt idx="0">
                        <c:v>Extremely satisfied </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Sheet1!$B$1:$O$1</c15:sqref>
                        </c15:formulaRef>
                      </c:ext>
                    </c:extLst>
                    <c:strCache>
                      <c:ptCount val="11"/>
                      <c:pt idx="0">
                        <c:v>18-34</c:v>
                      </c:pt>
                      <c:pt idx="1">
                        <c:v>35-54</c:v>
                      </c:pt>
                      <c:pt idx="2">
                        <c:v>55 or older</c:v>
                      </c:pt>
                      <c:pt idx="3">
                        <c:v>Male</c:v>
                      </c:pt>
                      <c:pt idx="4">
                        <c:v>Female</c:v>
                      </c:pt>
                      <c:pt idx="5">
                        <c:v>White/ White British</c:v>
                      </c:pt>
                      <c:pt idx="6">
                        <c:v>Ethnic minorities</c:v>
                      </c:pt>
                      <c:pt idx="7">
                        <c:v>Motor</c:v>
                      </c:pt>
                      <c:pt idx="8">
                        <c:v>Travel</c:v>
                      </c:pt>
                      <c:pt idx="9">
                        <c:v>Buildings and/or Contents</c:v>
                      </c:pt>
                      <c:pt idx="10">
                        <c:v>Total</c:v>
                      </c:pt>
                    </c:strCache>
                  </c:strRef>
                </c:cat>
                <c:val>
                  <c:numRef>
                    <c:extLst xmlns:c15="http://schemas.microsoft.com/office/drawing/2012/chart">
                      <c:ext xmlns:c15="http://schemas.microsoft.com/office/drawing/2012/chart" uri="{02D57815-91ED-43cb-92C2-25804820EDAC}">
                        <c15:formulaRef>
                          <c15:sqref>Sheet1!$B$8:$O$8</c15:sqref>
                        </c15:formulaRef>
                      </c:ext>
                    </c:extLst>
                    <c:numCache>
                      <c:formatCode>0.00%</c:formatCode>
                      <c:ptCount val="11"/>
                      <c:pt idx="0">
                        <c:v>0.15523465704</c:v>
                      </c:pt>
                      <c:pt idx="1">
                        <c:v>0.18047337278</c:v>
                      </c:pt>
                      <c:pt idx="2">
                        <c:v>0.20779220778999999</c:v>
                      </c:pt>
                      <c:pt idx="3">
                        <c:v>0.2131147541</c:v>
                      </c:pt>
                      <c:pt idx="4">
                        <c:v>0.15625</c:v>
                      </c:pt>
                      <c:pt idx="5">
                        <c:v>0.19548022599000001</c:v>
                      </c:pt>
                      <c:pt idx="6">
                        <c:v>8.9285714289999998E-2</c:v>
                      </c:pt>
                      <c:pt idx="7">
                        <c:v>0.19409282701</c:v>
                      </c:pt>
                      <c:pt idx="8">
                        <c:v>0.19815668203</c:v>
                      </c:pt>
                      <c:pt idx="9">
                        <c:v>0.15857605178</c:v>
                      </c:pt>
                      <c:pt idx="10">
                        <c:v>0.184</c:v>
                      </c:pt>
                    </c:numCache>
                  </c:numRef>
                </c:val>
                <c:extLst xmlns:c15="http://schemas.microsoft.com/office/drawing/2012/chart">
                  <c:ext xmlns:c16="http://schemas.microsoft.com/office/drawing/2014/chart" uri="{C3380CC4-5D6E-409C-BE32-E72D297353CC}">
                    <c16:uniqueId val="{0000000B-ADF0-4FE4-84D6-BF0E6DFD5179}"/>
                  </c:ext>
                </c:extLst>
              </c15:ser>
            </c15:filteredBarSeries>
          </c:ext>
        </c:extLst>
      </c:barChart>
      <c:catAx>
        <c:axId val="185079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79168960"/>
        <c:crosses val="autoZero"/>
        <c:auto val="1"/>
        <c:lblAlgn val="ctr"/>
        <c:lblOffset val="100"/>
        <c:noMultiLvlLbl val="0"/>
      </c:catAx>
      <c:valAx>
        <c:axId val="179168960"/>
        <c:scaling>
          <c:orientation val="minMax"/>
        </c:scaling>
        <c:delete val="1"/>
        <c:axPos val="l"/>
        <c:numFmt formatCode="0%" sourceLinked="1"/>
        <c:majorTickMark val="none"/>
        <c:minorTickMark val="none"/>
        <c:tickLblPos val="nextTo"/>
        <c:crossAx val="185079808"/>
        <c:crosses val="autoZero"/>
        <c:crossBetween val="between"/>
      </c:valAx>
      <c:spPr>
        <a:noFill/>
        <a:ln>
          <a:noFill/>
        </a:ln>
        <a:effectLst/>
      </c:spPr>
    </c:plotArea>
    <c:legend>
      <c:legendPos val="r"/>
      <c:layout>
        <c:manualLayout>
          <c:xMode val="edge"/>
          <c:yMode val="edge"/>
          <c:x val="0.8832459640631809"/>
          <c:y val="9.9130264227758308E-2"/>
          <c:w val="0.11044267566226006"/>
          <c:h val="0.5613193353694495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solidFill>
            <a:schemeClr val="tx1"/>
          </a:solidFill>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tlCol="0" anchor="t"/>
          <a:lstStyle/>
          <a:p>
            <a:pPr algn="l">
              <a:defRPr sz="1400" b="0"/>
            </a:pPr>
            <a:r>
              <a:rPr lang="en-GB" sz="1400" b="0" i="0" u="none" strike="noStrike" baseline="0" dirty="0">
                <a:effectLst/>
              </a:rPr>
              <a:t>Please describe your current level of financial well-being</a:t>
            </a:r>
            <a:endParaRPr lang="en-US" sz="1400" b="0" dirty="0"/>
          </a:p>
        </c:rich>
      </c:tx>
      <c:overlay val="0"/>
    </c:title>
    <c:autoTitleDeleted val="0"/>
    <c:plotArea>
      <c:layout>
        <c:manualLayout>
          <c:layoutTarget val="inner"/>
          <c:xMode val="edge"/>
          <c:yMode val="edge"/>
          <c:x val="8.8967121297337831E-2"/>
          <c:y val="0.13220010498687668"/>
          <c:w val="0.86196243651361759"/>
          <c:h val="0.78499548556430454"/>
        </c:manualLayout>
      </c:layout>
      <c:barChart>
        <c:barDir val="col"/>
        <c:grouping val="clustered"/>
        <c:varyColors val="1"/>
        <c:ser>
          <c:idx val="0"/>
          <c:order val="0"/>
          <c:spPr>
            <a:solidFill>
              <a:srgbClr val="008265"/>
            </a:solidFill>
          </c:spPr>
          <c:invertIfNegative val="1"/>
          <c:dLbls>
            <c:spPr>
              <a:noFill/>
              <a:ln>
                <a:noFill/>
              </a:ln>
              <a:effectLst/>
            </c:spPr>
            <c:txPr>
              <a:bodyPr wrap="square" lIns="38100" tIns="19050" rIns="38100" bIns="19050" anchor="ctr">
                <a:spAutoFit/>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'[CII Consumer - Wave 11 and 12 report 12.06.23.xlsx]Financial well-being'!$Q$4:$Q$9</c:f>
              <c:strCache>
                <c:ptCount val="6"/>
                <c:pt idx="0">
                  <c:v>Very poor</c:v>
                </c:pt>
                <c:pt idx="1">
                  <c:v>Poor</c:v>
                </c:pt>
                <c:pt idx="2">
                  <c:v>Average</c:v>
                </c:pt>
                <c:pt idx="3">
                  <c:v>Good</c:v>
                </c:pt>
                <c:pt idx="4">
                  <c:v>Very good</c:v>
                </c:pt>
                <c:pt idx="5">
                  <c:v>Prefer not to say</c:v>
                </c:pt>
              </c:strCache>
            </c:strRef>
          </c:cat>
          <c:val>
            <c:numRef>
              <c:f>'[CII Consumer - Wave 11 and 12 report 12.06.23.xlsx]Financial well-being'!$S$4:$S$9</c:f>
              <c:numCache>
                <c:formatCode>0%</c:formatCode>
                <c:ptCount val="6"/>
                <c:pt idx="0">
                  <c:v>2.8000000000000001E-2</c:v>
                </c:pt>
                <c:pt idx="1">
                  <c:v>0.114</c:v>
                </c:pt>
                <c:pt idx="2">
                  <c:v>0.372</c:v>
                </c:pt>
                <c:pt idx="3">
                  <c:v>0.316</c:v>
                </c:pt>
                <c:pt idx="4">
                  <c:v>0.16400000000000001</c:v>
                </c:pt>
                <c:pt idx="5">
                  <c:v>6.0000000000000001E-3</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0-5B1C-4D4F-AC20-6537C529D46A}"/>
            </c:ext>
          </c:extLst>
        </c:ser>
        <c:dLbls>
          <c:showLegendKey val="0"/>
          <c:showVal val="0"/>
          <c:showCatName val="0"/>
          <c:showSerName val="0"/>
          <c:showPercent val="0"/>
          <c:showBubbleSize val="0"/>
        </c:dLbls>
        <c:gapWidth val="150"/>
        <c:axId val="573003984"/>
        <c:axId val="573004376"/>
      </c:barChart>
      <c:catAx>
        <c:axId val="573003984"/>
        <c:scaling>
          <c:orientation val="minMax"/>
        </c:scaling>
        <c:delete val="0"/>
        <c:axPos val="b"/>
        <c:numFmt formatCode="General" sourceLinked="0"/>
        <c:majorTickMark val="cross"/>
        <c:minorTickMark val="none"/>
        <c:tickLblPos val="nextTo"/>
        <c:txPr>
          <a:bodyPr/>
          <a:lstStyle/>
          <a:p>
            <a:pPr>
              <a:defRPr sz="1050"/>
            </a:pPr>
            <a:endParaRPr lang="en-US"/>
          </a:p>
        </c:txPr>
        <c:crossAx val="573004376"/>
        <c:crosses val="autoZero"/>
        <c:auto val="1"/>
        <c:lblAlgn val="ctr"/>
        <c:lblOffset val="100"/>
        <c:noMultiLvlLbl val="1"/>
      </c:catAx>
      <c:valAx>
        <c:axId val="573004376"/>
        <c:scaling>
          <c:orientation val="minMax"/>
        </c:scaling>
        <c:delete val="0"/>
        <c:axPos val="l"/>
        <c:title>
          <c:tx>
            <c:rich>
              <a:bodyPr rtlCol="0" anchor="t"/>
              <a:lstStyle/>
              <a:p>
                <a:pPr algn="l">
                  <a:defRPr/>
                </a:pPr>
                <a:r>
                  <a:rPr lang="en-GB"/>
                  <a:t>% of Respondents</a:t>
                </a:r>
                <a:endParaRPr lang="en-US" sz="1100"/>
              </a:p>
            </c:rich>
          </c:tx>
          <c:overlay val="0"/>
        </c:title>
        <c:numFmt formatCode="0%" sourceLinked="1"/>
        <c:majorTickMark val="cross"/>
        <c:minorTickMark val="none"/>
        <c:tickLblPos val="nextTo"/>
        <c:crossAx val="573003984"/>
        <c:crosses val="autoZero"/>
        <c:crossBetween val="between"/>
      </c:valAx>
    </c:plotArea>
    <c:plotVisOnly val="1"/>
    <c:dispBlanksAs val="zero"/>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534776902887142E-2"/>
          <c:y val="2.5428331875182269E-2"/>
          <c:w val="0.884423665791776"/>
          <c:h val="0.89032042869641292"/>
        </c:manualLayout>
      </c:layout>
      <c:bubbleChart>
        <c:varyColors val="0"/>
        <c:ser>
          <c:idx val="2"/>
          <c:order val="0"/>
          <c:tx>
            <c:strRef>
              <c:f>'[CII SME - Wave 11 and 12 report 08.06.23.xlsx]Opp. score by theme'!$B$4</c:f>
              <c:strCache>
                <c:ptCount val="1"/>
                <c:pt idx="0">
                  <c:v>Loyalty</c:v>
                </c:pt>
              </c:strCache>
            </c:strRef>
          </c:tx>
          <c:spPr>
            <a:solidFill>
              <a:srgbClr val="008265"/>
            </a:solidFill>
            <a:ln w="25400">
              <a:noFill/>
            </a:ln>
            <a:effectLst/>
          </c:spPr>
          <c:invertIfNegative val="0"/>
          <c:dLbls>
            <c:dLbl>
              <c:idx val="0"/>
              <c:layout>
                <c:manualLayout>
                  <c:x val="-5.0802578249147428E-3"/>
                  <c:y val="1.4633356832917862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77A6-4303-85AB-B15650A175A1}"/>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SME - Wave 11 and 12 report 08.06.23.xlsx]Opp. score by theme'!$C$4</c:f>
              <c:numCache>
                <c:formatCode>0.00</c:formatCode>
                <c:ptCount val="1"/>
                <c:pt idx="0">
                  <c:v>6.1043295820000001</c:v>
                </c:pt>
              </c:numCache>
            </c:numRef>
          </c:xVal>
          <c:yVal>
            <c:numRef>
              <c:f>'[CII SME - Wave 11 and 12 report 08.06.23.xlsx]Opp. score by theme'!$D$4</c:f>
              <c:numCache>
                <c:formatCode>0.00</c:formatCode>
                <c:ptCount val="1"/>
                <c:pt idx="0">
                  <c:v>5.0472990969999998</c:v>
                </c:pt>
              </c:numCache>
            </c:numRef>
          </c:yVal>
          <c:bubbleSize>
            <c:numRef>
              <c:f>'[CII SME - Wave 11 and 12 report 08.06.23.xlsx]Opp. score by theme'!$E$4</c:f>
              <c:numCache>
                <c:formatCode>0.00</c:formatCode>
                <c:ptCount val="1"/>
                <c:pt idx="0">
                  <c:v>7.1613600670000004</c:v>
                </c:pt>
              </c:numCache>
            </c:numRef>
          </c:bubbleSize>
          <c:bubble3D val="0"/>
          <c:extLst>
            <c:ext xmlns:c16="http://schemas.microsoft.com/office/drawing/2014/chart" uri="{C3380CC4-5D6E-409C-BE32-E72D297353CC}">
              <c16:uniqueId val="{00000001-77A6-4303-85AB-B15650A175A1}"/>
            </c:ext>
          </c:extLst>
        </c:ser>
        <c:ser>
          <c:idx val="0"/>
          <c:order val="1"/>
          <c:tx>
            <c:strRef>
              <c:f>'[CII SME - Wave 11 and 12 report 08.06.23.xlsx]Opp. score by theme'!$B$5</c:f>
              <c:strCache>
                <c:ptCount val="1"/>
                <c:pt idx="0">
                  <c:v>Confidence</c:v>
                </c:pt>
              </c:strCache>
            </c:strRef>
          </c:tx>
          <c:spPr>
            <a:solidFill>
              <a:srgbClr val="AB588C"/>
            </a:solidFill>
            <a:ln w="25400">
              <a:noFill/>
            </a:ln>
            <a:effectLst/>
          </c:spPr>
          <c:invertIfNegative val="0"/>
          <c:dLbls>
            <c:dLbl>
              <c:idx val="0"/>
              <c:layout>
                <c:manualLayout>
                  <c:x val="6.4187047233923197E-2"/>
                  <c:y val="7.5661595891527269E-3"/>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77A6-4303-85AB-B15650A175A1}"/>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r"/>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SME - Wave 11 and 12 report 08.06.23.xlsx]Opp. score by theme'!$C$5</c:f>
              <c:numCache>
                <c:formatCode>0.00</c:formatCode>
                <c:ptCount val="1"/>
                <c:pt idx="0">
                  <c:v>6.8172377989999999</c:v>
                </c:pt>
              </c:numCache>
            </c:numRef>
          </c:xVal>
          <c:yVal>
            <c:numRef>
              <c:f>'[CII SME - Wave 11 and 12 report 08.06.23.xlsx]Opp. score by theme'!$D$5</c:f>
              <c:numCache>
                <c:formatCode>0.00</c:formatCode>
                <c:ptCount val="1"/>
                <c:pt idx="0">
                  <c:v>6.6840173610000004</c:v>
                </c:pt>
              </c:numCache>
            </c:numRef>
          </c:yVal>
          <c:bubbleSize>
            <c:numRef>
              <c:f>'[CII SME - Wave 11 and 12 report 08.06.23.xlsx]Opp. score by theme'!$E$5</c:f>
              <c:numCache>
                <c:formatCode>0.00</c:formatCode>
                <c:ptCount val="1"/>
                <c:pt idx="0">
                  <c:v>6.9504582370000003</c:v>
                </c:pt>
              </c:numCache>
            </c:numRef>
          </c:bubbleSize>
          <c:bubble3D val="0"/>
          <c:extLst>
            <c:ext xmlns:c16="http://schemas.microsoft.com/office/drawing/2014/chart" uri="{C3380CC4-5D6E-409C-BE32-E72D297353CC}">
              <c16:uniqueId val="{00000003-77A6-4303-85AB-B15650A175A1}"/>
            </c:ext>
          </c:extLst>
        </c:ser>
        <c:ser>
          <c:idx val="1"/>
          <c:order val="2"/>
          <c:tx>
            <c:strRef>
              <c:f>'[CII SME - Wave 11 and 12 report 08.06.23.xlsx]Opp. score by theme'!$B$6</c:f>
              <c:strCache>
                <c:ptCount val="1"/>
                <c:pt idx="0">
                  <c:v>Speed (claims)</c:v>
                </c:pt>
              </c:strCache>
            </c:strRef>
          </c:tx>
          <c:spPr>
            <a:solidFill>
              <a:srgbClr val="15ADD0"/>
            </a:solidFill>
            <a:ln w="25400">
              <a:noFill/>
            </a:ln>
            <a:effectLst/>
          </c:spPr>
          <c:invertIfNegative val="0"/>
          <c:dLbls>
            <c:dLbl>
              <c:idx val="0"/>
              <c:layout>
                <c:manualLayout>
                  <c:x val="-4.4478832890368351E-2"/>
                  <c:y val="-9.2763377887372614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77A6-4303-85AB-B15650A175A1}"/>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SME - Wave 11 and 12 report 08.06.23.xlsx]Opp. score by theme'!$C$6</c:f>
              <c:numCache>
                <c:formatCode>0.00</c:formatCode>
                <c:ptCount val="1"/>
                <c:pt idx="0">
                  <c:v>6.735889244</c:v>
                </c:pt>
              </c:numCache>
            </c:numRef>
          </c:xVal>
          <c:yVal>
            <c:numRef>
              <c:f>'[CII SME - Wave 11 and 12 report 08.06.23.xlsx]Opp. score by theme'!$D$6</c:f>
              <c:numCache>
                <c:formatCode>0.00</c:formatCode>
                <c:ptCount val="1"/>
                <c:pt idx="0">
                  <c:v>6.7931645400000003</c:v>
                </c:pt>
              </c:numCache>
            </c:numRef>
          </c:yVal>
          <c:bubbleSize>
            <c:numRef>
              <c:f>'[CII SME - Wave 11 and 12 report 08.06.23.xlsx]Opp. score by theme'!$E$6</c:f>
              <c:numCache>
                <c:formatCode>0.00</c:formatCode>
                <c:ptCount val="1"/>
                <c:pt idx="0">
                  <c:v>6.6786139479999997</c:v>
                </c:pt>
              </c:numCache>
            </c:numRef>
          </c:bubbleSize>
          <c:bubble3D val="0"/>
          <c:extLst>
            <c:ext xmlns:c16="http://schemas.microsoft.com/office/drawing/2014/chart" uri="{C3380CC4-5D6E-409C-BE32-E72D297353CC}">
              <c16:uniqueId val="{00000005-77A6-4303-85AB-B15650A175A1}"/>
            </c:ext>
          </c:extLst>
        </c:ser>
        <c:ser>
          <c:idx val="3"/>
          <c:order val="3"/>
          <c:tx>
            <c:strRef>
              <c:f>'[CII SME - Wave 11 and 12 report 08.06.23.xlsx]Opp. score by theme'!$B$7</c:f>
              <c:strCache>
                <c:ptCount val="1"/>
                <c:pt idx="0">
                  <c:v>Protection</c:v>
                </c:pt>
              </c:strCache>
            </c:strRef>
          </c:tx>
          <c:spPr>
            <a:solidFill>
              <a:srgbClr val="E20613"/>
            </a:solidFill>
            <a:ln w="25400">
              <a:noFill/>
            </a:ln>
            <a:effectLst/>
          </c:spPr>
          <c:invertIfNegative val="0"/>
          <c:dLbls>
            <c:dLbl>
              <c:idx val="0"/>
              <c:layout>
                <c:manualLayout>
                  <c:x val="-0.16517437729397"/>
                  <c:y val="-0.1162083524487479"/>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77A6-4303-85AB-B15650A175A1}"/>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r"/>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SME - Wave 11 and 12 report 08.06.23.xlsx]Opp. score by theme'!$C$7</c:f>
              <c:numCache>
                <c:formatCode>0.00</c:formatCode>
                <c:ptCount val="1"/>
                <c:pt idx="0">
                  <c:v>6.3724966619999996</c:v>
                </c:pt>
              </c:numCache>
            </c:numRef>
          </c:xVal>
          <c:yVal>
            <c:numRef>
              <c:f>'[CII SME - Wave 11 and 12 report 08.06.23.xlsx]Opp. score by theme'!$D$7</c:f>
              <c:numCache>
                <c:formatCode>0.00</c:formatCode>
                <c:ptCount val="1"/>
                <c:pt idx="0">
                  <c:v>6.3458400140000002</c:v>
                </c:pt>
              </c:numCache>
            </c:numRef>
          </c:yVal>
          <c:bubbleSize>
            <c:numRef>
              <c:f>'[CII SME - Wave 11 and 12 report 08.06.23.xlsx]Opp. score by theme'!$E$7</c:f>
              <c:numCache>
                <c:formatCode>0.00</c:formatCode>
                <c:ptCount val="1"/>
                <c:pt idx="0">
                  <c:v>6.3991533110000001</c:v>
                </c:pt>
              </c:numCache>
            </c:numRef>
          </c:bubbleSize>
          <c:bubble3D val="0"/>
          <c:extLst>
            <c:ext xmlns:c16="http://schemas.microsoft.com/office/drawing/2014/chart" uri="{C3380CC4-5D6E-409C-BE32-E72D297353CC}">
              <c16:uniqueId val="{00000007-77A6-4303-85AB-B15650A175A1}"/>
            </c:ext>
          </c:extLst>
        </c:ser>
        <c:ser>
          <c:idx val="4"/>
          <c:order val="4"/>
          <c:tx>
            <c:strRef>
              <c:f>'[CII SME - Wave 11 and 12 report 08.06.23.xlsx]Opp. score by theme'!$B$8</c:f>
              <c:strCache>
                <c:ptCount val="1"/>
                <c:pt idx="0">
                  <c:v>Ease</c:v>
                </c:pt>
              </c:strCache>
            </c:strRef>
          </c:tx>
          <c:spPr>
            <a:solidFill>
              <a:srgbClr val="A9D5C0"/>
            </a:solidFill>
            <a:ln w="25400">
              <a:noFill/>
            </a:ln>
            <a:effectLst/>
          </c:spPr>
          <c:invertIfNegative val="0"/>
          <c:dLbls>
            <c:dLbl>
              <c:idx val="0"/>
              <c:layout>
                <c:manualLayout>
                  <c:x val="-4.8678804739313103E-2"/>
                  <c:y val="9.7132849497015714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77A6-4303-85AB-B15650A175A1}"/>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SME - Wave 11 and 12 report 08.06.23.xlsx]Opp. score by theme'!$C$8</c:f>
              <c:numCache>
                <c:formatCode>0.00</c:formatCode>
                <c:ptCount val="1"/>
                <c:pt idx="0">
                  <c:v>6.5096318899999996</c:v>
                </c:pt>
              </c:numCache>
            </c:numRef>
          </c:xVal>
          <c:yVal>
            <c:numRef>
              <c:f>'[CII SME - Wave 11 and 12 report 08.06.23.xlsx]Opp. score by theme'!$D$8</c:f>
              <c:numCache>
                <c:formatCode>0.00</c:formatCode>
                <c:ptCount val="1"/>
                <c:pt idx="0">
                  <c:v>6.6541941070000004</c:v>
                </c:pt>
              </c:numCache>
            </c:numRef>
          </c:yVal>
          <c:bubbleSize>
            <c:numRef>
              <c:f>'[CII SME - Wave 11 and 12 report 08.06.23.xlsx]Opp. score by theme'!$E$8</c:f>
              <c:numCache>
                <c:formatCode>0.00</c:formatCode>
                <c:ptCount val="1"/>
                <c:pt idx="0">
                  <c:v>6.3650696739999999</c:v>
                </c:pt>
              </c:numCache>
            </c:numRef>
          </c:bubbleSize>
          <c:bubble3D val="0"/>
          <c:extLst>
            <c:ext xmlns:c16="http://schemas.microsoft.com/office/drawing/2014/chart" uri="{C3380CC4-5D6E-409C-BE32-E72D297353CC}">
              <c16:uniqueId val="{00000009-77A6-4303-85AB-B15650A175A1}"/>
            </c:ext>
          </c:extLst>
        </c:ser>
        <c:ser>
          <c:idx val="5"/>
          <c:order val="5"/>
          <c:tx>
            <c:strRef>
              <c:f>'[CII SME - Wave 11 and 12 report 08.06.23.xlsx]Opp. score by theme'!$B$9</c:f>
              <c:strCache>
                <c:ptCount val="1"/>
                <c:pt idx="0">
                  <c:v>Respect (claims)</c:v>
                </c:pt>
              </c:strCache>
            </c:strRef>
          </c:tx>
          <c:spPr>
            <a:solidFill>
              <a:srgbClr val="F9ED6F"/>
            </a:solidFill>
            <a:ln w="25400">
              <a:noFill/>
            </a:ln>
            <a:effectLst/>
          </c:spPr>
          <c:invertIfNegative val="0"/>
          <c:dLbls>
            <c:dLbl>
              <c:idx val="0"/>
              <c:layout>
                <c:manualLayout>
                  <c:x val="-0.27399081131317143"/>
                  <c:y val="-3.9719552815763864E-3"/>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77A6-4303-85AB-B15650A175A1}"/>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SME - Wave 11 and 12 report 08.06.23.xlsx]Opp. score by theme'!$C$9</c:f>
              <c:numCache>
                <c:formatCode>0.00</c:formatCode>
                <c:ptCount val="1"/>
                <c:pt idx="0">
                  <c:v>6.1448349310000001</c:v>
                </c:pt>
              </c:numCache>
            </c:numRef>
          </c:xVal>
          <c:yVal>
            <c:numRef>
              <c:f>'[CII SME - Wave 11 and 12 report 08.06.23.xlsx]Opp. score by theme'!$D$9</c:f>
              <c:numCache>
                <c:formatCode>0.00</c:formatCode>
                <c:ptCount val="1"/>
                <c:pt idx="0">
                  <c:v>6.1720849959999997</c:v>
                </c:pt>
              </c:numCache>
            </c:numRef>
          </c:yVal>
          <c:bubbleSize>
            <c:numRef>
              <c:f>'[CII SME - Wave 11 and 12 report 08.06.23.xlsx]Opp. score by theme'!$E$9</c:f>
              <c:numCache>
                <c:formatCode>0.00</c:formatCode>
                <c:ptCount val="1"/>
                <c:pt idx="0">
                  <c:v>6.1175848659999996</c:v>
                </c:pt>
              </c:numCache>
            </c:numRef>
          </c:bubbleSize>
          <c:bubble3D val="0"/>
          <c:extLst>
            <c:ext xmlns:c16="http://schemas.microsoft.com/office/drawing/2014/chart" uri="{C3380CC4-5D6E-409C-BE32-E72D297353CC}">
              <c16:uniqueId val="{0000000B-77A6-4303-85AB-B15650A175A1}"/>
            </c:ext>
          </c:extLst>
        </c:ser>
        <c:ser>
          <c:idx val="6"/>
          <c:order val="6"/>
          <c:tx>
            <c:strRef>
              <c:f>'[CII SME - Wave 11 and 12 report 08.06.23.xlsx]Opp. score by theme'!$B$10</c:f>
              <c:strCache>
                <c:ptCount val="1"/>
                <c:pt idx="0">
                  <c:v>Control (claims)</c:v>
                </c:pt>
              </c:strCache>
            </c:strRef>
          </c:tx>
          <c:spPr>
            <a:solidFill>
              <a:srgbClr val="93C01F"/>
            </a:solidFill>
            <a:ln w="25400">
              <a:noFill/>
            </a:ln>
            <a:effectLst/>
          </c:spPr>
          <c:invertIfNegative val="0"/>
          <c:dLbls>
            <c:dLbl>
              <c:idx val="0"/>
              <c:layout>
                <c:manualLayout>
                  <c:x val="-0.32734593507041904"/>
                  <c:y val="-5.7859164401602825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C-77A6-4303-85AB-B15650A175A1}"/>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SME - Wave 11 and 12 report 08.06.23.xlsx]Opp. score by theme'!$C$10</c:f>
              <c:numCache>
                <c:formatCode>0.00</c:formatCode>
                <c:ptCount val="1"/>
                <c:pt idx="0">
                  <c:v>6.1554845580000004</c:v>
                </c:pt>
              </c:numCache>
            </c:numRef>
          </c:xVal>
          <c:yVal>
            <c:numRef>
              <c:f>'[CII SME - Wave 11 and 12 report 08.06.23.xlsx]Opp. score by theme'!$D$10</c:f>
              <c:numCache>
                <c:formatCode>0.00</c:formatCode>
                <c:ptCount val="1"/>
                <c:pt idx="0">
                  <c:v>6.6389785259999998</c:v>
                </c:pt>
              </c:numCache>
            </c:numRef>
          </c:yVal>
          <c:bubbleSize>
            <c:numRef>
              <c:f>'[CII SME - Wave 11 and 12 report 08.06.23.xlsx]Opp. score by theme'!$E$10</c:f>
              <c:numCache>
                <c:formatCode>0.00</c:formatCode>
                <c:ptCount val="1"/>
                <c:pt idx="0">
                  <c:v>5.6719905910000001</c:v>
                </c:pt>
              </c:numCache>
            </c:numRef>
          </c:bubbleSize>
          <c:bubble3D val="0"/>
          <c:extLst>
            <c:ext xmlns:c16="http://schemas.microsoft.com/office/drawing/2014/chart" uri="{C3380CC4-5D6E-409C-BE32-E72D297353CC}">
              <c16:uniqueId val="{0000000D-77A6-4303-85AB-B15650A175A1}"/>
            </c:ext>
          </c:extLst>
        </c:ser>
        <c:ser>
          <c:idx val="7"/>
          <c:order val="7"/>
          <c:tx>
            <c:strRef>
              <c:f>'[CII SME - Wave 11 and 12 report 08.06.23.xlsx]Opp. score by theme'!$B$11</c:f>
              <c:strCache>
                <c:ptCount val="1"/>
                <c:pt idx="0">
                  <c:v>Price</c:v>
                </c:pt>
              </c:strCache>
            </c:strRef>
          </c:tx>
          <c:spPr>
            <a:solidFill>
              <a:srgbClr val="F5A03D"/>
            </a:solidFill>
            <a:ln w="25400">
              <a:noFill/>
            </a:ln>
            <a:effectLst/>
          </c:spPr>
          <c:invertIfNegative val="0"/>
          <c:dLbls>
            <c:dLbl>
              <c:idx val="0"/>
              <c:layout>
                <c:manualLayout>
                  <c:x val="-0.2506619637844954"/>
                  <c:y val="-1.6308086044404677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77A6-4303-85AB-B15650A175A1}"/>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l"/>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SME - Wave 11 and 12 report 08.06.23.xlsx]Opp. score by theme'!$C$11</c:f>
              <c:numCache>
                <c:formatCode>0.00</c:formatCode>
                <c:ptCount val="1"/>
                <c:pt idx="0">
                  <c:v>5.432799288</c:v>
                </c:pt>
              </c:numCache>
            </c:numRef>
          </c:xVal>
          <c:yVal>
            <c:numRef>
              <c:f>'[CII SME - Wave 11 and 12 report 08.06.23.xlsx]Opp. score by theme'!$D$11</c:f>
              <c:numCache>
                <c:formatCode>0.00</c:formatCode>
                <c:ptCount val="1"/>
                <c:pt idx="0">
                  <c:v>5.2194606950000004</c:v>
                </c:pt>
              </c:numCache>
            </c:numRef>
          </c:yVal>
          <c:bubbleSize>
            <c:numRef>
              <c:f>'[CII SME - Wave 11 and 12 report 08.06.23.xlsx]Opp. score by theme'!$E$11</c:f>
              <c:numCache>
                <c:formatCode>0.00</c:formatCode>
                <c:ptCount val="1"/>
                <c:pt idx="0">
                  <c:v>5.6461378809999996</c:v>
                </c:pt>
              </c:numCache>
            </c:numRef>
          </c:bubbleSize>
          <c:bubble3D val="0"/>
          <c:extLst>
            <c:ext xmlns:c16="http://schemas.microsoft.com/office/drawing/2014/chart" uri="{C3380CC4-5D6E-409C-BE32-E72D297353CC}">
              <c16:uniqueId val="{0000000F-77A6-4303-85AB-B15650A175A1}"/>
            </c:ext>
          </c:extLst>
        </c:ser>
        <c:ser>
          <c:idx val="8"/>
          <c:order val="8"/>
          <c:tx>
            <c:strRef>
              <c:f>'[CII SME - Wave 11 and 12 report 08.06.23.xlsx]Opp. score by theme'!$B$12</c:f>
              <c:strCache>
                <c:ptCount val="1"/>
                <c:pt idx="0">
                  <c:v>Relationship</c:v>
                </c:pt>
              </c:strCache>
            </c:strRef>
          </c:tx>
          <c:spPr>
            <a:solidFill>
              <a:schemeClr val="tx1"/>
            </a:solidFill>
            <a:ln w="25400">
              <a:noFill/>
            </a:ln>
            <a:effectLst/>
          </c:spPr>
          <c:invertIfNegative val="0"/>
          <c:dLbls>
            <c:dLbl>
              <c:idx val="0"/>
              <c:layout>
                <c:manualLayout>
                  <c:x val="-0.15364725220064598"/>
                  <c:y val="7.8636612677646767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77A6-4303-85AB-B15650A175A1}"/>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l"/>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SME - Wave 11 and 12 report 08.06.23.xlsx]Opp. score by theme'!$C$12</c:f>
              <c:numCache>
                <c:formatCode>0.00</c:formatCode>
                <c:ptCount val="1"/>
                <c:pt idx="0">
                  <c:v>4.9916555410000001</c:v>
                </c:pt>
              </c:numCache>
            </c:numRef>
          </c:xVal>
          <c:yVal>
            <c:numRef>
              <c:f>'[CII SME - Wave 11 and 12 report 08.06.23.xlsx]Opp. score by theme'!$D$12</c:f>
              <c:numCache>
                <c:formatCode>0.00</c:formatCode>
                <c:ptCount val="1"/>
                <c:pt idx="0">
                  <c:v>4.9567287530000002</c:v>
                </c:pt>
              </c:numCache>
            </c:numRef>
          </c:yVal>
          <c:bubbleSize>
            <c:numRef>
              <c:f>'[CII SME - Wave 11 and 12 report 08.06.23.xlsx]Opp. score by theme'!$E$12</c:f>
              <c:numCache>
                <c:formatCode>0.00</c:formatCode>
                <c:ptCount val="1"/>
                <c:pt idx="0">
                  <c:v>5.026582329</c:v>
                </c:pt>
              </c:numCache>
            </c:numRef>
          </c:bubbleSize>
          <c:bubble3D val="0"/>
          <c:extLst>
            <c:ext xmlns:c16="http://schemas.microsoft.com/office/drawing/2014/chart" uri="{C3380CC4-5D6E-409C-BE32-E72D297353CC}">
              <c16:uniqueId val="{00000011-77A6-4303-85AB-B15650A175A1}"/>
            </c:ext>
          </c:extLst>
        </c:ser>
        <c:dLbls>
          <c:showLegendKey val="0"/>
          <c:showVal val="0"/>
          <c:showCatName val="0"/>
          <c:showSerName val="0"/>
          <c:showPercent val="0"/>
          <c:showBubbleSize val="0"/>
        </c:dLbls>
        <c:bubbleScale val="40"/>
        <c:showNegBubbles val="0"/>
        <c:axId val="563754712"/>
        <c:axId val="563755104"/>
      </c:bubbleChart>
      <c:valAx>
        <c:axId val="563754712"/>
        <c:scaling>
          <c:orientation val="minMax"/>
          <c:max val="10"/>
          <c:min val="0"/>
        </c:scaling>
        <c:delete val="1"/>
        <c:axPos val="b"/>
        <c:numFmt formatCode="0.00" sourceLinked="1"/>
        <c:majorTickMark val="out"/>
        <c:minorTickMark val="none"/>
        <c:tickLblPos val="nextTo"/>
        <c:crossAx val="563755104"/>
        <c:crosses val="autoZero"/>
        <c:crossBetween val="midCat"/>
      </c:valAx>
      <c:valAx>
        <c:axId val="563755104"/>
        <c:scaling>
          <c:orientation val="minMax"/>
          <c:max val="10"/>
        </c:scaling>
        <c:delete val="1"/>
        <c:axPos val="l"/>
        <c:numFmt formatCode="0.00" sourceLinked="1"/>
        <c:majorTickMark val="out"/>
        <c:minorTickMark val="none"/>
        <c:tickLblPos val="nextTo"/>
        <c:crossAx val="563754712"/>
        <c:crosses val="autoZero"/>
        <c:crossBetween val="midCat"/>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ubbleChart>
        <c:varyColors val="0"/>
        <c:ser>
          <c:idx val="2"/>
          <c:order val="2"/>
          <c:spPr>
            <a:solidFill>
              <a:schemeClr val="accent3">
                <a:alpha val="75000"/>
              </a:schemeClr>
            </a:solidFill>
            <a:ln w="25400">
              <a:noFill/>
            </a:ln>
            <a:effectLst/>
          </c:spPr>
          <c:invertIfNegative val="0"/>
          <c:dPt>
            <c:idx val="0"/>
            <c:invertIfNegative val="0"/>
            <c:bubble3D val="0"/>
            <c:spPr>
              <a:solidFill>
                <a:srgbClr val="008265"/>
              </a:solidFill>
              <a:ln w="25400">
                <a:noFill/>
              </a:ln>
              <a:effectLst/>
            </c:spPr>
            <c:extLst>
              <c:ext xmlns:c16="http://schemas.microsoft.com/office/drawing/2014/chart" uri="{C3380CC4-5D6E-409C-BE32-E72D297353CC}">
                <c16:uniqueId val="{00000000-C4A8-48C4-8B14-8BD9F2C0C848}"/>
              </c:ext>
            </c:extLst>
          </c:dPt>
          <c:dPt>
            <c:idx val="1"/>
            <c:invertIfNegative val="0"/>
            <c:bubble3D val="0"/>
            <c:spPr>
              <a:solidFill>
                <a:srgbClr val="AB588C"/>
              </a:solidFill>
              <a:ln w="25400">
                <a:noFill/>
              </a:ln>
              <a:effectLst/>
            </c:spPr>
            <c:extLst>
              <c:ext xmlns:c16="http://schemas.microsoft.com/office/drawing/2014/chart" uri="{C3380CC4-5D6E-409C-BE32-E72D297353CC}">
                <c16:uniqueId val="{00000001-C4A8-48C4-8B14-8BD9F2C0C848}"/>
              </c:ext>
            </c:extLst>
          </c:dPt>
          <c:dPt>
            <c:idx val="2"/>
            <c:invertIfNegative val="0"/>
            <c:bubble3D val="0"/>
            <c:spPr>
              <a:solidFill>
                <a:srgbClr val="008265"/>
              </a:solidFill>
              <a:ln w="25400">
                <a:noFill/>
              </a:ln>
              <a:effectLst/>
            </c:spPr>
            <c:extLst>
              <c:ext xmlns:c16="http://schemas.microsoft.com/office/drawing/2014/chart" uri="{C3380CC4-5D6E-409C-BE32-E72D297353CC}">
                <c16:uniqueId val="{00000002-C4A8-48C4-8B14-8BD9F2C0C848}"/>
              </c:ext>
            </c:extLst>
          </c:dPt>
          <c:dPt>
            <c:idx val="3"/>
            <c:invertIfNegative val="0"/>
            <c:bubble3D val="0"/>
            <c:spPr>
              <a:solidFill>
                <a:srgbClr val="AB588C"/>
              </a:solidFill>
              <a:ln w="25400">
                <a:noFill/>
              </a:ln>
              <a:effectLst/>
            </c:spPr>
            <c:extLst>
              <c:ext xmlns:c16="http://schemas.microsoft.com/office/drawing/2014/chart" uri="{C3380CC4-5D6E-409C-BE32-E72D297353CC}">
                <c16:uniqueId val="{00000003-C4A8-48C4-8B14-8BD9F2C0C848}"/>
              </c:ext>
            </c:extLst>
          </c:dPt>
          <c:dPt>
            <c:idx val="4"/>
            <c:invertIfNegative val="0"/>
            <c:bubble3D val="0"/>
            <c:spPr>
              <a:solidFill>
                <a:srgbClr val="008265"/>
              </a:solidFill>
              <a:ln w="25400">
                <a:noFill/>
              </a:ln>
              <a:effectLst/>
            </c:spPr>
            <c:extLst>
              <c:ext xmlns:c16="http://schemas.microsoft.com/office/drawing/2014/chart" uri="{C3380CC4-5D6E-409C-BE32-E72D297353CC}">
                <c16:uniqueId val="{00000004-C4A8-48C4-8B14-8BD9F2C0C848}"/>
              </c:ext>
            </c:extLst>
          </c:dPt>
          <c:dLbls>
            <c:dLbl>
              <c:idx val="0"/>
              <c:layout>
                <c:manualLayout>
                  <c:x val="-5.15972644186712E-3"/>
                  <c:y val="0.15076281234612102"/>
                </c:manualLayout>
              </c:layout>
              <c:tx>
                <c:rich>
                  <a:bodyPr/>
                  <a:lstStyle/>
                  <a:p>
                    <a:fld id="{0F2CBE4D-A855-404D-ADE6-9C5E4DB6B16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manualLayout>
                      <c:w val="0.25909042229638868"/>
                      <c:h val="0.13381707223841702"/>
                    </c:manualLayout>
                  </c15:layout>
                  <c15:dlblFieldTable/>
                  <c15:showDataLabelsRange val="1"/>
                </c:ext>
                <c:ext xmlns:c16="http://schemas.microsoft.com/office/drawing/2014/chart" uri="{C3380CC4-5D6E-409C-BE32-E72D297353CC}">
                  <c16:uniqueId val="{00000000-C4A8-48C4-8B14-8BD9F2C0C848}"/>
                </c:ext>
              </c:extLst>
            </c:dLbl>
            <c:dLbl>
              <c:idx val="1"/>
              <c:layout>
                <c:manualLayout>
                  <c:x val="2.5017766522622271E-3"/>
                  <c:y val="-3.4031677759802315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fld id="{0D4D087C-1DF7-49E4-B2B3-6FC96264A33A}" type="CELLRANGE">
                      <a:rPr lang="en-GB"/>
                      <a:pPr>
                        <a:defRPr sz="1000"/>
                      </a:pPr>
                      <a:t>[CELLRANGE]</a:t>
                    </a:fld>
                    <a:endParaRPr lang="en-GB"/>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5590629416746146"/>
                      <c:h val="0.24642193549061064"/>
                    </c:manualLayout>
                  </c15:layout>
                  <c15:dlblFieldTable/>
                  <c15:showDataLabelsRange val="1"/>
                </c:ext>
                <c:ext xmlns:c16="http://schemas.microsoft.com/office/drawing/2014/chart" uri="{C3380CC4-5D6E-409C-BE32-E72D297353CC}">
                  <c16:uniqueId val="{00000001-C4A8-48C4-8B14-8BD9F2C0C848}"/>
                </c:ext>
              </c:extLst>
            </c:dLbl>
            <c:dLbl>
              <c:idx val="2"/>
              <c:layout>
                <c:manualLayout>
                  <c:x val="-0.32431302102064424"/>
                  <c:y val="0.23990067223594783"/>
                </c:manualLayout>
              </c:layout>
              <c:tx>
                <c:rich>
                  <a:bodyPr/>
                  <a:lstStyle/>
                  <a:p>
                    <a:fld id="{B8FDA7E3-7578-42B4-8FFD-FC6678D8C022}"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manualLayout>
                      <c:w val="0.27512977727695476"/>
                      <c:h val="0.13381707223841702"/>
                    </c:manualLayout>
                  </c15:layout>
                  <c15:dlblFieldTable/>
                  <c15:showDataLabelsRange val="1"/>
                </c:ext>
                <c:ext xmlns:c16="http://schemas.microsoft.com/office/drawing/2014/chart" uri="{C3380CC4-5D6E-409C-BE32-E72D297353CC}">
                  <c16:uniqueId val="{00000002-C4A8-48C4-8B14-8BD9F2C0C848}"/>
                </c:ext>
              </c:extLst>
            </c:dLbl>
            <c:dLbl>
              <c:idx val="3"/>
              <c:layout>
                <c:manualLayout>
                  <c:x val="-7.027904938175103E-2"/>
                  <c:y val="-0.16432600475698222"/>
                </c:manualLayout>
              </c:layout>
              <c:tx>
                <c:rich>
                  <a:bodyPr/>
                  <a:lstStyle/>
                  <a:p>
                    <a:fld id="{979034F4-66F0-4CB0-8665-5E09E9A4921C}"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manualLayout>
                      <c:w val="0.25806887771643344"/>
                      <c:h val="0.10262436507488043"/>
                    </c:manualLayout>
                  </c15:layout>
                  <c15:dlblFieldTable/>
                  <c15:showDataLabelsRange val="1"/>
                </c:ext>
                <c:ext xmlns:c16="http://schemas.microsoft.com/office/drawing/2014/chart" uri="{C3380CC4-5D6E-409C-BE32-E72D297353CC}">
                  <c16:uniqueId val="{00000003-C4A8-48C4-8B14-8BD9F2C0C848}"/>
                </c:ext>
              </c:extLst>
            </c:dLbl>
            <c:dLbl>
              <c:idx val="4"/>
              <c:layout>
                <c:manualLayout>
                  <c:x val="-0.40285023288648747"/>
                  <c:y val="1.5883515190481096E-3"/>
                </c:manualLayout>
              </c:layout>
              <c:tx>
                <c:rich>
                  <a:bodyPr/>
                  <a:lstStyle/>
                  <a:p>
                    <a:fld id="{BF186B5E-9E31-4DCD-A1D7-8136A387C51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manualLayout>
                      <c:w val="0.25803800061331672"/>
                      <c:h val="0.19620272398724189"/>
                    </c:manualLayout>
                  </c15:layout>
                  <c15:dlblFieldTable/>
                  <c15:showDataLabelsRange val="1"/>
                </c:ext>
                <c:ext xmlns:c16="http://schemas.microsoft.com/office/drawing/2014/chart" uri="{C3380CC4-5D6E-409C-BE32-E72D297353CC}">
                  <c16:uniqueId val="{00000004-C4A8-48C4-8B14-8BD9F2C0C84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'[CII SME Waves 11 and 12 - tables v1 (CP).xlsx]1'!$C$14:$C$18</c:f>
              <c:numCache>
                <c:formatCode>0.00</c:formatCode>
                <c:ptCount val="5"/>
                <c:pt idx="0">
                  <c:v>6.8357810409999997</c:v>
                </c:pt>
                <c:pt idx="1">
                  <c:v>7.5433911880000002</c:v>
                </c:pt>
                <c:pt idx="2">
                  <c:v>6.7022696929999999</c:v>
                </c:pt>
                <c:pt idx="3">
                  <c:v>7.7636849129999996</c:v>
                </c:pt>
                <c:pt idx="4">
                  <c:v>6.7222963949999999</c:v>
                </c:pt>
              </c:numCache>
            </c:numRef>
          </c:xVal>
          <c:yVal>
            <c:numRef>
              <c:f>'[CII SME Waves 11 and 12 - tables v1 (CP).xlsx]1'!$D$14:$D$18</c:f>
              <c:numCache>
                <c:formatCode>0.00</c:formatCode>
                <c:ptCount val="5"/>
                <c:pt idx="0">
                  <c:v>5.0802512210000002</c:v>
                </c:pt>
                <c:pt idx="1">
                  <c:v>6.6508688779999998</c:v>
                </c:pt>
                <c:pt idx="2">
                  <c:v>5.384615385</c:v>
                </c:pt>
                <c:pt idx="3">
                  <c:v>7.668500688</c:v>
                </c:pt>
                <c:pt idx="4">
                  <c:v>5.7573632540000004</c:v>
                </c:pt>
              </c:numCache>
            </c:numRef>
          </c:yVal>
          <c:bubbleSize>
            <c:numRef>
              <c:f>'[CII SME Waves 11 and 12 - tables v1 (CP).xlsx]1'!$E$14:$E$18</c:f>
              <c:numCache>
                <c:formatCode>0.00</c:formatCode>
                <c:ptCount val="5"/>
                <c:pt idx="0">
                  <c:v>8.5913108620000003</c:v>
                </c:pt>
                <c:pt idx="1">
                  <c:v>8.4359134979999997</c:v>
                </c:pt>
                <c:pt idx="2">
                  <c:v>8.0199240009999997</c:v>
                </c:pt>
                <c:pt idx="3">
                  <c:v>7.8588691390000003</c:v>
                </c:pt>
                <c:pt idx="4">
                  <c:v>7.6872295370000003</c:v>
                </c:pt>
              </c:numCache>
            </c:numRef>
          </c:bubbleSize>
          <c:bubble3D val="0"/>
          <c:extLst>
            <c:ext xmlns:c15="http://schemas.microsoft.com/office/drawing/2012/chart" uri="{02D57815-91ED-43cb-92C2-25804820EDAC}">
              <c15:datalabelsRange>
                <c15:f>'[CII SME Waves 11 and 12 - tables v1 (CP).xlsx]1'!$B$14:$B$18</c15:f>
                <c15:dlblRangeCache>
                  <c:ptCount val="5"/>
                  <c:pt idx="0">
                    <c:v>Loyalty: I am able to get a discount for staying with the same company</c:v>
                  </c:pt>
                  <c:pt idx="1">
                    <c:v>Confidence: The company handles complaints professionally and fairly</c:v>
                  </c:pt>
                  <c:pt idx="2">
                    <c:v>Loyalty: The premium doesn't increase because I'm not a new customer anymore</c:v>
                  </c:pt>
                  <c:pt idx="3">
                    <c:v>Confidence: The policy is explained clearly</c:v>
                  </c:pt>
                  <c:pt idx="4">
                    <c:v>Loyalty: My provider takes my loyalty into account when calculating renewal quotes after I have claimed</c:v>
                  </c:pt>
                </c15:dlblRangeCache>
              </c15:datalabelsRange>
            </c:ext>
            <c:ext xmlns:c16="http://schemas.microsoft.com/office/drawing/2014/chart" uri="{C3380CC4-5D6E-409C-BE32-E72D297353CC}">
              <c16:uniqueId val="{00000005-C4A8-48C4-8B14-8BD9F2C0C848}"/>
            </c:ext>
          </c:extLst>
        </c:ser>
        <c:dLbls>
          <c:showLegendKey val="0"/>
          <c:showVal val="0"/>
          <c:showCatName val="0"/>
          <c:showSerName val="0"/>
          <c:showPercent val="0"/>
          <c:showBubbleSize val="0"/>
        </c:dLbls>
        <c:bubbleScale val="100"/>
        <c:showNegBubbles val="0"/>
        <c:axId val="858253839"/>
        <c:axId val="858252879"/>
        <c:extLst>
          <c:ext xmlns:c15="http://schemas.microsoft.com/office/drawing/2012/chart" uri="{02D57815-91ED-43cb-92C2-25804820EDAC}">
            <c15:filteredBubbleSeries>
              <c15:ser>
                <c:idx val="0"/>
                <c:order val="0"/>
                <c:tx>
                  <c:strRef>
                    <c:extLst>
                      <c:ext uri="{02D57815-91ED-43cb-92C2-25804820EDAC}">
                        <c15:formulaRef>
                          <c15:sqref>'[CII SME Waves 11 and 12 - tables v1 (CP).xlsx]1'!$B$15</c15:sqref>
                        </c15:formulaRef>
                      </c:ext>
                    </c:extLst>
                    <c:strCache>
                      <c:ptCount val="1"/>
                      <c:pt idx="0">
                        <c:v>Confidence: The company handles complaints professionally and fairly</c:v>
                      </c:pt>
                    </c:strCache>
                  </c:strRef>
                </c:tx>
                <c:spPr>
                  <a:solidFill>
                    <a:schemeClr val="accent1">
                      <a:alpha val="75000"/>
                    </a:schemeClr>
                  </a:solidFill>
                  <a:ln>
                    <a:noFill/>
                  </a:ln>
                  <a:effectLst/>
                </c:spPr>
                <c:invertIfNegative val="0"/>
                <c:xVal>
                  <c:numRef>
                    <c:extLst>
                      <c:ext uri="{02D57815-91ED-43cb-92C2-25804820EDAC}">
                        <c15:formulaRef>
                          <c15:sqref>'[CII SME Waves 11 and 12 - tables v1 (CP).xlsx]1'!$C$14:$E$14</c15:sqref>
                        </c15:formulaRef>
                      </c:ext>
                    </c:extLst>
                    <c:numCache>
                      <c:formatCode>0.00</c:formatCode>
                      <c:ptCount val="3"/>
                      <c:pt idx="0">
                        <c:v>6.8357810409999997</c:v>
                      </c:pt>
                      <c:pt idx="1">
                        <c:v>5.0802512210000002</c:v>
                      </c:pt>
                      <c:pt idx="2">
                        <c:v>8.5913108620000003</c:v>
                      </c:pt>
                    </c:numCache>
                  </c:numRef>
                </c:xVal>
                <c:yVal>
                  <c:numRef>
                    <c:extLst>
                      <c:ext uri="{02D57815-91ED-43cb-92C2-25804820EDAC}">
                        <c15:formulaRef>
                          <c15:sqref>'[CII SME Waves 11 and 12 - tables v1 (CP).xlsx]1'!$C$15:$E$15</c15:sqref>
                        </c15:formulaRef>
                      </c:ext>
                    </c:extLst>
                    <c:numCache>
                      <c:formatCode>0.00</c:formatCode>
                      <c:ptCount val="3"/>
                      <c:pt idx="0">
                        <c:v>7.5433911880000002</c:v>
                      </c:pt>
                      <c:pt idx="1">
                        <c:v>6.6508688779999998</c:v>
                      </c:pt>
                      <c:pt idx="2">
                        <c:v>8.4359134979999997</c:v>
                      </c:pt>
                    </c:numCache>
                  </c:numRef>
                </c:yVal>
                <c:bubbleSize>
                  <c:numRef>
                    <c:extLst>
                      <c:ext uri="{02D57815-91ED-43cb-92C2-25804820EDAC}">
                        <c15:formulaRef>
                          <c15:sqref>'[CII SME Waves 11 and 12 - tables v1 (CP).xlsx]1'!$C$16:$E$16</c15:sqref>
                        </c15:formulaRef>
                      </c:ext>
                    </c:extLst>
                    <c:numCache>
                      <c:formatCode>0.00</c:formatCode>
                      <c:ptCount val="3"/>
                      <c:pt idx="0">
                        <c:v>6.7022696929999999</c:v>
                      </c:pt>
                      <c:pt idx="1">
                        <c:v>5.384615385</c:v>
                      </c:pt>
                      <c:pt idx="2">
                        <c:v>8.0199240009999997</c:v>
                      </c:pt>
                    </c:numCache>
                  </c:numRef>
                </c:bubbleSize>
                <c:bubble3D val="0"/>
                <c:extLst>
                  <c:ext xmlns:c16="http://schemas.microsoft.com/office/drawing/2014/chart" uri="{C3380CC4-5D6E-409C-BE32-E72D297353CC}">
                    <c16:uniqueId val="{00000006-C4A8-48C4-8B14-8BD9F2C0C848}"/>
                  </c:ext>
                </c:extLst>
              </c15:ser>
            </c15:filteredBubbleSeries>
            <c15:filteredBubbleSeries>
              <c15:ser>
                <c:idx val="1"/>
                <c:order val="1"/>
                <c:tx>
                  <c:strRef>
                    <c:extLst xmlns:c15="http://schemas.microsoft.com/office/drawing/2012/chart">
                      <c:ext xmlns:c15="http://schemas.microsoft.com/office/drawing/2012/chart" uri="{02D57815-91ED-43cb-92C2-25804820EDAC}">
                        <c15:formulaRef>
                          <c15:sqref>'[CII SME Waves 11 and 12 - tables v1 (CP).xlsx]1'!$B$17</c15:sqref>
                        </c15:formulaRef>
                      </c:ext>
                    </c:extLst>
                    <c:strCache>
                      <c:ptCount val="1"/>
                      <c:pt idx="0">
                        <c:v>Confidence: The policy is explained clearly</c:v>
                      </c:pt>
                    </c:strCache>
                  </c:strRef>
                </c:tx>
                <c:spPr>
                  <a:solidFill>
                    <a:schemeClr val="accent2">
                      <a:alpha val="75000"/>
                    </a:schemeClr>
                  </a:solidFill>
                  <a:ln w="25400">
                    <a:noFill/>
                  </a:ln>
                  <a:effectLst/>
                </c:spPr>
                <c:invertIfNegative val="0"/>
                <c:xVal>
                  <c:numRef>
                    <c:extLst xmlns:c15="http://schemas.microsoft.com/office/drawing/2012/chart">
                      <c:ext xmlns:c15="http://schemas.microsoft.com/office/drawing/2012/chart" uri="{02D57815-91ED-43cb-92C2-25804820EDAC}">
                        <c15:formulaRef>
                          <c15:sqref>'[CII SME Waves 11 and 12 - tables v1 (CP).xlsx]1'!$C$14:$E$14</c15:sqref>
                        </c15:formulaRef>
                      </c:ext>
                    </c:extLst>
                    <c:numCache>
                      <c:formatCode>0.00</c:formatCode>
                      <c:ptCount val="3"/>
                      <c:pt idx="0">
                        <c:v>6.8357810409999997</c:v>
                      </c:pt>
                      <c:pt idx="1">
                        <c:v>5.0802512210000002</c:v>
                      </c:pt>
                      <c:pt idx="2">
                        <c:v>8.5913108620000003</c:v>
                      </c:pt>
                    </c:numCache>
                  </c:numRef>
                </c:xVal>
                <c:yVal>
                  <c:numRef>
                    <c:extLst xmlns:c15="http://schemas.microsoft.com/office/drawing/2012/chart">
                      <c:ext xmlns:c15="http://schemas.microsoft.com/office/drawing/2012/chart" uri="{02D57815-91ED-43cb-92C2-25804820EDAC}">
                        <c15:formulaRef>
                          <c15:sqref>'[CII SME Waves 11 and 12 - tables v1 (CP).xlsx]1'!$C$17:$E$17</c15:sqref>
                        </c15:formulaRef>
                      </c:ext>
                    </c:extLst>
                    <c:numCache>
                      <c:formatCode>0.00</c:formatCode>
                      <c:ptCount val="3"/>
                      <c:pt idx="0">
                        <c:v>7.7636849129999996</c:v>
                      </c:pt>
                      <c:pt idx="1">
                        <c:v>7.668500688</c:v>
                      </c:pt>
                      <c:pt idx="2">
                        <c:v>7.8588691390000003</c:v>
                      </c:pt>
                    </c:numCache>
                  </c:numRef>
                </c:yVal>
                <c:bubbleSize>
                  <c:numRef>
                    <c:extLst xmlns:c15="http://schemas.microsoft.com/office/drawing/2012/chart">
                      <c:ext xmlns:c15="http://schemas.microsoft.com/office/drawing/2012/chart" uri="{02D57815-91ED-43cb-92C2-25804820EDAC}">
                        <c15:formulaRef>
                          <c15:sqref>'[CII SME Waves 11 and 12 - tables v1 (CP).xlsx]1'!$C$18:$E$18</c15:sqref>
                        </c15:formulaRef>
                      </c:ext>
                    </c:extLst>
                    <c:numCache>
                      <c:formatCode>0.00</c:formatCode>
                      <c:ptCount val="3"/>
                      <c:pt idx="0">
                        <c:v>6.7222963949999999</c:v>
                      </c:pt>
                      <c:pt idx="1">
                        <c:v>5.7573632540000004</c:v>
                      </c:pt>
                      <c:pt idx="2">
                        <c:v>7.6872295370000003</c:v>
                      </c:pt>
                    </c:numCache>
                  </c:numRef>
                </c:bubbleSize>
                <c:bubble3D val="0"/>
                <c:extLst xmlns:c15="http://schemas.microsoft.com/office/drawing/2012/chart">
                  <c:ext xmlns:c16="http://schemas.microsoft.com/office/drawing/2014/chart" uri="{C3380CC4-5D6E-409C-BE32-E72D297353CC}">
                    <c16:uniqueId val="{00000007-C4A8-48C4-8B14-8BD9F2C0C848}"/>
                  </c:ext>
                </c:extLst>
              </c15:ser>
            </c15:filteredBubbleSeries>
          </c:ext>
        </c:extLst>
      </c:bubbleChart>
      <c:valAx>
        <c:axId val="858253839"/>
        <c:scaling>
          <c:orientation val="minMax"/>
          <c:min val="0"/>
        </c:scaling>
        <c:delete val="1"/>
        <c:axPos val="b"/>
        <c:numFmt formatCode="0.00" sourceLinked="1"/>
        <c:majorTickMark val="none"/>
        <c:minorTickMark val="none"/>
        <c:tickLblPos val="nextTo"/>
        <c:crossAx val="858252879"/>
        <c:crosses val="autoZero"/>
        <c:crossBetween val="midCat"/>
      </c:valAx>
      <c:valAx>
        <c:axId val="858252879"/>
        <c:scaling>
          <c:orientation val="minMax"/>
          <c:max val="10"/>
          <c:min val="0"/>
        </c:scaling>
        <c:delete val="1"/>
        <c:axPos val="l"/>
        <c:numFmt formatCode="0.00" sourceLinked="1"/>
        <c:majorTickMark val="none"/>
        <c:minorTickMark val="none"/>
        <c:tickLblPos val="nextTo"/>
        <c:crossAx val="85825383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Arial (Body)"/>
                <a:ea typeface="+mn-ea"/>
                <a:cs typeface="+mn-cs"/>
              </a:defRPr>
            </a:pPr>
            <a:r>
              <a:rPr lang="en-US" sz="1200"/>
              <a:t>Female</a:t>
            </a:r>
          </a:p>
        </c:rich>
      </c:tx>
      <c:layout>
        <c:manualLayout>
          <c:xMode val="edge"/>
          <c:yMode val="edge"/>
          <c:x val="0.45386354848175636"/>
          <c:y val="1.2865396645086026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Arial (Body)"/>
              <a:ea typeface="+mn-ea"/>
              <a:cs typeface="+mn-cs"/>
            </a:defRPr>
          </a:pPr>
          <a:endParaRPr lang="en-US"/>
        </a:p>
      </c:txPr>
    </c:title>
    <c:autoTitleDeleted val="0"/>
    <c:plotArea>
      <c:layout>
        <c:manualLayout>
          <c:layoutTarget val="inner"/>
          <c:xMode val="edge"/>
          <c:yMode val="edge"/>
          <c:x val="0.27265643491598995"/>
          <c:y val="0.13490093215644858"/>
          <c:w val="0.47716683395786963"/>
          <c:h val="0.86509906784355139"/>
        </c:manualLayout>
      </c:layout>
      <c:barChart>
        <c:barDir val="bar"/>
        <c:grouping val="clustered"/>
        <c:varyColors val="0"/>
        <c:ser>
          <c:idx val="0"/>
          <c:order val="0"/>
          <c:tx>
            <c:strRef>
              <c:f>Sheet1!$D$1</c:f>
              <c:strCache>
                <c:ptCount val="1"/>
                <c:pt idx="0">
                  <c:v> Opportunity score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Body)"/>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Confidence</c:v>
                </c:pt>
                <c:pt idx="1">
                  <c:v>Loyalty</c:v>
                </c:pt>
                <c:pt idx="2">
                  <c:v>Speed (claims)</c:v>
                </c:pt>
                <c:pt idx="3">
                  <c:v>Respect (claims)</c:v>
                </c:pt>
                <c:pt idx="4">
                  <c:v>Protection</c:v>
                </c:pt>
                <c:pt idx="5">
                  <c:v>Ease</c:v>
                </c:pt>
                <c:pt idx="6">
                  <c:v>Control (claims)</c:v>
                </c:pt>
                <c:pt idx="7">
                  <c:v>Price</c:v>
                </c:pt>
                <c:pt idx="8">
                  <c:v>Relationship</c:v>
                </c:pt>
              </c:strCache>
            </c:strRef>
          </c:cat>
          <c:val>
            <c:numRef>
              <c:f>Sheet1!$D$2:$D$10</c:f>
              <c:numCache>
                <c:formatCode>0.00</c:formatCode>
                <c:ptCount val="9"/>
                <c:pt idx="0">
                  <c:v>7.255732729</c:v>
                </c:pt>
                <c:pt idx="1">
                  <c:v>7.2403048669999999</c:v>
                </c:pt>
                <c:pt idx="2">
                  <c:v>6.5799977350000001</c:v>
                </c:pt>
                <c:pt idx="3">
                  <c:v>6.4607156159999999</c:v>
                </c:pt>
                <c:pt idx="4">
                  <c:v>6.4080154460000003</c:v>
                </c:pt>
                <c:pt idx="5">
                  <c:v>6.2930883209999999</c:v>
                </c:pt>
                <c:pt idx="6">
                  <c:v>6.2233735560000003</c:v>
                </c:pt>
                <c:pt idx="7">
                  <c:v>5.7870369310000003</c:v>
                </c:pt>
                <c:pt idx="8">
                  <c:v>5.1066015629999999</c:v>
                </c:pt>
              </c:numCache>
            </c:numRef>
          </c:val>
          <c:extLst>
            <c:ext xmlns:c16="http://schemas.microsoft.com/office/drawing/2014/chart" uri="{C3380CC4-5D6E-409C-BE32-E72D297353CC}">
              <c16:uniqueId val="{00000000-634A-4AD9-A2BF-CDFB3A0ACCD1}"/>
            </c:ext>
          </c:extLst>
        </c:ser>
        <c:dLbls>
          <c:showLegendKey val="0"/>
          <c:showVal val="0"/>
          <c:showCatName val="0"/>
          <c:showSerName val="0"/>
          <c:showPercent val="0"/>
          <c:showBubbleSize val="0"/>
        </c:dLbls>
        <c:gapWidth val="182"/>
        <c:axId val="194975232"/>
        <c:axId val="195279040"/>
      </c:barChart>
      <c:catAx>
        <c:axId val="1949752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Body)"/>
                <a:ea typeface="+mn-ea"/>
                <a:cs typeface="+mn-cs"/>
              </a:defRPr>
            </a:pPr>
            <a:endParaRPr lang="en-US"/>
          </a:p>
        </c:txPr>
        <c:crossAx val="195279040"/>
        <c:crosses val="autoZero"/>
        <c:auto val="1"/>
        <c:lblAlgn val="ctr"/>
        <c:lblOffset val="100"/>
        <c:noMultiLvlLbl val="0"/>
      </c:catAx>
      <c:valAx>
        <c:axId val="195279040"/>
        <c:scaling>
          <c:orientation val="minMax"/>
        </c:scaling>
        <c:delete val="1"/>
        <c:axPos val="t"/>
        <c:numFmt formatCode="0.00" sourceLinked="1"/>
        <c:majorTickMark val="none"/>
        <c:minorTickMark val="none"/>
        <c:tickLblPos val="nextTo"/>
        <c:crossAx val="194975232"/>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Arial (Body)"/>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Arial (Body)"/>
                <a:ea typeface="+mn-ea"/>
                <a:cs typeface="+mn-cs"/>
              </a:defRPr>
            </a:pPr>
            <a:r>
              <a:rPr lang="en-US" sz="1200"/>
              <a:t>Male</a:t>
            </a:r>
          </a:p>
        </c:rich>
      </c:tx>
      <c:layout>
        <c:manualLayout>
          <c:xMode val="edge"/>
          <c:yMode val="edge"/>
          <c:x val="0.45386354848175636"/>
          <c:y val="1.2865396645086026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Arial (Body)"/>
              <a:ea typeface="+mn-ea"/>
              <a:cs typeface="+mn-cs"/>
            </a:defRPr>
          </a:pPr>
          <a:endParaRPr lang="en-US"/>
        </a:p>
      </c:txPr>
    </c:title>
    <c:autoTitleDeleted val="0"/>
    <c:plotArea>
      <c:layout>
        <c:manualLayout>
          <c:layoutTarget val="inner"/>
          <c:xMode val="edge"/>
          <c:yMode val="edge"/>
          <c:x val="0.29645269832790622"/>
          <c:y val="0.10672835715858657"/>
          <c:w val="0.49512843662936412"/>
          <c:h val="0.86610957247370557"/>
        </c:manualLayout>
      </c:layout>
      <c:barChart>
        <c:barDir val="bar"/>
        <c:grouping val="clustered"/>
        <c:varyColors val="0"/>
        <c:ser>
          <c:idx val="0"/>
          <c:order val="0"/>
          <c:tx>
            <c:strRef>
              <c:f>Sheet1!$D$1</c:f>
              <c:strCache>
                <c:ptCount val="1"/>
                <c:pt idx="0">
                  <c:v> Opportunity score</c:v>
                </c:pt>
              </c:strCache>
            </c:strRef>
          </c:tx>
          <c:spPr>
            <a:solidFill>
              <a:srgbClr val="15ADD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Body)"/>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Speed (claims)</c:v>
                </c:pt>
                <c:pt idx="2">
                  <c:v>Confidence</c:v>
                </c:pt>
                <c:pt idx="3">
                  <c:v>Ease</c:v>
                </c:pt>
                <c:pt idx="4">
                  <c:v>Protection</c:v>
                </c:pt>
                <c:pt idx="5">
                  <c:v>Respect (claims)</c:v>
                </c:pt>
                <c:pt idx="6">
                  <c:v>Price</c:v>
                </c:pt>
                <c:pt idx="7">
                  <c:v>Control (claims)</c:v>
                </c:pt>
                <c:pt idx="8">
                  <c:v>Relationship</c:v>
                </c:pt>
              </c:strCache>
            </c:strRef>
          </c:cat>
          <c:val>
            <c:numRef>
              <c:f>Sheet1!$D$2:$D$10</c:f>
              <c:numCache>
                <c:formatCode>0.00</c:formatCode>
                <c:ptCount val="9"/>
                <c:pt idx="0">
                  <c:v>7.1067394469999998</c:v>
                </c:pt>
                <c:pt idx="1">
                  <c:v>6.8380273779999996</c:v>
                </c:pt>
                <c:pt idx="2">
                  <c:v>6.4812970339999998</c:v>
                </c:pt>
                <c:pt idx="3">
                  <c:v>6.4684273320000001</c:v>
                </c:pt>
                <c:pt idx="4">
                  <c:v>6.3620179410000004</c:v>
                </c:pt>
                <c:pt idx="5">
                  <c:v>5.7569590000000002</c:v>
                </c:pt>
                <c:pt idx="6">
                  <c:v>5.4515265050000004</c:v>
                </c:pt>
                <c:pt idx="7">
                  <c:v>5.0844464110000001</c:v>
                </c:pt>
                <c:pt idx="8">
                  <c:v>4.90373021</c:v>
                </c:pt>
              </c:numCache>
            </c:numRef>
          </c:val>
          <c:extLst>
            <c:ext xmlns:c16="http://schemas.microsoft.com/office/drawing/2014/chart" uri="{C3380CC4-5D6E-409C-BE32-E72D297353CC}">
              <c16:uniqueId val="{00000000-40EA-4CFA-90ED-8C58CF9A382A}"/>
            </c:ext>
          </c:extLst>
        </c:ser>
        <c:dLbls>
          <c:showLegendKey val="0"/>
          <c:showVal val="0"/>
          <c:showCatName val="0"/>
          <c:showSerName val="0"/>
          <c:showPercent val="0"/>
          <c:showBubbleSize val="0"/>
        </c:dLbls>
        <c:gapWidth val="182"/>
        <c:axId val="195028480"/>
        <c:axId val="176685632"/>
      </c:barChart>
      <c:catAx>
        <c:axId val="195028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Body)"/>
                <a:ea typeface="+mn-ea"/>
                <a:cs typeface="+mn-cs"/>
              </a:defRPr>
            </a:pPr>
            <a:endParaRPr lang="en-US"/>
          </a:p>
        </c:txPr>
        <c:crossAx val="176685632"/>
        <c:crosses val="autoZero"/>
        <c:auto val="1"/>
        <c:lblAlgn val="ctr"/>
        <c:lblOffset val="100"/>
        <c:noMultiLvlLbl val="0"/>
      </c:catAx>
      <c:valAx>
        <c:axId val="176685632"/>
        <c:scaling>
          <c:orientation val="minMax"/>
        </c:scaling>
        <c:delete val="1"/>
        <c:axPos val="t"/>
        <c:numFmt formatCode="0.00" sourceLinked="1"/>
        <c:majorTickMark val="none"/>
        <c:minorTickMark val="none"/>
        <c:tickLblPos val="nextTo"/>
        <c:crossAx val="19502848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Arial (Body)"/>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j-lt"/>
                <a:ea typeface="+mn-ea"/>
                <a:cs typeface="Calibri Light" panose="020F0302020204030204" pitchFamily="34" charset="0"/>
              </a:defRPr>
            </a:pPr>
            <a:r>
              <a:rPr lang="en-GB">
                <a:solidFill>
                  <a:schemeClr val="tx1"/>
                </a:solidFill>
                <a:latin typeface="+mj-lt"/>
              </a:rPr>
              <a:t>White/ White British</a:t>
            </a:r>
          </a:p>
        </c:rich>
      </c:tx>
      <c:layout>
        <c:manualLayout>
          <c:xMode val="edge"/>
          <c:yMode val="edge"/>
          <c:x val="0.34580082376424609"/>
          <c:y val="4.8240569770509098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j-lt"/>
              <a:ea typeface="+mn-ea"/>
              <a:cs typeface="Calibri Light" panose="020F0302020204030204" pitchFamily="34" charset="0"/>
            </a:defRPr>
          </a:pPr>
          <a:endParaRPr lang="en-US"/>
        </a:p>
      </c:txPr>
    </c:title>
    <c:autoTitleDeleted val="0"/>
    <c:plotArea>
      <c:layout>
        <c:manualLayout>
          <c:layoutTarget val="inner"/>
          <c:xMode val="edge"/>
          <c:yMode val="edge"/>
          <c:x val="0.3566385945830739"/>
          <c:y val="0.19387897652334479"/>
          <c:w val="0.58102427184698013"/>
          <c:h val="0.62366446847797419"/>
        </c:manualLayout>
      </c:layout>
      <c:barChart>
        <c:barDir val="bar"/>
        <c:grouping val="clustered"/>
        <c:varyColors val="0"/>
        <c:ser>
          <c:idx val="0"/>
          <c:order val="0"/>
          <c:tx>
            <c:strRef>
              <c:f>Sheet1!$D$1</c:f>
              <c:strCache>
                <c:ptCount val="1"/>
                <c:pt idx="0">
                  <c:v> Opportunity score</c:v>
                </c:pt>
              </c:strCache>
            </c:strRef>
          </c:tx>
          <c:spPr>
            <a:solidFill>
              <a:schemeClr val="accent1"/>
            </a:solidFill>
            <a:ln>
              <a:noFill/>
            </a:ln>
            <a:effectLst/>
          </c:spPr>
          <c:invertIfNegative val="0"/>
          <c:dLbls>
            <c:dLbl>
              <c:idx val="5"/>
              <c:layout>
                <c:manualLayout>
                  <c:x val="-4.838709677419473E-3"/>
                  <c:y val="5.360063307834344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90-485E-A03F-01F5515498C8}"/>
                </c:ext>
              </c:extLst>
            </c:dLbl>
            <c:dLbl>
              <c:idx val="7"/>
              <c:layout>
                <c:manualLayout>
                  <c:x val="-8.256040722760179E-3"/>
                  <c:y val="2.1102611438340043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390-485E-A03F-01F5515498C8}"/>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Speed (claims)</c:v>
                </c:pt>
                <c:pt idx="2">
                  <c:v>Confidence</c:v>
                </c:pt>
                <c:pt idx="3">
                  <c:v>Respect (claims)</c:v>
                </c:pt>
                <c:pt idx="4">
                  <c:v>Ease</c:v>
                </c:pt>
                <c:pt idx="5">
                  <c:v>Protection</c:v>
                </c:pt>
                <c:pt idx="6">
                  <c:v>Control (claims)</c:v>
                </c:pt>
                <c:pt idx="7">
                  <c:v>Price</c:v>
                </c:pt>
                <c:pt idx="8">
                  <c:v>Relationship</c:v>
                </c:pt>
              </c:strCache>
            </c:strRef>
          </c:cat>
          <c:val>
            <c:numRef>
              <c:f>Sheet1!$D$2:$D$10</c:f>
              <c:numCache>
                <c:formatCode>0.00</c:formatCode>
                <c:ptCount val="9"/>
                <c:pt idx="0">
                  <c:v>7.219430644</c:v>
                </c:pt>
                <c:pt idx="1">
                  <c:v>7.0507431890000003</c:v>
                </c:pt>
                <c:pt idx="2">
                  <c:v>7.0080647110000003</c:v>
                </c:pt>
                <c:pt idx="3">
                  <c:v>6.3087491099999999</c:v>
                </c:pt>
                <c:pt idx="4">
                  <c:v>6.2865561269999999</c:v>
                </c:pt>
                <c:pt idx="5">
                  <c:v>6.2795005809999997</c:v>
                </c:pt>
                <c:pt idx="6">
                  <c:v>5.6034130800000002</c:v>
                </c:pt>
                <c:pt idx="7">
                  <c:v>5.4822127619999996</c:v>
                </c:pt>
                <c:pt idx="8">
                  <c:v>4.8754488580000004</c:v>
                </c:pt>
              </c:numCache>
            </c:numRef>
          </c:val>
          <c:extLst>
            <c:ext xmlns:c16="http://schemas.microsoft.com/office/drawing/2014/chart" uri="{C3380CC4-5D6E-409C-BE32-E72D297353CC}">
              <c16:uniqueId val="{00000002-5390-485E-A03F-01F5515498C8}"/>
            </c:ext>
          </c:extLst>
        </c:ser>
        <c:dLbls>
          <c:dLblPos val="outEnd"/>
          <c:showLegendKey val="0"/>
          <c:showVal val="1"/>
          <c:showCatName val="0"/>
          <c:showSerName val="0"/>
          <c:showPercent val="0"/>
          <c:showBubbleSize val="0"/>
        </c:dLbls>
        <c:gapWidth val="150"/>
        <c:axId val="197234176"/>
        <c:axId val="176689088"/>
        <c:extLst/>
      </c:barChart>
      <c:catAx>
        <c:axId val="1972341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6689088"/>
        <c:crosses val="autoZero"/>
        <c:auto val="1"/>
        <c:lblAlgn val="ctr"/>
        <c:lblOffset val="100"/>
        <c:noMultiLvlLbl val="0"/>
      </c:catAx>
      <c:valAx>
        <c:axId val="176689088"/>
        <c:scaling>
          <c:orientation val="minMax"/>
        </c:scaling>
        <c:delete val="1"/>
        <c:axPos val="t"/>
        <c:numFmt formatCode="0.00" sourceLinked="1"/>
        <c:majorTickMark val="none"/>
        <c:minorTickMark val="none"/>
        <c:tickLblPos val="nextTo"/>
        <c:crossAx val="197234176"/>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579283424476015E-2"/>
          <c:w val="0.85411716343588018"/>
          <c:h val="0.91860782207855529"/>
        </c:manualLayout>
      </c:layout>
      <c:lineChart>
        <c:grouping val="standard"/>
        <c:varyColors val="0"/>
        <c:ser>
          <c:idx val="0"/>
          <c:order val="0"/>
          <c:tx>
            <c:strRef>
              <c:f>Sheet1!$C$45</c:f>
              <c:strCache>
                <c:ptCount val="1"/>
                <c:pt idx="0">
                  <c:v>Loyalty</c:v>
                </c:pt>
              </c:strCache>
            </c:strRef>
          </c:tx>
          <c:spPr>
            <a:ln w="19050" cap="rnd" cmpd="sng" algn="ctr">
              <a:solidFill>
                <a:srgbClr val="00785C"/>
              </a:solidFill>
              <a:round/>
            </a:ln>
            <a:effectLst/>
          </c:spPr>
          <c:marker>
            <c:symbol val="circle"/>
            <c:size val="17"/>
            <c:spPr>
              <a:solidFill>
                <a:schemeClr val="lt1"/>
              </a:solidFill>
              <a:ln>
                <a:noFill/>
              </a:ln>
              <a:effectLst/>
            </c:spPr>
          </c:marker>
          <c:dLbls>
            <c:dLbl>
              <c:idx val="11"/>
              <c:layout>
                <c:manualLayout>
                  <c:x val="-2.0751187886359022E-2"/>
                  <c:y val="-5.325786093366062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7B0-4BC7-BECC-2087357EB44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785C"/>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Sheet1!$D$44:$O$44</c:f>
              <c:strCache>
                <c:ptCount val="12"/>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pt idx="10">
                  <c:v>Wave 10&amp;11 Dec '22</c:v>
                </c:pt>
                <c:pt idx="11">
                  <c:v>Wave 11&amp;12 May '23 </c:v>
                </c:pt>
              </c:strCache>
            </c:strRef>
          </c:cat>
          <c:val>
            <c:numRef>
              <c:f>Sheet1!$D$45:$O$45</c:f>
              <c:numCache>
                <c:formatCode>0.00</c:formatCode>
                <c:ptCount val="12"/>
                <c:pt idx="0">
                  <c:v>7.550642459108289</c:v>
                </c:pt>
                <c:pt idx="1">
                  <c:v>7.1886605658228673</c:v>
                </c:pt>
                <c:pt idx="2">
                  <c:v>6.8497737749844703</c:v>
                </c:pt>
                <c:pt idx="3">
                  <c:v>6.66</c:v>
                </c:pt>
                <c:pt idx="4">
                  <c:v>6.3630856439999999</c:v>
                </c:pt>
                <c:pt idx="5">
                  <c:v>6.6638616119999998</c:v>
                </c:pt>
                <c:pt idx="6">
                  <c:v>6.09</c:v>
                </c:pt>
                <c:pt idx="7">
                  <c:v>6.2349483399999999</c:v>
                </c:pt>
                <c:pt idx="8" formatCode="General">
                  <c:v>7.24</c:v>
                </c:pt>
                <c:pt idx="9">
                  <c:v>7.62</c:v>
                </c:pt>
                <c:pt idx="10">
                  <c:v>7.45</c:v>
                </c:pt>
                <c:pt idx="11">
                  <c:v>7.1613600670000004</c:v>
                </c:pt>
              </c:numCache>
            </c:numRef>
          </c:val>
          <c:smooth val="0"/>
          <c:extLst>
            <c:ext xmlns:c16="http://schemas.microsoft.com/office/drawing/2014/chart" uri="{C3380CC4-5D6E-409C-BE32-E72D297353CC}">
              <c16:uniqueId val="{00000000-DD67-4626-9E57-3E26C737380D}"/>
            </c:ext>
          </c:extLst>
        </c:ser>
        <c:ser>
          <c:idx val="1"/>
          <c:order val="1"/>
          <c:tx>
            <c:strRef>
              <c:f>Sheet1!$C$46</c:f>
              <c:strCache>
                <c:ptCount val="1"/>
                <c:pt idx="0">
                  <c:v>Confidence</c:v>
                </c:pt>
              </c:strCache>
            </c:strRef>
          </c:tx>
          <c:spPr>
            <a:ln w="19050" cap="rnd" cmpd="sng" algn="ctr">
              <a:solidFill>
                <a:srgbClr val="AB588C"/>
              </a:solidFill>
              <a:round/>
            </a:ln>
            <a:effectLst/>
          </c:spPr>
          <c:marker>
            <c:symbol val="circle"/>
            <c:size val="17"/>
            <c:spPr>
              <a:solidFill>
                <a:schemeClr val="lt1"/>
              </a:solidFill>
              <a:ln>
                <a:noFill/>
              </a:ln>
              <a:effectLst/>
            </c:spPr>
          </c:marker>
          <c:dLbls>
            <c:dLbl>
              <c:idx val="3"/>
              <c:layout>
                <c:manualLayout>
                  <c:x val="-3.0035714285714287E-2"/>
                  <c:y val="1.57126823793490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67-4626-9E57-3E26C737380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AB588C"/>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Sheet1!$D$44:$O$44</c:f>
              <c:strCache>
                <c:ptCount val="12"/>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pt idx="10">
                  <c:v>Wave 10&amp;11 Dec '22</c:v>
                </c:pt>
                <c:pt idx="11">
                  <c:v>Wave 11&amp;12 May '23 </c:v>
                </c:pt>
              </c:strCache>
            </c:strRef>
          </c:cat>
          <c:val>
            <c:numRef>
              <c:f>Sheet1!$D$46:$O$46</c:f>
              <c:numCache>
                <c:formatCode>0.00</c:formatCode>
                <c:ptCount val="12"/>
                <c:pt idx="0">
                  <c:v>6.5833493530071667</c:v>
                </c:pt>
                <c:pt idx="1">
                  <c:v>6.5256904171489953</c:v>
                </c:pt>
                <c:pt idx="2">
                  <c:v>6.6079411537519901</c:v>
                </c:pt>
                <c:pt idx="3">
                  <c:v>6.62</c:v>
                </c:pt>
                <c:pt idx="4">
                  <c:v>6.1459446489999996</c:v>
                </c:pt>
                <c:pt idx="5">
                  <c:v>6.0248637839999999</c:v>
                </c:pt>
                <c:pt idx="6">
                  <c:v>5.85</c:v>
                </c:pt>
                <c:pt idx="7">
                  <c:v>6.0798925290000003</c:v>
                </c:pt>
                <c:pt idx="8" formatCode="General">
                  <c:v>6.68</c:v>
                </c:pt>
                <c:pt idx="9">
                  <c:v>6.9</c:v>
                </c:pt>
                <c:pt idx="10">
                  <c:v>6.89</c:v>
                </c:pt>
                <c:pt idx="11">
                  <c:v>6.9504582370000003</c:v>
                </c:pt>
              </c:numCache>
            </c:numRef>
          </c:val>
          <c:smooth val="0"/>
          <c:extLst>
            <c:ext xmlns:c16="http://schemas.microsoft.com/office/drawing/2014/chart" uri="{C3380CC4-5D6E-409C-BE32-E72D297353CC}">
              <c16:uniqueId val="{00000002-DD67-4626-9E57-3E26C737380D}"/>
            </c:ext>
          </c:extLst>
        </c:ser>
        <c:ser>
          <c:idx val="2"/>
          <c:order val="2"/>
          <c:tx>
            <c:strRef>
              <c:f>Sheet1!$C$47</c:f>
              <c:strCache>
                <c:ptCount val="1"/>
                <c:pt idx="0">
                  <c:v>Ease</c:v>
                </c:pt>
              </c:strCache>
            </c:strRef>
          </c:tx>
          <c:spPr>
            <a:ln w="19050" cap="rnd" cmpd="sng" algn="ctr">
              <a:solidFill>
                <a:srgbClr val="A9D5C0"/>
              </a:solidFill>
              <a:round/>
            </a:ln>
            <a:effectLst/>
          </c:spPr>
          <c:marker>
            <c:symbol val="circle"/>
            <c:size val="17"/>
            <c:spPr>
              <a:solidFill>
                <a:schemeClr val="lt1"/>
              </a:solidFill>
              <a:ln>
                <a:noFill/>
              </a:ln>
              <a:effectLst/>
            </c:spPr>
          </c:marker>
          <c:dLbls>
            <c:dLbl>
              <c:idx val="0"/>
              <c:layout>
                <c:manualLayout>
                  <c:x val="-2.8845238095238094E-2"/>
                  <c:y val="-1.57126823793490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67-4626-9E57-3E26C737380D}"/>
                </c:ext>
              </c:extLst>
            </c:dLbl>
            <c:dLbl>
              <c:idx val="1"/>
              <c:layout>
                <c:manualLayout>
                  <c:x val="-2.8845238095238139E-2"/>
                  <c:y val="-8.978675645342312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D67-4626-9E57-3E26C737380D}"/>
                </c:ext>
              </c:extLst>
            </c:dLbl>
            <c:dLbl>
              <c:idx val="4"/>
              <c:layout>
                <c:manualLayout>
                  <c:x val="-2.8845238095238094E-2"/>
                  <c:y val="-1.12233445566779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D67-4626-9E57-3E26C737380D}"/>
                </c:ext>
              </c:extLst>
            </c:dLbl>
            <c:dLbl>
              <c:idx val="9"/>
              <c:layout>
                <c:manualLayout>
                  <c:x val="-2.6146712557799184E-2"/>
                  <c:y val="-4.689606226320027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969-4273-BCFC-0134FDF5ABAD}"/>
                </c:ext>
              </c:extLst>
            </c:dLbl>
            <c:dLbl>
              <c:idx val="11"/>
              <c:layout>
                <c:manualLayout>
                  <c:x val="-2.6146712557799184E-2"/>
                  <c:y val="1.33144652334151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7B0-4BC7-BECC-2087357EB44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A9D5C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Sheet1!$D$44:$O$44</c:f>
              <c:strCache>
                <c:ptCount val="12"/>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pt idx="10">
                  <c:v>Wave 10&amp;11 Dec '22</c:v>
                </c:pt>
                <c:pt idx="11">
                  <c:v>Wave 11&amp;12 May '23 </c:v>
                </c:pt>
              </c:strCache>
            </c:strRef>
          </c:cat>
          <c:val>
            <c:numRef>
              <c:f>Sheet1!$D$47:$O$47</c:f>
              <c:numCache>
                <c:formatCode>0.00</c:formatCode>
                <c:ptCount val="12"/>
                <c:pt idx="0">
                  <c:v>6.0644546020043508</c:v>
                </c:pt>
                <c:pt idx="1">
                  <c:v>5.999617708538076</c:v>
                </c:pt>
                <c:pt idx="2">
                  <c:v>6.0420314584304498</c:v>
                </c:pt>
                <c:pt idx="3">
                  <c:v>5.96</c:v>
                </c:pt>
                <c:pt idx="4">
                  <c:v>5.76306779</c:v>
                </c:pt>
                <c:pt idx="5">
                  <c:v>5.8268724949999999</c:v>
                </c:pt>
                <c:pt idx="6">
                  <c:v>5.49</c:v>
                </c:pt>
                <c:pt idx="7">
                  <c:v>5.4731318629999999</c:v>
                </c:pt>
                <c:pt idx="8" formatCode="General">
                  <c:v>5.86</c:v>
                </c:pt>
                <c:pt idx="9">
                  <c:v>6.29</c:v>
                </c:pt>
                <c:pt idx="10">
                  <c:v>6.48</c:v>
                </c:pt>
                <c:pt idx="11">
                  <c:v>6.3650696739999999</c:v>
                </c:pt>
              </c:numCache>
            </c:numRef>
          </c:val>
          <c:smooth val="0"/>
          <c:extLst>
            <c:ext xmlns:c16="http://schemas.microsoft.com/office/drawing/2014/chart" uri="{C3380CC4-5D6E-409C-BE32-E72D297353CC}">
              <c16:uniqueId val="{00000006-DD67-4626-9E57-3E26C737380D}"/>
            </c:ext>
          </c:extLst>
        </c:ser>
        <c:ser>
          <c:idx val="3"/>
          <c:order val="3"/>
          <c:tx>
            <c:strRef>
              <c:f>Sheet1!$C$48</c:f>
              <c:strCache>
                <c:ptCount val="1"/>
                <c:pt idx="0">
                  <c:v>Protection</c:v>
                </c:pt>
              </c:strCache>
            </c:strRef>
          </c:tx>
          <c:spPr>
            <a:ln w="19050" cap="rnd" cmpd="sng" algn="ctr">
              <a:solidFill>
                <a:srgbClr val="E20613"/>
              </a:solidFill>
              <a:round/>
            </a:ln>
            <a:effectLst/>
          </c:spPr>
          <c:marker>
            <c:symbol val="circle"/>
            <c:size val="17"/>
            <c:spPr>
              <a:solidFill>
                <a:schemeClr val="lt1"/>
              </a:solidFill>
              <a:ln>
                <a:noFill/>
              </a:ln>
              <a:effectLst/>
            </c:spPr>
          </c:marker>
          <c:dLbls>
            <c:dLbl>
              <c:idx val="1"/>
              <c:layout>
                <c:manualLayout>
                  <c:x val="-2.8845238095238139E-2"/>
                  <c:y val="8.978675645342271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D67-4626-9E57-3E26C737380D}"/>
                </c:ext>
              </c:extLst>
            </c:dLbl>
            <c:dLbl>
              <c:idx val="4"/>
              <c:layout>
                <c:manualLayout>
                  <c:x val="-2.8845238095238094E-2"/>
                  <c:y val="1.12233445566778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D67-4626-9E57-3E26C737380D}"/>
                </c:ext>
              </c:extLst>
            </c:dLbl>
            <c:dLbl>
              <c:idx val="9"/>
              <c:layout>
                <c:manualLayout>
                  <c:x val="-2.6146712557799184E-2"/>
                  <c:y val="7.034409339480040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969-4273-BCFC-0134FDF5ABAD}"/>
                </c:ext>
              </c:extLst>
            </c:dLbl>
            <c:dLbl>
              <c:idx val="11"/>
              <c:layout>
                <c:manualLayout>
                  <c:x val="-2.6146712557799184E-2"/>
                  <c:y val="-7.988679140049094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7B0-4BC7-BECC-2087357EB44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E20613"/>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Sheet1!$D$44:$O$44</c:f>
              <c:strCache>
                <c:ptCount val="12"/>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pt idx="10">
                  <c:v>Wave 10&amp;11 Dec '22</c:v>
                </c:pt>
                <c:pt idx="11">
                  <c:v>Wave 11&amp;12 May '23 </c:v>
                </c:pt>
              </c:strCache>
            </c:strRef>
          </c:cat>
          <c:val>
            <c:numRef>
              <c:f>Sheet1!$D$48:$O$48</c:f>
              <c:numCache>
                <c:formatCode>0.00</c:formatCode>
                <c:ptCount val="12"/>
                <c:pt idx="0">
                  <c:v>5.9949200021078326</c:v>
                </c:pt>
                <c:pt idx="1">
                  <c:v>5.9255912944445637</c:v>
                </c:pt>
                <c:pt idx="2">
                  <c:v>5.7455109937270903</c:v>
                </c:pt>
                <c:pt idx="3">
                  <c:v>5.75</c:v>
                </c:pt>
                <c:pt idx="4">
                  <c:v>5.7473975060000004</c:v>
                </c:pt>
                <c:pt idx="5">
                  <c:v>5.5229058159999997</c:v>
                </c:pt>
                <c:pt idx="6">
                  <c:v>5.18</c:v>
                </c:pt>
                <c:pt idx="7">
                  <c:v>5.4115668960000001</c:v>
                </c:pt>
                <c:pt idx="8" formatCode="General">
                  <c:v>5.69</c:v>
                </c:pt>
                <c:pt idx="9">
                  <c:v>6.18</c:v>
                </c:pt>
                <c:pt idx="10">
                  <c:v>6.63</c:v>
                </c:pt>
                <c:pt idx="11">
                  <c:v>6.3991533110000001</c:v>
                </c:pt>
              </c:numCache>
            </c:numRef>
          </c:val>
          <c:smooth val="0"/>
          <c:extLst>
            <c:ext xmlns:c16="http://schemas.microsoft.com/office/drawing/2014/chart" uri="{C3380CC4-5D6E-409C-BE32-E72D297353CC}">
              <c16:uniqueId val="{00000009-DD67-4626-9E57-3E26C737380D}"/>
            </c:ext>
          </c:extLst>
        </c:ser>
        <c:ser>
          <c:idx val="4"/>
          <c:order val="4"/>
          <c:tx>
            <c:strRef>
              <c:f>Sheet1!$C$49</c:f>
              <c:strCache>
                <c:ptCount val="1"/>
                <c:pt idx="0">
                  <c:v>Speed (claims)</c:v>
                </c:pt>
              </c:strCache>
            </c:strRef>
          </c:tx>
          <c:spPr>
            <a:ln w="19050" cap="rnd" cmpd="sng" algn="ctr">
              <a:solidFill>
                <a:srgbClr val="15ADD0"/>
              </a:solidFill>
              <a:round/>
            </a:ln>
            <a:effectLst/>
          </c:spPr>
          <c:marker>
            <c:symbol val="circle"/>
            <c:size val="17"/>
            <c:spPr>
              <a:solidFill>
                <a:schemeClr val="lt1"/>
              </a:solidFill>
              <a:ln>
                <a:noFill/>
              </a:ln>
              <a:effectLst/>
            </c:spPr>
          </c:marker>
          <c:dLbls>
            <c:dLbl>
              <c:idx val="2"/>
              <c:layout>
                <c:manualLayout>
                  <c:x val="-2.8845238095238094E-2"/>
                  <c:y val="-1.12233445566779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D67-4626-9E57-3E26C737380D}"/>
                </c:ext>
              </c:extLst>
            </c:dLbl>
            <c:dLbl>
              <c:idx val="3"/>
              <c:layout>
                <c:manualLayout>
                  <c:x val="-2.8845238095238094E-2"/>
                  <c:y val="8.978675645342312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D67-4626-9E57-3E26C737380D}"/>
                </c:ext>
              </c:extLst>
            </c:dLbl>
            <c:dLbl>
              <c:idx val="6"/>
              <c:layout>
                <c:manualLayout>
                  <c:x val="-2.6893862491285437E-2"/>
                  <c:y val="1.64136217921200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DD67-4626-9E57-3E26C737380D}"/>
                </c:ext>
              </c:extLst>
            </c:dLbl>
            <c:dLbl>
              <c:idx val="7"/>
              <c:layout>
                <c:manualLayout>
                  <c:x val="-2.6893862491285517E-2"/>
                  <c:y val="-1.40688186789600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F98-4A46-8521-FB8C45E610F6}"/>
                </c:ext>
              </c:extLst>
            </c:dLbl>
            <c:dLbl>
              <c:idx val="9"/>
              <c:layout>
                <c:manualLayout>
                  <c:x val="-2.6146712557799184E-2"/>
                  <c:y val="-2.11032280184401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969-4273-BCFC-0134FDF5ABAD}"/>
                </c:ext>
              </c:extLst>
            </c:dLbl>
            <c:dLbl>
              <c:idx val="10"/>
              <c:layout>
                <c:manualLayout>
                  <c:x val="-2.2909397754934929E-2"/>
                  <c:y val="4.689606226320027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258-4325-8421-2968ACE7DB73}"/>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15ADD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Sheet1!$D$44:$O$44</c:f>
              <c:strCache>
                <c:ptCount val="12"/>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pt idx="10">
                  <c:v>Wave 10&amp;11 Dec '22</c:v>
                </c:pt>
                <c:pt idx="11">
                  <c:v>Wave 11&amp;12 May '23 </c:v>
                </c:pt>
              </c:strCache>
            </c:strRef>
          </c:cat>
          <c:val>
            <c:numRef>
              <c:f>Sheet1!$D$49:$O$49</c:f>
              <c:numCache>
                <c:formatCode>0.00</c:formatCode>
                <c:ptCount val="12"/>
                <c:pt idx="0">
                  <c:v>5.5286270714467527</c:v>
                </c:pt>
                <c:pt idx="1">
                  <c:v>5.1732013766562082</c:v>
                </c:pt>
                <c:pt idx="2">
                  <c:v>4.9322378283455004</c:v>
                </c:pt>
                <c:pt idx="3">
                  <c:v>5.03</c:v>
                </c:pt>
                <c:pt idx="4">
                  <c:v>4.2549343500000001</c:v>
                </c:pt>
                <c:pt idx="5">
                  <c:v>3.8457199559999999</c:v>
                </c:pt>
                <c:pt idx="6">
                  <c:v>3.99</c:v>
                </c:pt>
                <c:pt idx="7">
                  <c:v>4.1014956180000004</c:v>
                </c:pt>
                <c:pt idx="8" formatCode="General">
                  <c:v>4.49</c:v>
                </c:pt>
                <c:pt idx="9">
                  <c:v>5.6</c:v>
                </c:pt>
                <c:pt idx="10">
                  <c:v>6.37</c:v>
                </c:pt>
                <c:pt idx="11">
                  <c:v>6.6786139479999997</c:v>
                </c:pt>
              </c:numCache>
            </c:numRef>
          </c:val>
          <c:smooth val="0"/>
          <c:extLst>
            <c:ext xmlns:c16="http://schemas.microsoft.com/office/drawing/2014/chart" uri="{C3380CC4-5D6E-409C-BE32-E72D297353CC}">
              <c16:uniqueId val="{0000000C-DD67-4626-9E57-3E26C737380D}"/>
            </c:ext>
          </c:extLst>
        </c:ser>
        <c:ser>
          <c:idx val="5"/>
          <c:order val="5"/>
          <c:tx>
            <c:strRef>
              <c:f>Sheet1!$C$50</c:f>
              <c:strCache>
                <c:ptCount val="1"/>
                <c:pt idx="0">
                  <c:v>Price</c:v>
                </c:pt>
              </c:strCache>
            </c:strRef>
          </c:tx>
          <c:spPr>
            <a:ln w="19050" cap="rnd" cmpd="sng" algn="ctr">
              <a:solidFill>
                <a:srgbClr val="F5A03D"/>
              </a:solidFill>
              <a:round/>
            </a:ln>
            <a:effectLst/>
          </c:spPr>
          <c:marker>
            <c:symbol val="circle"/>
            <c:size val="17"/>
            <c:spPr>
              <a:solidFill>
                <a:schemeClr val="lt1"/>
              </a:solidFill>
              <a:ln>
                <a:noFill/>
              </a:ln>
              <a:effectLst/>
            </c:spPr>
          </c:marker>
          <c:dLbls>
            <c:dLbl>
              <c:idx val="8"/>
              <c:layout>
                <c:manualLayout>
                  <c:x val="-2.2454099801845002E-2"/>
                  <c:y val="-4.689606226320027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F98-4A46-8521-FB8C45E610F6}"/>
                </c:ext>
              </c:extLst>
            </c:dLbl>
            <c:dLbl>
              <c:idx val="9"/>
              <c:layout>
                <c:manualLayout>
                  <c:x val="-2.6146712557799184E-2"/>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969-4273-BCFC-0134FDF5ABAD}"/>
                </c:ext>
              </c:extLst>
            </c:dLbl>
            <c:dLbl>
              <c:idx val="10"/>
              <c:layout>
                <c:manualLayout>
                  <c:x val="-2.3146800840478297E-2"/>
                  <c:y val="9.379212452640011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258-4325-8421-2968ACE7DB73}"/>
                </c:ext>
              </c:extLst>
            </c:dLbl>
            <c:dLbl>
              <c:idx val="11"/>
              <c:layout>
                <c:manualLayout>
                  <c:x val="-2.6146712557799184E-2"/>
                  <c:y val="7.988679140049094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7B0-4BC7-BECC-2087357EB44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F5A03D"/>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Sheet1!$D$44:$O$44</c:f>
              <c:strCache>
                <c:ptCount val="12"/>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pt idx="10">
                  <c:v>Wave 10&amp;11 Dec '22</c:v>
                </c:pt>
                <c:pt idx="11">
                  <c:v>Wave 11&amp;12 May '23 </c:v>
                </c:pt>
              </c:strCache>
            </c:strRef>
          </c:cat>
          <c:val>
            <c:numRef>
              <c:f>Sheet1!$D$50:$O$50</c:f>
              <c:numCache>
                <c:formatCode>0.00</c:formatCode>
                <c:ptCount val="12"/>
                <c:pt idx="0">
                  <c:v>5.3908648605080964</c:v>
                </c:pt>
                <c:pt idx="1">
                  <c:v>5.4467166188785994</c:v>
                </c:pt>
                <c:pt idx="2">
                  <c:v>5.4778804420284404</c:v>
                </c:pt>
                <c:pt idx="3">
                  <c:v>5.14</c:v>
                </c:pt>
                <c:pt idx="4">
                  <c:v>4.9161867810000004</c:v>
                </c:pt>
                <c:pt idx="5">
                  <c:v>5.0060041200000001</c:v>
                </c:pt>
                <c:pt idx="6">
                  <c:v>4.8099999999999996</c:v>
                </c:pt>
                <c:pt idx="7">
                  <c:v>4.9270879799999996</c:v>
                </c:pt>
                <c:pt idx="8" formatCode="General">
                  <c:v>5.05</c:v>
                </c:pt>
                <c:pt idx="9">
                  <c:v>5.55</c:v>
                </c:pt>
                <c:pt idx="10">
                  <c:v>5.8</c:v>
                </c:pt>
                <c:pt idx="11">
                  <c:v>5.6461378809999996</c:v>
                </c:pt>
              </c:numCache>
            </c:numRef>
          </c:val>
          <c:smooth val="0"/>
          <c:extLst>
            <c:ext xmlns:c16="http://schemas.microsoft.com/office/drawing/2014/chart" uri="{C3380CC4-5D6E-409C-BE32-E72D297353CC}">
              <c16:uniqueId val="{0000000D-DD67-4626-9E57-3E26C737380D}"/>
            </c:ext>
          </c:extLst>
        </c:ser>
        <c:ser>
          <c:idx val="6"/>
          <c:order val="6"/>
          <c:tx>
            <c:strRef>
              <c:f>Sheet1!$C$51</c:f>
              <c:strCache>
                <c:ptCount val="1"/>
                <c:pt idx="0">
                  <c:v>Respect (claims)</c:v>
                </c:pt>
              </c:strCache>
            </c:strRef>
          </c:tx>
          <c:spPr>
            <a:ln w="19050" cap="rnd" cmpd="sng" algn="ctr">
              <a:solidFill>
                <a:srgbClr val="F9ED6F"/>
              </a:solidFill>
              <a:round/>
            </a:ln>
            <a:effectLst/>
          </c:spPr>
          <c:marker>
            <c:symbol val="circle"/>
            <c:size val="17"/>
            <c:spPr>
              <a:solidFill>
                <a:schemeClr val="lt1"/>
              </a:solidFill>
              <a:ln>
                <a:noFill/>
              </a:ln>
              <a:effectLst/>
            </c:spPr>
          </c:marker>
          <c:dLbls>
            <c:dLbl>
              <c:idx val="0"/>
              <c:layout>
                <c:manualLayout>
                  <c:x val="-2.8845238095238094E-2"/>
                  <c:y val="-1.57126823793490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D67-4626-9E57-3E26C737380D}"/>
                </c:ext>
              </c:extLst>
            </c:dLbl>
            <c:dLbl>
              <c:idx val="1"/>
              <c:layout>
                <c:manualLayout>
                  <c:x val="-2.8845238095238139E-2"/>
                  <c:y val="1.12233445566778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D67-4626-9E57-3E26C737380D}"/>
                </c:ext>
              </c:extLst>
            </c:dLbl>
            <c:dLbl>
              <c:idx val="2"/>
              <c:layout>
                <c:manualLayout>
                  <c:x val="-2.8845238095238094E-2"/>
                  <c:y val="-2.02020202020202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D67-4626-9E57-3E26C737380D}"/>
                </c:ext>
              </c:extLst>
            </c:dLbl>
            <c:dLbl>
              <c:idx val="4"/>
              <c:layout>
                <c:manualLayout>
                  <c:x val="-2.8845238095238094E-2"/>
                  <c:y val="8.978675645342312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D67-4626-9E57-3E26C737380D}"/>
                </c:ext>
              </c:extLst>
            </c:dLbl>
            <c:dLbl>
              <c:idx val="5"/>
              <c:layout>
                <c:manualLayout>
                  <c:x val="-2.8845238095238094E-2"/>
                  <c:y val="-6.734006734006816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D67-4626-9E57-3E26C737380D}"/>
                </c:ext>
              </c:extLst>
            </c:dLbl>
            <c:dLbl>
              <c:idx val="6"/>
              <c:layout>
                <c:manualLayout>
                  <c:x val="-2.1830292820646975E-2"/>
                  <c:y val="-2.662893046683031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7B0-4BC7-BECC-2087357EB44D}"/>
                </c:ext>
              </c:extLst>
            </c:dLbl>
            <c:dLbl>
              <c:idx val="7"/>
              <c:layout>
                <c:manualLayout>
                  <c:x val="-3.355350652544601E-2"/>
                  <c:y val="9.379212452640055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F98-4A46-8521-FB8C45E610F6}"/>
                </c:ext>
              </c:extLst>
            </c:dLbl>
            <c:dLbl>
              <c:idx val="8"/>
              <c:layout>
                <c:manualLayout>
                  <c:x val="-2.4673981146565219E-2"/>
                  <c:y val="1.17240155658000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F98-4A46-8521-FB8C45E610F6}"/>
                </c:ext>
              </c:extLst>
            </c:dLbl>
            <c:dLbl>
              <c:idx val="9"/>
              <c:layout>
                <c:manualLayout>
                  <c:x val="-2.6146712557799184E-2"/>
                  <c:y val="7.034409339479954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969-4273-BCFC-0134FDF5ABAD}"/>
                </c:ext>
              </c:extLst>
            </c:dLbl>
            <c:dLbl>
              <c:idx val="10"/>
              <c:layout>
                <c:manualLayout>
                  <c:x val="-2.6146712557799028E-2"/>
                  <c:y val="-1.64136217921200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58-4325-8421-2968ACE7DB73}"/>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F9ED6F"/>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Sheet1!$D$44:$O$44</c:f>
              <c:strCache>
                <c:ptCount val="12"/>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pt idx="10">
                  <c:v>Wave 10&amp;11 Dec '22</c:v>
                </c:pt>
                <c:pt idx="11">
                  <c:v>Wave 11&amp;12 May '23 </c:v>
                </c:pt>
              </c:strCache>
            </c:strRef>
          </c:cat>
          <c:val>
            <c:numRef>
              <c:f>Sheet1!$D$51:$O$51</c:f>
              <c:numCache>
                <c:formatCode>0.00</c:formatCode>
                <c:ptCount val="12"/>
                <c:pt idx="0">
                  <c:v>4.3796909492273732</c:v>
                </c:pt>
                <c:pt idx="1">
                  <c:v>5.0812198440851972</c:v>
                </c:pt>
                <c:pt idx="2">
                  <c:v>6.0767016147087398</c:v>
                </c:pt>
                <c:pt idx="3">
                  <c:v>5.48</c:v>
                </c:pt>
                <c:pt idx="4">
                  <c:v>4.6254403760000002</c:v>
                </c:pt>
                <c:pt idx="5">
                  <c:v>3.978676535</c:v>
                </c:pt>
                <c:pt idx="6">
                  <c:v>4.16</c:v>
                </c:pt>
                <c:pt idx="7">
                  <c:v>4.081868837</c:v>
                </c:pt>
                <c:pt idx="8" formatCode="General">
                  <c:v>4.38</c:v>
                </c:pt>
                <c:pt idx="9">
                  <c:v>5.43</c:v>
                </c:pt>
                <c:pt idx="10">
                  <c:v>5.91</c:v>
                </c:pt>
                <c:pt idx="11">
                  <c:v>6.1175848659999996</c:v>
                </c:pt>
              </c:numCache>
            </c:numRef>
          </c:val>
          <c:smooth val="0"/>
          <c:extLst>
            <c:ext xmlns:c16="http://schemas.microsoft.com/office/drawing/2014/chart" uri="{C3380CC4-5D6E-409C-BE32-E72D297353CC}">
              <c16:uniqueId val="{00000013-DD67-4626-9E57-3E26C737380D}"/>
            </c:ext>
          </c:extLst>
        </c:ser>
        <c:ser>
          <c:idx val="7"/>
          <c:order val="7"/>
          <c:tx>
            <c:strRef>
              <c:f>Sheet1!$C$52</c:f>
              <c:strCache>
                <c:ptCount val="1"/>
                <c:pt idx="0">
                  <c:v>Relationship</c:v>
                </c:pt>
              </c:strCache>
            </c:strRef>
          </c:tx>
          <c:spPr>
            <a:ln w="19050" cap="rnd" cmpd="sng" algn="ctr">
              <a:solidFill>
                <a:srgbClr val="000000"/>
              </a:solidFill>
              <a:round/>
            </a:ln>
            <a:effectLst/>
          </c:spPr>
          <c:marker>
            <c:symbol val="circle"/>
            <c:size val="17"/>
            <c:spPr>
              <a:solidFill>
                <a:schemeClr val="lt1"/>
              </a:solidFill>
              <a:ln>
                <a:noFill/>
              </a:ln>
              <a:effectLst/>
            </c:spPr>
          </c:marker>
          <c:dLbls>
            <c:dLbl>
              <c:idx val="0"/>
              <c:layout>
                <c:manualLayout>
                  <c:x val="-2.8845238095238094E-2"/>
                  <c:y val="1.34680134680134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D67-4626-9E57-3E26C737380D}"/>
                </c:ext>
              </c:extLst>
            </c:dLbl>
            <c:dLbl>
              <c:idx val="2"/>
              <c:layout>
                <c:manualLayout>
                  <c:x val="-2.8845238095238094E-2"/>
                  <c:y val="8.978675645342312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D67-4626-9E57-3E26C737380D}"/>
                </c:ext>
              </c:extLst>
            </c:dLbl>
            <c:dLbl>
              <c:idx val="4"/>
              <c:layout>
                <c:manualLayout>
                  <c:x val="-2.8845238095238094E-2"/>
                  <c:y val="-6.734006734006733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DD67-4626-9E57-3E26C737380D}"/>
                </c:ext>
              </c:extLst>
            </c:dLbl>
            <c:dLbl>
              <c:idx val="5"/>
              <c:layout>
                <c:manualLayout>
                  <c:x val="-2.8845238095238094E-2"/>
                  <c:y val="-1.12233445566778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DD67-4626-9E57-3E26C737380D}"/>
                </c:ext>
              </c:extLst>
            </c:dLbl>
            <c:dLbl>
              <c:idx val="6"/>
              <c:layout>
                <c:manualLayout>
                  <c:x val="-3.0100315124131478E-2"/>
                  <c:y val="-1.93946677978022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DD67-4626-9E57-3E26C737380D}"/>
                </c:ext>
              </c:extLst>
            </c:dLbl>
            <c:dLbl>
              <c:idx val="9"/>
              <c:layout>
                <c:manualLayout>
                  <c:x val="-2.6146712557799184E-2"/>
                  <c:y val="3.75168498105602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969-4273-BCFC-0134FDF5ABA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Sheet1!$D$44:$O$44</c:f>
              <c:strCache>
                <c:ptCount val="12"/>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pt idx="10">
                  <c:v>Wave 10&amp;11 Dec '22</c:v>
                </c:pt>
                <c:pt idx="11">
                  <c:v>Wave 11&amp;12 May '23 </c:v>
                </c:pt>
              </c:strCache>
            </c:strRef>
          </c:cat>
          <c:val>
            <c:numRef>
              <c:f>Sheet1!$D$52:$O$52</c:f>
              <c:numCache>
                <c:formatCode>0.00</c:formatCode>
                <c:ptCount val="12"/>
                <c:pt idx="0">
                  <c:v>4.3533985601064504</c:v>
                </c:pt>
                <c:pt idx="1">
                  <c:v>4.7243507725014187</c:v>
                </c:pt>
                <c:pt idx="2">
                  <c:v>4.9091607811757401</c:v>
                </c:pt>
                <c:pt idx="3">
                  <c:v>4.62</c:v>
                </c:pt>
                <c:pt idx="4">
                  <c:v>4.6666527689999997</c:v>
                </c:pt>
                <c:pt idx="5">
                  <c:v>4.3941150459999996</c:v>
                </c:pt>
                <c:pt idx="6">
                  <c:v>4.2699999999999996</c:v>
                </c:pt>
                <c:pt idx="7">
                  <c:v>4.3641166340000002</c:v>
                </c:pt>
                <c:pt idx="8" formatCode="General">
                  <c:v>4.63</c:v>
                </c:pt>
                <c:pt idx="9">
                  <c:v>5.38</c:v>
                </c:pt>
                <c:pt idx="10">
                  <c:v>5.55</c:v>
                </c:pt>
                <c:pt idx="11">
                  <c:v>5.026582329</c:v>
                </c:pt>
              </c:numCache>
            </c:numRef>
          </c:val>
          <c:smooth val="0"/>
          <c:extLst>
            <c:ext xmlns:c16="http://schemas.microsoft.com/office/drawing/2014/chart" uri="{C3380CC4-5D6E-409C-BE32-E72D297353CC}">
              <c16:uniqueId val="{00000018-DD67-4626-9E57-3E26C737380D}"/>
            </c:ext>
          </c:extLst>
        </c:ser>
        <c:ser>
          <c:idx val="8"/>
          <c:order val="8"/>
          <c:tx>
            <c:strRef>
              <c:f>Sheet1!$C$53</c:f>
              <c:strCache>
                <c:ptCount val="1"/>
                <c:pt idx="0">
                  <c:v>Control (claims)</c:v>
                </c:pt>
              </c:strCache>
            </c:strRef>
          </c:tx>
          <c:spPr>
            <a:ln w="19050" cap="rnd" cmpd="sng" algn="ctr">
              <a:solidFill>
                <a:srgbClr val="93C01F"/>
              </a:solidFill>
              <a:round/>
            </a:ln>
            <a:effectLst/>
          </c:spPr>
          <c:marker>
            <c:symbol val="circle"/>
            <c:size val="17"/>
            <c:spPr>
              <a:solidFill>
                <a:schemeClr val="lt1"/>
              </a:solidFill>
              <a:ln>
                <a:noFill/>
              </a:ln>
              <a:effectLst/>
            </c:spPr>
          </c:marker>
          <c:dLbls>
            <c:dLbl>
              <c:idx val="5"/>
              <c:layout>
                <c:manualLayout>
                  <c:x val="-2.2892857142857142E-2"/>
                  <c:y val="1.34680134680133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DD67-4626-9E57-3E26C737380D}"/>
                </c:ext>
              </c:extLst>
            </c:dLbl>
            <c:dLbl>
              <c:idx val="6"/>
              <c:layout>
                <c:manualLayout>
                  <c:x val="-3.1487687200277545E-2"/>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DD67-4626-9E57-3E26C737380D}"/>
                </c:ext>
              </c:extLst>
            </c:dLbl>
            <c:dLbl>
              <c:idx val="8"/>
              <c:layout>
                <c:manualLayout>
                  <c:x val="-2.8003803163645546E-2"/>
                  <c:y val="-2.5792834244760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F98-4A46-8521-FB8C45E610F6}"/>
                </c:ext>
              </c:extLst>
            </c:dLbl>
            <c:dLbl>
              <c:idx val="9"/>
              <c:layout>
                <c:manualLayout>
                  <c:x val="-2.6146712557799184E-2"/>
                  <c:y val="-2.57928342447601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969-4273-BCFC-0134FDF5ABAD}"/>
                </c:ext>
              </c:extLst>
            </c:dLbl>
            <c:dLbl>
              <c:idx val="11"/>
              <c:layout>
                <c:manualLayout>
                  <c:x val="-2.6146712557799184E-2"/>
                  <c:y val="-1.33144652334152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7B0-4BC7-BECC-2087357EB44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93C01F"/>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Sheet1!$D$44:$O$44</c:f>
              <c:strCache>
                <c:ptCount val="12"/>
                <c:pt idx="0">
                  <c:v>Wave 1       May '19</c:v>
                </c:pt>
                <c:pt idx="1">
                  <c:v>Wave 1&amp;2     Oct '19</c:v>
                </c:pt>
                <c:pt idx="2">
                  <c:v>Wave 2&amp;3     Feb '20</c:v>
                </c:pt>
                <c:pt idx="3">
                  <c:v>Wave 3&amp;4    May '20</c:v>
                </c:pt>
                <c:pt idx="4">
                  <c:v>Wave 4&amp;5 Sept '20</c:v>
                </c:pt>
                <c:pt idx="5">
                  <c:v>Wave 5&amp;6    Dec '20</c:v>
                </c:pt>
                <c:pt idx="6">
                  <c:v>Wave 6&amp;7     Apr '21</c:v>
                </c:pt>
                <c:pt idx="7">
                  <c:v>Wave 7&amp;8     Jul '21</c:v>
                </c:pt>
                <c:pt idx="8">
                  <c:v>Wave 8&amp;9    Dec '21</c:v>
                </c:pt>
                <c:pt idx="9">
                  <c:v>Wave 9&amp;10    Jul '22</c:v>
                </c:pt>
                <c:pt idx="10">
                  <c:v>Wave 10&amp;11 Dec '22</c:v>
                </c:pt>
                <c:pt idx="11">
                  <c:v>Wave 11&amp;12 May '23 </c:v>
                </c:pt>
              </c:strCache>
            </c:strRef>
          </c:cat>
          <c:val>
            <c:numRef>
              <c:f>Sheet1!$D$53:$O$53</c:f>
              <c:numCache>
                <c:formatCode>0.00</c:formatCode>
                <c:ptCount val="12"/>
                <c:pt idx="0">
                  <c:v>4.0284629731218233</c:v>
                </c:pt>
                <c:pt idx="1">
                  <c:v>4.2186295798935598</c:v>
                </c:pt>
                <c:pt idx="2">
                  <c:v>3.9845541061499401</c:v>
                </c:pt>
                <c:pt idx="3">
                  <c:v>3.78</c:v>
                </c:pt>
                <c:pt idx="4">
                  <c:v>3.5309851870000002</c:v>
                </c:pt>
                <c:pt idx="5">
                  <c:v>4.3732933689999998</c:v>
                </c:pt>
                <c:pt idx="6">
                  <c:v>4.0599999999999996</c:v>
                </c:pt>
                <c:pt idx="7">
                  <c:v>3.7970485979999999</c:v>
                </c:pt>
                <c:pt idx="8" formatCode="General">
                  <c:v>5.12</c:v>
                </c:pt>
                <c:pt idx="9">
                  <c:v>6.34</c:v>
                </c:pt>
                <c:pt idx="10">
                  <c:v>5.88</c:v>
                </c:pt>
                <c:pt idx="11">
                  <c:v>5.6719905910000001</c:v>
                </c:pt>
              </c:numCache>
            </c:numRef>
          </c:val>
          <c:smooth val="0"/>
          <c:extLst>
            <c:ext xmlns:c16="http://schemas.microsoft.com/office/drawing/2014/chart" uri="{C3380CC4-5D6E-409C-BE32-E72D297353CC}">
              <c16:uniqueId val="{0000001A-DD67-4626-9E57-3E26C737380D}"/>
            </c:ext>
          </c:extLst>
        </c:ser>
        <c:dLbls>
          <c:dLblPos val="ctr"/>
          <c:showLegendKey val="0"/>
          <c:showVal val="1"/>
          <c:showCatName val="0"/>
          <c:showSerName val="0"/>
          <c:showPercent val="0"/>
          <c:showBubbleSize val="0"/>
        </c:dLbls>
        <c:marker val="1"/>
        <c:smooth val="0"/>
        <c:axId val="1237706959"/>
        <c:axId val="1237715695"/>
      </c:lineChart>
      <c:catAx>
        <c:axId val="1237706959"/>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crossAx val="1237715695"/>
        <c:crosses val="autoZero"/>
        <c:auto val="1"/>
        <c:lblAlgn val="ctr"/>
        <c:lblOffset val="100"/>
        <c:noMultiLvlLbl val="0"/>
      </c:catAx>
      <c:valAx>
        <c:axId val="1237715695"/>
        <c:scaling>
          <c:orientation val="minMax"/>
          <c:min val="2"/>
        </c:scaling>
        <c:delete val="1"/>
        <c:axPos val="l"/>
        <c:numFmt formatCode="0.00" sourceLinked="1"/>
        <c:majorTickMark val="none"/>
        <c:minorTickMark val="none"/>
        <c:tickLblPos val="nextTo"/>
        <c:crossAx val="1237706959"/>
        <c:crosses val="autoZero"/>
        <c:crossBetween val="between"/>
      </c:valAx>
      <c:spPr>
        <a:noFill/>
        <a:ln>
          <a:noFill/>
        </a:ln>
        <a:effectLst/>
      </c:spPr>
    </c:plotArea>
    <c:legend>
      <c:legendPos val="r"/>
      <c:layout>
        <c:manualLayout>
          <c:xMode val="edge"/>
          <c:yMode val="edge"/>
          <c:x val="0.87788960109578984"/>
          <c:y val="0.28496729778629715"/>
          <c:w val="0.12211039890421013"/>
          <c:h val="0.4353911905207717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j-lt"/>
                <a:ea typeface="+mn-ea"/>
                <a:cs typeface="Calibri Light" panose="020F0302020204030204" pitchFamily="34" charset="0"/>
              </a:defRPr>
            </a:pPr>
            <a:r>
              <a:rPr lang="en-GB">
                <a:solidFill>
                  <a:schemeClr val="tx1"/>
                </a:solidFill>
                <a:latin typeface="+mj-lt"/>
              </a:rPr>
              <a:t>Ethnic minorities</a:t>
            </a:r>
          </a:p>
        </c:rich>
      </c:tx>
      <c:layout>
        <c:manualLayout>
          <c:xMode val="edge"/>
          <c:yMode val="edge"/>
          <c:x val="0.43380185980142294"/>
          <c:y val="4.8240569770509098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j-lt"/>
              <a:ea typeface="+mn-ea"/>
              <a:cs typeface="Calibri Light" panose="020F0302020204030204" pitchFamily="34" charset="0"/>
            </a:defRPr>
          </a:pPr>
          <a:endParaRPr lang="en-US"/>
        </a:p>
      </c:txPr>
    </c:title>
    <c:autoTitleDeleted val="0"/>
    <c:plotArea>
      <c:layout>
        <c:manualLayout>
          <c:layoutTarget val="inner"/>
          <c:xMode val="edge"/>
          <c:yMode val="edge"/>
          <c:x val="0.3566385945830739"/>
          <c:y val="0.19387897652334479"/>
          <c:w val="0.59316234578314231"/>
          <c:h val="0.62366446847797419"/>
        </c:manualLayout>
      </c:layout>
      <c:barChart>
        <c:barDir val="bar"/>
        <c:grouping val="clustered"/>
        <c:varyColors val="0"/>
        <c:ser>
          <c:idx val="0"/>
          <c:order val="0"/>
          <c:tx>
            <c:strRef>
              <c:f>Sheet1!$D$1</c:f>
              <c:strCache>
                <c:ptCount val="1"/>
                <c:pt idx="0">
                  <c:v> Opportunity score</c:v>
                </c:pt>
              </c:strCache>
            </c:strRef>
          </c:tx>
          <c:spPr>
            <a:solidFill>
              <a:srgbClr val="93C01F"/>
            </a:solidFill>
            <a:ln>
              <a:noFill/>
            </a:ln>
            <a:effectLst/>
          </c:spPr>
          <c:invertIfNegative val="0"/>
          <c:dLbls>
            <c:dLbl>
              <c:idx val="5"/>
              <c:layout>
                <c:manualLayout>
                  <c:x val="-4.838709677419473E-3"/>
                  <c:y val="5.360063307834344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A1-4CCE-BF9A-57691181A774}"/>
                </c:ext>
              </c:extLst>
            </c:dLbl>
            <c:dLbl>
              <c:idx val="7"/>
              <c:layout>
                <c:manualLayout>
                  <c:x val="-1.1290320268337563E-2"/>
                  <c:y val="2.1102611438340043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3A1-4CCE-BF9A-57691181A774}"/>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Protection</c:v>
                </c:pt>
                <c:pt idx="1">
                  <c:v>Ease</c:v>
                </c:pt>
                <c:pt idx="2">
                  <c:v>Loyalty</c:v>
                </c:pt>
                <c:pt idx="3">
                  <c:v>Confidence</c:v>
                </c:pt>
                <c:pt idx="4">
                  <c:v>Price</c:v>
                </c:pt>
                <c:pt idx="5">
                  <c:v>Speed (claims)</c:v>
                </c:pt>
                <c:pt idx="6">
                  <c:v>Control (claims)</c:v>
                </c:pt>
                <c:pt idx="7">
                  <c:v>Relationship</c:v>
                </c:pt>
                <c:pt idx="8">
                  <c:v>Respect (claims)</c:v>
                </c:pt>
              </c:strCache>
            </c:strRef>
          </c:cat>
          <c:val>
            <c:numRef>
              <c:f>Sheet1!$D$2:$D$10</c:f>
              <c:numCache>
                <c:formatCode>0.00</c:formatCode>
                <c:ptCount val="9"/>
                <c:pt idx="0">
                  <c:v>6.9421554040000002</c:v>
                </c:pt>
                <c:pt idx="1">
                  <c:v>6.8587243620000002</c:v>
                </c:pt>
                <c:pt idx="2">
                  <c:v>6.8245122990000002</c:v>
                </c:pt>
                <c:pt idx="3">
                  <c:v>6.7195230930000003</c:v>
                </c:pt>
                <c:pt idx="4">
                  <c:v>6.3097586059999999</c:v>
                </c:pt>
                <c:pt idx="5">
                  <c:v>5.9004537719999997</c:v>
                </c:pt>
                <c:pt idx="6">
                  <c:v>5.8677610580000001</c:v>
                </c:pt>
                <c:pt idx="7">
                  <c:v>5.6985524669999998</c:v>
                </c:pt>
                <c:pt idx="8">
                  <c:v>5.6847545220000004</c:v>
                </c:pt>
              </c:numCache>
            </c:numRef>
          </c:val>
          <c:extLst>
            <c:ext xmlns:c16="http://schemas.microsoft.com/office/drawing/2014/chart" uri="{C3380CC4-5D6E-409C-BE32-E72D297353CC}">
              <c16:uniqueId val="{00000002-53A1-4CCE-BF9A-57691181A774}"/>
            </c:ext>
          </c:extLst>
        </c:ser>
        <c:dLbls>
          <c:dLblPos val="outEnd"/>
          <c:showLegendKey val="0"/>
          <c:showVal val="1"/>
          <c:showCatName val="0"/>
          <c:showSerName val="0"/>
          <c:showPercent val="0"/>
          <c:showBubbleSize val="0"/>
        </c:dLbls>
        <c:gapWidth val="150"/>
        <c:axId val="197255680"/>
        <c:axId val="176691968"/>
        <c:extLst/>
      </c:barChart>
      <c:catAx>
        <c:axId val="1972556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6691968"/>
        <c:crosses val="autoZero"/>
        <c:auto val="1"/>
        <c:lblAlgn val="ctr"/>
        <c:lblOffset val="100"/>
        <c:noMultiLvlLbl val="0"/>
      </c:catAx>
      <c:valAx>
        <c:axId val="176691968"/>
        <c:scaling>
          <c:orientation val="minMax"/>
        </c:scaling>
        <c:delete val="1"/>
        <c:axPos val="t"/>
        <c:numFmt formatCode="0.00" sourceLinked="1"/>
        <c:majorTickMark val="none"/>
        <c:minorTickMark val="none"/>
        <c:tickLblPos val="nextTo"/>
        <c:crossAx val="19725568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mj-lt"/>
                <a:ea typeface="+mn-ea"/>
                <a:cs typeface="Calibri Light" panose="020F0302020204030204" pitchFamily="34" charset="0"/>
              </a:defRPr>
            </a:pPr>
            <a:r>
              <a:rPr lang="en-GB"/>
              <a:t>1-5 employees</a:t>
            </a:r>
          </a:p>
        </c:rich>
      </c:tx>
      <c:layout>
        <c:manualLayout>
          <c:xMode val="edge"/>
          <c:yMode val="edge"/>
          <c:x val="0.36390953724965563"/>
          <c:y val="5.6622510651039196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mj-lt"/>
              <a:ea typeface="+mn-ea"/>
              <a:cs typeface="Calibri Light" panose="020F0302020204030204" pitchFamily="34" charset="0"/>
            </a:defRPr>
          </a:pPr>
          <a:endParaRPr lang="en-US"/>
        </a:p>
      </c:txPr>
    </c:title>
    <c:autoTitleDeleted val="0"/>
    <c:plotArea>
      <c:layout>
        <c:manualLayout>
          <c:layoutTarget val="inner"/>
          <c:xMode val="edge"/>
          <c:yMode val="edge"/>
          <c:x val="0.42498102421378703"/>
          <c:y val="0.2044929570034292"/>
          <c:w val="0.5402813203044331"/>
          <c:h val="0.71181264890386886"/>
        </c:manualLayout>
      </c:layout>
      <c:barChart>
        <c:barDir val="bar"/>
        <c:grouping val="clustered"/>
        <c:varyColors val="0"/>
        <c:ser>
          <c:idx val="0"/>
          <c:order val="0"/>
          <c:tx>
            <c:strRef>
              <c:f>Sheet1!$D$1</c:f>
              <c:strCache>
                <c:ptCount val="1"/>
                <c:pt idx="0">
                  <c:v> Opportunity score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Speed (claims)</c:v>
                </c:pt>
                <c:pt idx="6">
                  <c:v>Relationship</c:v>
                </c:pt>
                <c:pt idx="7">
                  <c:v>Respect (claims)</c:v>
                </c:pt>
                <c:pt idx="8">
                  <c:v>Control (claims)</c:v>
                </c:pt>
              </c:strCache>
            </c:strRef>
          </c:cat>
          <c:val>
            <c:numRef>
              <c:f>Sheet1!$D$2:$D$10</c:f>
              <c:numCache>
                <c:formatCode>0.00</c:formatCode>
                <c:ptCount val="9"/>
                <c:pt idx="0">
                  <c:v>7.9772096599999998</c:v>
                </c:pt>
                <c:pt idx="1">
                  <c:v>7.2851274239999997</c:v>
                </c:pt>
                <c:pt idx="2">
                  <c:v>6.4167154589999997</c:v>
                </c:pt>
                <c:pt idx="3">
                  <c:v>6.1375843330000004</c:v>
                </c:pt>
                <c:pt idx="4">
                  <c:v>5.8616053539999999</c:v>
                </c:pt>
                <c:pt idx="5">
                  <c:v>5.0603234810000002</c:v>
                </c:pt>
                <c:pt idx="6">
                  <c:v>3.9631311660000001</c:v>
                </c:pt>
                <c:pt idx="7">
                  <c:v>2.6315789469999999</c:v>
                </c:pt>
                <c:pt idx="8">
                  <c:v>2.5960170699999998</c:v>
                </c:pt>
              </c:numCache>
            </c:numRef>
          </c:val>
          <c:extLst>
            <c:ext xmlns:c16="http://schemas.microsoft.com/office/drawing/2014/chart" uri="{C3380CC4-5D6E-409C-BE32-E72D297353CC}">
              <c16:uniqueId val="{00000000-3FA0-4632-8043-16F1DFA6F147}"/>
            </c:ext>
          </c:extLst>
        </c:ser>
        <c:dLbls>
          <c:dLblPos val="outEnd"/>
          <c:showLegendKey val="0"/>
          <c:showVal val="1"/>
          <c:showCatName val="0"/>
          <c:showSerName val="0"/>
          <c:showPercent val="0"/>
          <c:showBubbleSize val="0"/>
        </c:dLbls>
        <c:gapWidth val="150"/>
        <c:axId val="197257728"/>
        <c:axId val="179171840"/>
      </c:barChart>
      <c:catAx>
        <c:axId val="1972577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9171840"/>
        <c:crosses val="autoZero"/>
        <c:auto val="1"/>
        <c:lblAlgn val="ctr"/>
        <c:lblOffset val="100"/>
        <c:noMultiLvlLbl val="0"/>
      </c:catAx>
      <c:valAx>
        <c:axId val="179171840"/>
        <c:scaling>
          <c:orientation val="minMax"/>
        </c:scaling>
        <c:delete val="1"/>
        <c:axPos val="t"/>
        <c:numFmt formatCode="0.00" sourceLinked="1"/>
        <c:majorTickMark val="none"/>
        <c:minorTickMark val="none"/>
        <c:tickLblPos val="nextTo"/>
        <c:crossAx val="197257728"/>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mj-lt"/>
          <a:cs typeface="Calibri Light" panose="020F030202020403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mj-lt"/>
                <a:ea typeface="+mn-ea"/>
                <a:cs typeface="Calibri Light" panose="020F0302020204030204" pitchFamily="34" charset="0"/>
              </a:defRPr>
            </a:pPr>
            <a:r>
              <a:rPr lang="en-GB"/>
              <a:t>6-20 employees</a:t>
            </a:r>
          </a:p>
        </c:rich>
      </c:tx>
      <c:layout>
        <c:manualLayout>
          <c:xMode val="edge"/>
          <c:yMode val="edge"/>
          <c:x val="0.36390953724965563"/>
          <c:y val="5.6622510651039196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mj-lt"/>
              <a:ea typeface="+mn-ea"/>
              <a:cs typeface="Calibri Light" panose="020F0302020204030204" pitchFamily="34" charset="0"/>
            </a:defRPr>
          </a:pPr>
          <a:endParaRPr lang="en-US"/>
        </a:p>
      </c:txPr>
    </c:title>
    <c:autoTitleDeleted val="0"/>
    <c:plotArea>
      <c:layout>
        <c:manualLayout>
          <c:layoutTarget val="inner"/>
          <c:xMode val="edge"/>
          <c:yMode val="edge"/>
          <c:x val="0.42498102421378703"/>
          <c:y val="0.2044929570034292"/>
          <c:w val="0.5402813203044331"/>
          <c:h val="0.71181264890386886"/>
        </c:manualLayout>
      </c:layout>
      <c:barChart>
        <c:barDir val="bar"/>
        <c:grouping val="clustered"/>
        <c:varyColors val="0"/>
        <c:ser>
          <c:idx val="0"/>
          <c:order val="0"/>
          <c:tx>
            <c:strRef>
              <c:f>Sheet1!$D$1</c:f>
              <c:strCache>
                <c:ptCount val="1"/>
                <c:pt idx="0">
                  <c:v> Opportunity score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Confidence</c:v>
                </c:pt>
                <c:pt idx="1">
                  <c:v>Protection</c:v>
                </c:pt>
                <c:pt idx="2">
                  <c:v>Loyalty</c:v>
                </c:pt>
                <c:pt idx="3">
                  <c:v>Respect (claims)</c:v>
                </c:pt>
                <c:pt idx="4">
                  <c:v>Speed (claims)</c:v>
                </c:pt>
                <c:pt idx="5">
                  <c:v>Ease</c:v>
                </c:pt>
                <c:pt idx="6">
                  <c:v>Control (claims)</c:v>
                </c:pt>
                <c:pt idx="7">
                  <c:v>Price</c:v>
                </c:pt>
                <c:pt idx="8">
                  <c:v>Relationship</c:v>
                </c:pt>
              </c:strCache>
            </c:strRef>
          </c:cat>
          <c:val>
            <c:numRef>
              <c:f>Sheet1!$D$2:$D$10</c:f>
              <c:numCache>
                <c:formatCode>0.00</c:formatCode>
                <c:ptCount val="9"/>
                <c:pt idx="0">
                  <c:v>6.8938895149999997</c:v>
                </c:pt>
                <c:pt idx="1">
                  <c:v>6.4695908050000002</c:v>
                </c:pt>
                <c:pt idx="2">
                  <c:v>6.3598604319999996</c:v>
                </c:pt>
                <c:pt idx="3">
                  <c:v>5.8090516149999996</c:v>
                </c:pt>
                <c:pt idx="4">
                  <c:v>5.7759230720000003</c:v>
                </c:pt>
                <c:pt idx="5">
                  <c:v>5.6930277240000002</c:v>
                </c:pt>
                <c:pt idx="6">
                  <c:v>5.6264098850000002</c:v>
                </c:pt>
                <c:pt idx="7">
                  <c:v>5.3382220780000003</c:v>
                </c:pt>
                <c:pt idx="8">
                  <c:v>5.1389608549999997</c:v>
                </c:pt>
              </c:numCache>
            </c:numRef>
          </c:val>
          <c:extLst>
            <c:ext xmlns:c16="http://schemas.microsoft.com/office/drawing/2014/chart" uri="{C3380CC4-5D6E-409C-BE32-E72D297353CC}">
              <c16:uniqueId val="{00000000-D969-45FB-B471-69BDEA00946D}"/>
            </c:ext>
          </c:extLst>
        </c:ser>
        <c:dLbls>
          <c:dLblPos val="outEnd"/>
          <c:showLegendKey val="0"/>
          <c:showVal val="1"/>
          <c:showCatName val="0"/>
          <c:showSerName val="0"/>
          <c:showPercent val="0"/>
          <c:showBubbleSize val="0"/>
        </c:dLbls>
        <c:gapWidth val="150"/>
        <c:axId val="198384640"/>
        <c:axId val="195928640"/>
      </c:barChart>
      <c:catAx>
        <c:axId val="1983846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95928640"/>
        <c:crosses val="autoZero"/>
        <c:auto val="1"/>
        <c:lblAlgn val="ctr"/>
        <c:lblOffset val="100"/>
        <c:noMultiLvlLbl val="0"/>
      </c:catAx>
      <c:valAx>
        <c:axId val="195928640"/>
        <c:scaling>
          <c:orientation val="minMax"/>
        </c:scaling>
        <c:delete val="1"/>
        <c:axPos val="t"/>
        <c:numFmt formatCode="0.00" sourceLinked="1"/>
        <c:majorTickMark val="none"/>
        <c:minorTickMark val="none"/>
        <c:tickLblPos val="nextTo"/>
        <c:crossAx val="1983846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mj-lt"/>
          <a:cs typeface="Calibri Light" panose="020F030202020403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mj-lt"/>
                <a:ea typeface="+mn-ea"/>
                <a:cs typeface="Calibri Light" panose="020F0302020204030204" pitchFamily="34" charset="0"/>
              </a:defRPr>
            </a:pPr>
            <a:r>
              <a:rPr lang="en-GB"/>
              <a:t>More than 20 employees</a:t>
            </a:r>
          </a:p>
        </c:rich>
      </c:tx>
      <c:layout>
        <c:manualLayout>
          <c:xMode val="edge"/>
          <c:yMode val="edge"/>
          <c:x val="0.29445697769401386"/>
          <c:y val="5.6622510651039196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mj-lt"/>
              <a:ea typeface="+mn-ea"/>
              <a:cs typeface="Calibri Light" panose="020F0302020204030204" pitchFamily="34" charset="0"/>
            </a:defRPr>
          </a:pPr>
          <a:endParaRPr lang="en-US"/>
        </a:p>
      </c:txPr>
    </c:title>
    <c:autoTitleDeleted val="0"/>
    <c:plotArea>
      <c:layout>
        <c:manualLayout>
          <c:layoutTarget val="inner"/>
          <c:xMode val="edge"/>
          <c:yMode val="edge"/>
          <c:x val="0.42498102421378703"/>
          <c:y val="0.2044929570034292"/>
          <c:w val="0.56221372046395346"/>
          <c:h val="0.71181264890386886"/>
        </c:manualLayout>
      </c:layout>
      <c:barChart>
        <c:barDir val="bar"/>
        <c:grouping val="clustered"/>
        <c:varyColors val="0"/>
        <c:ser>
          <c:idx val="0"/>
          <c:order val="0"/>
          <c:tx>
            <c:strRef>
              <c:f>Sheet1!$D$1</c:f>
              <c:strCache>
                <c:ptCount val="1"/>
                <c:pt idx="0">
                  <c:v> Opportunity score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Speed (claims)</c:v>
                </c:pt>
                <c:pt idx="1">
                  <c:v>Loyalty</c:v>
                </c:pt>
                <c:pt idx="2">
                  <c:v>Respect (claims)</c:v>
                </c:pt>
                <c:pt idx="3">
                  <c:v>Ease</c:v>
                </c:pt>
                <c:pt idx="4">
                  <c:v>Confidence</c:v>
                </c:pt>
                <c:pt idx="5">
                  <c:v>Protection</c:v>
                </c:pt>
                <c:pt idx="6">
                  <c:v>Control (claims)</c:v>
                </c:pt>
                <c:pt idx="7">
                  <c:v>Price</c:v>
                </c:pt>
                <c:pt idx="8">
                  <c:v>Relationship</c:v>
                </c:pt>
              </c:strCache>
            </c:strRef>
          </c:cat>
          <c:val>
            <c:numRef>
              <c:f>Sheet1!$D$2:$D$10</c:f>
              <c:numCache>
                <c:formatCode>0.00</c:formatCode>
                <c:ptCount val="9"/>
                <c:pt idx="0">
                  <c:v>7.7520761010000001</c:v>
                </c:pt>
                <c:pt idx="1">
                  <c:v>7.227270474</c:v>
                </c:pt>
                <c:pt idx="2">
                  <c:v>7.1823137939999997</c:v>
                </c:pt>
                <c:pt idx="3">
                  <c:v>6.8315743879999999</c:v>
                </c:pt>
                <c:pt idx="4">
                  <c:v>6.7979031670000003</c:v>
                </c:pt>
                <c:pt idx="5">
                  <c:v>6.5538916360000004</c:v>
                </c:pt>
                <c:pt idx="6">
                  <c:v>6.4449303049999997</c:v>
                </c:pt>
                <c:pt idx="7">
                  <c:v>5.758722948</c:v>
                </c:pt>
                <c:pt idx="8">
                  <c:v>5.7503929190000003</c:v>
                </c:pt>
              </c:numCache>
            </c:numRef>
          </c:val>
          <c:extLst>
            <c:ext xmlns:c16="http://schemas.microsoft.com/office/drawing/2014/chart" uri="{C3380CC4-5D6E-409C-BE32-E72D297353CC}">
              <c16:uniqueId val="{00000000-B035-4C7B-B8DE-643CBF8F42EB}"/>
            </c:ext>
          </c:extLst>
        </c:ser>
        <c:dLbls>
          <c:dLblPos val="outEnd"/>
          <c:showLegendKey val="0"/>
          <c:showVal val="1"/>
          <c:showCatName val="0"/>
          <c:showSerName val="0"/>
          <c:showPercent val="0"/>
          <c:showBubbleSize val="0"/>
        </c:dLbls>
        <c:gapWidth val="150"/>
        <c:axId val="198384128"/>
        <c:axId val="195930368"/>
      </c:barChart>
      <c:catAx>
        <c:axId val="1983841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95930368"/>
        <c:crosses val="autoZero"/>
        <c:auto val="1"/>
        <c:lblAlgn val="ctr"/>
        <c:lblOffset val="100"/>
        <c:noMultiLvlLbl val="0"/>
      </c:catAx>
      <c:valAx>
        <c:axId val="195930368"/>
        <c:scaling>
          <c:orientation val="minMax"/>
        </c:scaling>
        <c:delete val="1"/>
        <c:axPos val="t"/>
        <c:numFmt formatCode="0.00" sourceLinked="1"/>
        <c:majorTickMark val="none"/>
        <c:minorTickMark val="none"/>
        <c:tickLblPos val="nextTo"/>
        <c:crossAx val="198384128"/>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mj-lt"/>
          <a:cs typeface="Calibri Light" panose="020F0302020204030204" pitchFamily="34"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337927767218438E-4"/>
          <c:y val="0.23288527793914468"/>
          <c:w val="0.9250833271885931"/>
          <c:h val="0.50134499164732849"/>
        </c:manualLayout>
      </c:layout>
      <c:barChart>
        <c:barDir val="col"/>
        <c:grouping val="percentStacked"/>
        <c:varyColors val="0"/>
        <c:ser>
          <c:idx val="7"/>
          <c:order val="7"/>
          <c:tx>
            <c:strRef>
              <c:f>Sheet1!$A$9</c:f>
              <c:strCache>
                <c:ptCount val="1"/>
                <c:pt idx="0">
                  <c:v>Dissatisfied</c:v>
                </c:pt>
              </c:strCache>
            </c:strRef>
          </c:tx>
          <c:spPr>
            <a:solidFill>
              <a:srgbClr val="F5A03D"/>
            </a:solidFill>
            <a:ln>
              <a:solidFill>
                <a:schemeClr val="tx2"/>
              </a:solid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57-4119-9755-DA1760641721}"/>
                </c:ext>
              </c:extLst>
            </c:dLbl>
            <c:dLbl>
              <c:idx val="2"/>
              <c:delete val="1"/>
              <c:extLst>
                <c:ext xmlns:c15="http://schemas.microsoft.com/office/drawing/2012/chart" uri="{CE6537A1-D6FC-4f65-9D91-7224C49458BB}"/>
                <c:ext xmlns:c16="http://schemas.microsoft.com/office/drawing/2014/chart" uri="{C3380CC4-5D6E-409C-BE32-E72D297353CC}">
                  <c16:uniqueId val="{00000001-F457-4119-9755-DA1760641721}"/>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457-4119-9755-DA1760641721}"/>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457-4119-9755-DA1760641721}"/>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88C-4437-90AA-EEF46DD6E1A1}"/>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457-4119-9755-DA1760641721}"/>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457-4119-9755-DA1760641721}"/>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88C-4437-90AA-EEF46DD6E1A1}"/>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457-4119-9755-DA1760641721}"/>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Sheet1!$B$1:$S$1</c:f>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f>Sheet1!$B$9:$S$9</c:f>
              <c:numCache>
                <c:formatCode>0%</c:formatCode>
                <c:ptCount val="15"/>
                <c:pt idx="0">
                  <c:v>0.08</c:v>
                </c:pt>
                <c:pt idx="1">
                  <c:v>0.05</c:v>
                </c:pt>
                <c:pt idx="2">
                  <c:v>0.03</c:v>
                </c:pt>
                <c:pt idx="3">
                  <c:v>0.06</c:v>
                </c:pt>
                <c:pt idx="4">
                  <c:v>0.06</c:v>
                </c:pt>
                <c:pt idx="5">
                  <c:v>0.06</c:v>
                </c:pt>
                <c:pt idx="6">
                  <c:v>0.09</c:v>
                </c:pt>
                <c:pt idx="7">
                  <c:v>7.0000000000000007E-2</c:v>
                </c:pt>
                <c:pt idx="8">
                  <c:v>0.06</c:v>
                </c:pt>
                <c:pt idx="9">
                  <c:v>0.05</c:v>
                </c:pt>
                <c:pt idx="10">
                  <c:v>0.05</c:v>
                </c:pt>
                <c:pt idx="11">
                  <c:v>0.04</c:v>
                </c:pt>
                <c:pt idx="12">
                  <c:v>7.0000000000000007E-2</c:v>
                </c:pt>
                <c:pt idx="13">
                  <c:v>0.08</c:v>
                </c:pt>
                <c:pt idx="14">
                  <c:v>0.06</c:v>
                </c:pt>
              </c:numCache>
            </c:numRef>
          </c:val>
          <c:extLst>
            <c:ext xmlns:c16="http://schemas.microsoft.com/office/drawing/2014/chart" uri="{C3380CC4-5D6E-409C-BE32-E72D297353CC}">
              <c16:uniqueId val="{00000007-F457-4119-9755-DA1760641721}"/>
            </c:ext>
          </c:extLst>
        </c:ser>
        <c:ser>
          <c:idx val="8"/>
          <c:order val="8"/>
          <c:tx>
            <c:strRef>
              <c:f>Sheet1!$A$10</c:f>
              <c:strCache>
                <c:ptCount val="1"/>
                <c:pt idx="0">
                  <c:v>Neither satisfied nor dissatisfied</c:v>
                </c:pt>
              </c:strCache>
            </c:strRef>
          </c:tx>
          <c:spPr>
            <a:solidFill>
              <a:schemeClr val="tx2">
                <a:lumMod val="75000"/>
              </a:schemeClr>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Sheet1!$B$1:$S$1</c:f>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f>Sheet1!$B$10:$S$10</c:f>
              <c:numCache>
                <c:formatCode>0%</c:formatCode>
                <c:ptCount val="15"/>
                <c:pt idx="0">
                  <c:v>0.13</c:v>
                </c:pt>
                <c:pt idx="1">
                  <c:v>0.11</c:v>
                </c:pt>
                <c:pt idx="2">
                  <c:v>0.2</c:v>
                </c:pt>
                <c:pt idx="3">
                  <c:v>0.14000000000000001</c:v>
                </c:pt>
                <c:pt idx="4">
                  <c:v>0.12</c:v>
                </c:pt>
                <c:pt idx="5">
                  <c:v>0.12</c:v>
                </c:pt>
                <c:pt idx="6">
                  <c:v>0.15</c:v>
                </c:pt>
                <c:pt idx="7">
                  <c:v>0.16</c:v>
                </c:pt>
                <c:pt idx="8">
                  <c:v>0.12</c:v>
                </c:pt>
                <c:pt idx="9">
                  <c:v>0.11</c:v>
                </c:pt>
                <c:pt idx="10">
                  <c:v>0.09</c:v>
                </c:pt>
                <c:pt idx="11">
                  <c:v>0.12</c:v>
                </c:pt>
                <c:pt idx="12">
                  <c:v>0.12</c:v>
                </c:pt>
                <c:pt idx="13">
                  <c:v>0.19</c:v>
                </c:pt>
                <c:pt idx="14">
                  <c:v>0.13</c:v>
                </c:pt>
              </c:numCache>
            </c:numRef>
          </c:val>
          <c:extLst>
            <c:ext xmlns:c16="http://schemas.microsoft.com/office/drawing/2014/chart" uri="{C3380CC4-5D6E-409C-BE32-E72D297353CC}">
              <c16:uniqueId val="{00000008-F457-4119-9755-DA1760641721}"/>
            </c:ext>
          </c:extLst>
        </c:ser>
        <c:ser>
          <c:idx val="9"/>
          <c:order val="9"/>
          <c:tx>
            <c:strRef>
              <c:f>Sheet1!$A$11</c:f>
              <c:strCache>
                <c:ptCount val="1"/>
                <c:pt idx="0">
                  <c:v>Satisfied</c:v>
                </c:pt>
              </c:strCache>
            </c:strRef>
          </c:tx>
          <c:spPr>
            <a:solidFill>
              <a:srgbClr val="93C01F"/>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Sheet1!$B$1:$S$1</c:f>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f>Sheet1!$B$11:$S$11</c:f>
              <c:numCache>
                <c:formatCode>0%</c:formatCode>
                <c:ptCount val="15"/>
                <c:pt idx="0">
                  <c:v>0.8</c:v>
                </c:pt>
                <c:pt idx="1">
                  <c:v>0.84</c:v>
                </c:pt>
                <c:pt idx="2">
                  <c:v>0.77</c:v>
                </c:pt>
                <c:pt idx="3">
                  <c:v>0.8</c:v>
                </c:pt>
                <c:pt idx="4">
                  <c:v>0.82</c:v>
                </c:pt>
                <c:pt idx="5">
                  <c:v>0.82</c:v>
                </c:pt>
                <c:pt idx="6">
                  <c:v>0.76</c:v>
                </c:pt>
                <c:pt idx="7">
                  <c:v>0.76</c:v>
                </c:pt>
                <c:pt idx="8">
                  <c:v>0.82</c:v>
                </c:pt>
                <c:pt idx="9">
                  <c:v>0.84</c:v>
                </c:pt>
                <c:pt idx="10">
                  <c:v>0.86</c:v>
                </c:pt>
                <c:pt idx="11">
                  <c:v>0.83</c:v>
                </c:pt>
                <c:pt idx="12">
                  <c:v>0.81</c:v>
                </c:pt>
                <c:pt idx="13">
                  <c:v>0.73</c:v>
                </c:pt>
                <c:pt idx="14">
                  <c:v>0.81</c:v>
                </c:pt>
              </c:numCache>
            </c:numRef>
          </c:val>
          <c:extLst>
            <c:ext xmlns:c16="http://schemas.microsoft.com/office/drawing/2014/chart" uri="{C3380CC4-5D6E-409C-BE32-E72D297353CC}">
              <c16:uniqueId val="{00000009-F457-4119-9755-DA1760641721}"/>
            </c:ext>
          </c:extLst>
        </c:ser>
        <c:dLbls>
          <c:showLegendKey val="0"/>
          <c:showVal val="0"/>
          <c:showCatName val="0"/>
          <c:showSerName val="0"/>
          <c:showPercent val="0"/>
          <c:showBubbleSize val="0"/>
        </c:dLbls>
        <c:gapWidth val="150"/>
        <c:overlap val="100"/>
        <c:axId val="198493184"/>
        <c:axId val="195277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Extremely dissatisfied</c:v>
                      </c:pt>
                    </c:strCache>
                  </c:strRef>
                </c:tx>
                <c:spPr>
                  <a:solidFill>
                    <a:srgbClr val="F5A03D"/>
                  </a:solidFill>
                  <a:ln>
                    <a:solidFill>
                      <a:schemeClr val="tx2"/>
                    </a:solidFill>
                  </a:ln>
                  <a:effectLst/>
                </c:spPr>
                <c:invertIfNegative val="0"/>
                <c:dLbls>
                  <c:dLbl>
                    <c:idx val="1"/>
                    <c:delete val="1"/>
                    <c:extLst>
                      <c:ext uri="{CE6537A1-D6FC-4f65-9D91-7224C49458BB}"/>
                      <c:ext xmlns:c16="http://schemas.microsoft.com/office/drawing/2014/chart" uri="{C3380CC4-5D6E-409C-BE32-E72D297353CC}">
                        <c16:uniqueId val="{0000000A-F457-4119-9755-DA1760641721}"/>
                      </c:ext>
                    </c:extLst>
                  </c:dLbl>
                  <c:dLbl>
                    <c:idx val="2"/>
                    <c:delete val="1"/>
                    <c:extLst>
                      <c:ext uri="{CE6537A1-D6FC-4f65-9D91-7224C49458BB}"/>
                      <c:ext xmlns:c16="http://schemas.microsoft.com/office/drawing/2014/chart" uri="{C3380CC4-5D6E-409C-BE32-E72D297353CC}">
                        <c16:uniqueId val="{0000000B-F457-4119-9755-DA1760641721}"/>
                      </c:ext>
                    </c:extLst>
                  </c:dLbl>
                  <c:dLbl>
                    <c:idx val="4"/>
                    <c:delete val="1"/>
                    <c:extLst>
                      <c:ext uri="{CE6537A1-D6FC-4f65-9D91-7224C49458BB}"/>
                      <c:ext xmlns:c16="http://schemas.microsoft.com/office/drawing/2014/chart" uri="{C3380CC4-5D6E-409C-BE32-E72D297353CC}">
                        <c16:uniqueId val="{0000000C-F457-4119-9755-DA1760641721}"/>
                      </c:ext>
                    </c:extLst>
                  </c:dLbl>
                  <c:dLbl>
                    <c:idx val="5"/>
                    <c:delete val="1"/>
                    <c:extLst>
                      <c:ext uri="{CE6537A1-D6FC-4f65-9D91-7224C49458BB}"/>
                      <c:ext xmlns:c16="http://schemas.microsoft.com/office/drawing/2014/chart" uri="{C3380CC4-5D6E-409C-BE32-E72D297353CC}">
                        <c16:uniqueId val="{0000000D-F457-4119-9755-DA1760641721}"/>
                      </c:ext>
                    </c:extLst>
                  </c:dLbl>
                  <c:dLbl>
                    <c:idx val="9"/>
                    <c:delete val="1"/>
                    <c:extLst>
                      <c:ext uri="{CE6537A1-D6FC-4f65-9D91-7224C49458BB}"/>
                      <c:ext xmlns:c16="http://schemas.microsoft.com/office/drawing/2014/chart" uri="{C3380CC4-5D6E-409C-BE32-E72D297353CC}">
                        <c16:uniqueId val="{0000000E-F457-4119-9755-DA1760641721}"/>
                      </c:ext>
                    </c:extLst>
                  </c:dLbl>
                  <c:dLbl>
                    <c:idx val="10"/>
                    <c:delete val="1"/>
                    <c:extLst>
                      <c:ext uri="{CE6537A1-D6FC-4f65-9D91-7224C49458BB}"/>
                      <c:ext xmlns:c16="http://schemas.microsoft.com/office/drawing/2014/chart" uri="{C3380CC4-5D6E-409C-BE32-E72D297353CC}">
                        <c16:uniqueId val="{0000000F-F457-4119-9755-DA1760641721}"/>
                      </c:ext>
                    </c:extLst>
                  </c:dLbl>
                  <c:dLbl>
                    <c:idx val="12"/>
                    <c:delete val="1"/>
                    <c:extLst>
                      <c:ext uri="{CE6537A1-D6FC-4f65-9D91-7224C49458BB}"/>
                      <c:ext xmlns:c16="http://schemas.microsoft.com/office/drawing/2014/chart" uri="{C3380CC4-5D6E-409C-BE32-E72D297353CC}">
                        <c16:uniqueId val="{00000010-F457-4119-9755-DA1760641721}"/>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Sheet1!$B$1:$S$1</c15:sqref>
                        </c15:formulaRef>
                      </c:ext>
                    </c:extLst>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extLst>
                      <c:ext uri="{02D57815-91ED-43cb-92C2-25804820EDAC}">
                        <c15:formulaRef>
                          <c15:sqref>Sheet1!$B$2:$S$2</c15:sqref>
                        </c15:formulaRef>
                      </c:ext>
                    </c:extLst>
                    <c:numCache>
                      <c:formatCode>0.00%</c:formatCode>
                      <c:ptCount val="15"/>
                      <c:pt idx="0">
                        <c:v>2.0833333330000002E-2</c:v>
                      </c:pt>
                      <c:pt idx="1">
                        <c:v>9.5541401299999995E-3</c:v>
                      </c:pt>
                      <c:pt idx="2">
                        <c:v>0</c:v>
                      </c:pt>
                      <c:pt idx="3">
                        <c:v>1.3445378149999999E-2</c:v>
                      </c:pt>
                      <c:pt idx="4">
                        <c:v>1.3348164629999999E-2</c:v>
                      </c:pt>
                      <c:pt idx="5">
                        <c:v>1.2345679009999999E-2</c:v>
                      </c:pt>
                      <c:pt idx="6">
                        <c:v>1.865671642E-2</c:v>
                      </c:pt>
                      <c:pt idx="7">
                        <c:v>1.3888888889999999E-2</c:v>
                      </c:pt>
                      <c:pt idx="8">
                        <c:v>1.7937219729999999E-2</c:v>
                      </c:pt>
                      <c:pt idx="9">
                        <c:v>9.6774193599999999E-3</c:v>
                      </c:pt>
                      <c:pt idx="10">
                        <c:v>1.120448179E-2</c:v>
                      </c:pt>
                      <c:pt idx="11">
                        <c:v>1.3698630140000001E-2</c:v>
                      </c:pt>
                      <c:pt idx="12">
                        <c:v>1.419878296E-2</c:v>
                      </c:pt>
                      <c:pt idx="13">
                        <c:v>1.4134275620000001E-2</c:v>
                      </c:pt>
                      <c:pt idx="14">
                        <c:v>1.335113485E-2</c:v>
                      </c:pt>
                    </c:numCache>
                  </c:numRef>
                </c:val>
                <c:extLst>
                  <c:ext xmlns:c16="http://schemas.microsoft.com/office/drawing/2014/chart" uri="{C3380CC4-5D6E-409C-BE32-E72D297353CC}">
                    <c16:uniqueId val="{00000011-F457-4119-9755-DA1760641721}"/>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Dissatisfied</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Sheet1!$B$1:$S$1</c15:sqref>
                        </c15:formulaRef>
                      </c:ext>
                    </c:extLst>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extLst xmlns:c15="http://schemas.microsoft.com/office/drawing/2012/chart">
                      <c:ext xmlns:c15="http://schemas.microsoft.com/office/drawing/2012/chart" uri="{02D57815-91ED-43cb-92C2-25804820EDAC}">
                        <c15:formulaRef>
                          <c15:sqref>Sheet1!$B$3:$S$3</c15:sqref>
                        </c15:formulaRef>
                      </c:ext>
                    </c:extLst>
                    <c:numCache>
                      <c:formatCode>0.00%</c:formatCode>
                      <c:ptCount val="15"/>
                      <c:pt idx="0">
                        <c:v>2.0833333330000002E-2</c:v>
                      </c:pt>
                      <c:pt idx="1">
                        <c:v>1.1146496820000001E-2</c:v>
                      </c:pt>
                      <c:pt idx="2">
                        <c:v>1.5151515149999999E-2</c:v>
                      </c:pt>
                      <c:pt idx="3">
                        <c:v>1.6806722690000001E-2</c:v>
                      </c:pt>
                      <c:pt idx="4">
                        <c:v>1.5572858730000002E-2</c:v>
                      </c:pt>
                      <c:pt idx="5">
                        <c:v>1.3168724279999999E-2</c:v>
                      </c:pt>
                      <c:pt idx="6">
                        <c:v>2.9850746269999999E-2</c:v>
                      </c:pt>
                      <c:pt idx="7">
                        <c:v>2.5462962959999998E-2</c:v>
                      </c:pt>
                      <c:pt idx="8">
                        <c:v>6.7264574000000001E-3</c:v>
                      </c:pt>
                      <c:pt idx="9">
                        <c:v>1.6129032259999999E-2</c:v>
                      </c:pt>
                      <c:pt idx="10">
                        <c:v>1.400560224E-2</c:v>
                      </c:pt>
                      <c:pt idx="11">
                        <c:v>1.0958904110000001E-2</c:v>
                      </c:pt>
                      <c:pt idx="12">
                        <c:v>1.419878296E-2</c:v>
                      </c:pt>
                      <c:pt idx="13">
                        <c:v>2.8268551240000002E-2</c:v>
                      </c:pt>
                      <c:pt idx="14">
                        <c:v>1.602136182E-2</c:v>
                      </c:pt>
                    </c:numCache>
                  </c:numRef>
                </c:val>
                <c:extLst xmlns:c15="http://schemas.microsoft.com/office/drawing/2012/chart">
                  <c:ext xmlns:c16="http://schemas.microsoft.com/office/drawing/2014/chart" uri="{C3380CC4-5D6E-409C-BE32-E72D297353CC}">
                    <c16:uniqueId val="{00000012-F457-4119-9755-DA1760641721}"/>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Slightly dissatisfied</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Sheet1!$B$1:$S$1</c15:sqref>
                        </c15:formulaRef>
                      </c:ext>
                    </c:extLst>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extLst xmlns:c15="http://schemas.microsoft.com/office/drawing/2012/chart">
                      <c:ext xmlns:c15="http://schemas.microsoft.com/office/drawing/2012/chart" uri="{02D57815-91ED-43cb-92C2-25804820EDAC}">
                        <c15:formulaRef>
                          <c15:sqref>Sheet1!$B$4:$S$4</c15:sqref>
                        </c15:formulaRef>
                      </c:ext>
                    </c:extLst>
                    <c:numCache>
                      <c:formatCode>0.00%</c:formatCode>
                      <c:ptCount val="15"/>
                      <c:pt idx="0">
                        <c:v>3.7202380950000002E-2</c:v>
                      </c:pt>
                      <c:pt idx="1">
                        <c:v>3.184713376E-2</c:v>
                      </c:pt>
                      <c:pt idx="2">
                        <c:v>1.5151515149999999E-2</c:v>
                      </c:pt>
                      <c:pt idx="3">
                        <c:v>3.3613445380000002E-2</c:v>
                      </c:pt>
                      <c:pt idx="4">
                        <c:v>3.1145717460000003E-2</c:v>
                      </c:pt>
                      <c:pt idx="5">
                        <c:v>3.0452674900000001E-2</c:v>
                      </c:pt>
                      <c:pt idx="6">
                        <c:v>4.1044776120000001E-2</c:v>
                      </c:pt>
                      <c:pt idx="7">
                        <c:v>3.4722222220000001E-2</c:v>
                      </c:pt>
                      <c:pt idx="8">
                        <c:v>3.5874439459999997E-2</c:v>
                      </c:pt>
                      <c:pt idx="9">
                        <c:v>2.741935484E-2</c:v>
                      </c:pt>
                      <c:pt idx="10">
                        <c:v>2.8011204479999999E-2</c:v>
                      </c:pt>
                      <c:pt idx="11">
                        <c:v>1.9178082190000001E-2</c:v>
                      </c:pt>
                      <c:pt idx="12">
                        <c:v>4.2596348889999996E-2</c:v>
                      </c:pt>
                      <c:pt idx="13">
                        <c:v>3.5335689050000001E-2</c:v>
                      </c:pt>
                      <c:pt idx="14">
                        <c:v>3.2042723629999999E-2</c:v>
                      </c:pt>
                    </c:numCache>
                  </c:numRef>
                </c:val>
                <c:extLst xmlns:c15="http://schemas.microsoft.com/office/drawing/2012/chart">
                  <c:ext xmlns:c16="http://schemas.microsoft.com/office/drawing/2014/chart" uri="{C3380CC4-5D6E-409C-BE32-E72D297353CC}">
                    <c16:uniqueId val="{00000013-F457-4119-9755-DA1760641721}"/>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Sheet1!$A$5</c15:sqref>
                        </c15:formulaRef>
                      </c:ext>
                    </c:extLst>
                    <c:strCache>
                      <c:ptCount val="1"/>
                      <c:pt idx="0">
                        <c:v>Neither satisfied nor dissatisfied</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Sheet1!$B$1:$S$1</c15:sqref>
                        </c15:formulaRef>
                      </c:ext>
                    </c:extLst>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extLst xmlns:c15="http://schemas.microsoft.com/office/drawing/2012/chart">
                      <c:ext xmlns:c15="http://schemas.microsoft.com/office/drawing/2012/chart" uri="{02D57815-91ED-43cb-92C2-25804820EDAC}">
                        <c15:formulaRef>
                          <c15:sqref>Sheet1!$B$5:$S$5</c15:sqref>
                        </c15:formulaRef>
                      </c:ext>
                    </c:extLst>
                    <c:numCache>
                      <c:formatCode>0.00%</c:formatCode>
                      <c:ptCount val="15"/>
                      <c:pt idx="0">
                        <c:v>0.125</c:v>
                      </c:pt>
                      <c:pt idx="1">
                        <c:v>0.10509554140000001</c:v>
                      </c:pt>
                      <c:pt idx="2">
                        <c:v>0.19696969697</c:v>
                      </c:pt>
                      <c:pt idx="3">
                        <c:v>0.13781512604999999</c:v>
                      </c:pt>
                      <c:pt idx="4">
                        <c:v>0.11902113459000001</c:v>
                      </c:pt>
                      <c:pt idx="5">
                        <c:v>0.12098765432</c:v>
                      </c:pt>
                      <c:pt idx="6">
                        <c:v>0.14925373134</c:v>
                      </c:pt>
                      <c:pt idx="7">
                        <c:v>0.16435185185000001</c:v>
                      </c:pt>
                      <c:pt idx="8">
                        <c:v>0.11659192825</c:v>
                      </c:pt>
                      <c:pt idx="9">
                        <c:v>0.10645161290000001</c:v>
                      </c:pt>
                      <c:pt idx="10">
                        <c:v>8.9635854340000001E-2</c:v>
                      </c:pt>
                      <c:pt idx="11">
                        <c:v>0.12328767123000001</c:v>
                      </c:pt>
                      <c:pt idx="12">
                        <c:v>0.11764705882</c:v>
                      </c:pt>
                      <c:pt idx="13">
                        <c:v>0.19081272084999998</c:v>
                      </c:pt>
                      <c:pt idx="14">
                        <c:v>0.12616822429999999</c:v>
                      </c:pt>
                    </c:numCache>
                  </c:numRef>
                </c:val>
                <c:extLst xmlns:c15="http://schemas.microsoft.com/office/drawing/2012/chart">
                  <c:ext xmlns:c16="http://schemas.microsoft.com/office/drawing/2014/chart" uri="{C3380CC4-5D6E-409C-BE32-E72D297353CC}">
                    <c16:uniqueId val="{00000014-F457-4119-9755-DA1760641721}"/>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Sheet1!$A$6</c15:sqref>
                        </c15:formulaRef>
                      </c:ext>
                    </c:extLst>
                    <c:strCache>
                      <c:ptCount val="1"/>
                      <c:pt idx="0">
                        <c:v>Slightly satisfied</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Sheet1!$B$1:$S$1</c15:sqref>
                        </c15:formulaRef>
                      </c:ext>
                    </c:extLst>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extLst xmlns:c15="http://schemas.microsoft.com/office/drawing/2012/chart">
                      <c:ext xmlns:c15="http://schemas.microsoft.com/office/drawing/2012/chart" uri="{02D57815-91ED-43cb-92C2-25804820EDAC}">
                        <c15:formulaRef>
                          <c15:sqref>Sheet1!$B$6:$S$6</c15:sqref>
                        </c15:formulaRef>
                      </c:ext>
                    </c:extLst>
                    <c:numCache>
                      <c:formatCode>0.00%</c:formatCode>
                      <c:ptCount val="15"/>
                      <c:pt idx="0">
                        <c:v>0.24255952381000001</c:v>
                      </c:pt>
                      <c:pt idx="1">
                        <c:v>0.19108280255000001</c:v>
                      </c:pt>
                      <c:pt idx="2">
                        <c:v>0.11616161615999999</c:v>
                      </c:pt>
                      <c:pt idx="3">
                        <c:v>0.18655462185000002</c:v>
                      </c:pt>
                      <c:pt idx="4">
                        <c:v>0.21468298109</c:v>
                      </c:pt>
                      <c:pt idx="5">
                        <c:v>0.18930041152000002</c:v>
                      </c:pt>
                      <c:pt idx="6">
                        <c:v>0.25373134327999997</c:v>
                      </c:pt>
                      <c:pt idx="7">
                        <c:v>0.15972222221999999</c:v>
                      </c:pt>
                      <c:pt idx="8">
                        <c:v>0.20852017937</c:v>
                      </c:pt>
                      <c:pt idx="9">
                        <c:v>0.23225806452</c:v>
                      </c:pt>
                      <c:pt idx="10">
                        <c:v>0.18767507002999997</c:v>
                      </c:pt>
                      <c:pt idx="11">
                        <c:v>0.17260273973000001</c:v>
                      </c:pt>
                      <c:pt idx="12">
                        <c:v>0.22312373225000001</c:v>
                      </c:pt>
                      <c:pt idx="13">
                        <c:v>0.2332155477</c:v>
                      </c:pt>
                      <c:pt idx="14">
                        <c:v>0.20427236314999997</c:v>
                      </c:pt>
                    </c:numCache>
                  </c:numRef>
                </c:val>
                <c:extLst xmlns:c15="http://schemas.microsoft.com/office/drawing/2012/chart">
                  <c:ext xmlns:c16="http://schemas.microsoft.com/office/drawing/2014/chart" uri="{C3380CC4-5D6E-409C-BE32-E72D297353CC}">
                    <c16:uniqueId val="{00000015-F457-4119-9755-DA1760641721}"/>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Sheet1!$A$7</c15:sqref>
                        </c15:formulaRef>
                      </c:ext>
                    </c:extLst>
                    <c:strCache>
                      <c:ptCount val="1"/>
                      <c:pt idx="0">
                        <c:v>Satisfied</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Sheet1!$B$1:$S$1</c15:sqref>
                        </c15:formulaRef>
                      </c:ext>
                    </c:extLst>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extLst xmlns:c15="http://schemas.microsoft.com/office/drawing/2012/chart">
                      <c:ext xmlns:c15="http://schemas.microsoft.com/office/drawing/2012/chart" uri="{02D57815-91ED-43cb-92C2-25804820EDAC}">
                        <c15:formulaRef>
                          <c15:sqref>Sheet1!$B$7:$S$7</c15:sqref>
                        </c15:formulaRef>
                      </c:ext>
                    </c:extLst>
                    <c:numCache>
                      <c:formatCode>0.00%</c:formatCode>
                      <c:ptCount val="15"/>
                      <c:pt idx="0">
                        <c:v>0.40625</c:v>
                      </c:pt>
                      <c:pt idx="1">
                        <c:v>0.48726114650000002</c:v>
                      </c:pt>
                      <c:pt idx="2">
                        <c:v>0.57070707071000004</c:v>
                      </c:pt>
                      <c:pt idx="3">
                        <c:v>0.46386554621999998</c:v>
                      </c:pt>
                      <c:pt idx="4">
                        <c:v>0.46162402669999997</c:v>
                      </c:pt>
                      <c:pt idx="5">
                        <c:v>0.48065843620999998</c:v>
                      </c:pt>
                      <c:pt idx="6">
                        <c:v>0.38432835821</c:v>
                      </c:pt>
                      <c:pt idx="7">
                        <c:v>0.49074074074000001</c:v>
                      </c:pt>
                      <c:pt idx="8">
                        <c:v>0.47533632287000005</c:v>
                      </c:pt>
                      <c:pt idx="9">
                        <c:v>0.43225806451999998</c:v>
                      </c:pt>
                      <c:pt idx="10">
                        <c:v>0.50980392156999998</c:v>
                      </c:pt>
                      <c:pt idx="11">
                        <c:v>0.49589041096000003</c:v>
                      </c:pt>
                      <c:pt idx="12">
                        <c:v>0.44016227181000001</c:v>
                      </c:pt>
                      <c:pt idx="13">
                        <c:v>0.39575971731999998</c:v>
                      </c:pt>
                      <c:pt idx="14">
                        <c:v>0.46194926569000005</c:v>
                      </c:pt>
                    </c:numCache>
                  </c:numRef>
                </c:val>
                <c:extLst xmlns:c15="http://schemas.microsoft.com/office/drawing/2012/chart">
                  <c:ext xmlns:c16="http://schemas.microsoft.com/office/drawing/2014/chart" uri="{C3380CC4-5D6E-409C-BE32-E72D297353CC}">
                    <c16:uniqueId val="{00000016-F457-4119-9755-DA1760641721}"/>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Sheet1!$A$8</c15:sqref>
                        </c15:formulaRef>
                      </c:ext>
                    </c:extLst>
                    <c:strCache>
                      <c:ptCount val="1"/>
                      <c:pt idx="0">
                        <c:v>Extremely satisfied </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Sheet1!$B$1:$S$1</c15:sqref>
                        </c15:formulaRef>
                      </c:ext>
                    </c:extLst>
                    <c:strCache>
                      <c:ptCount val="15"/>
                      <c:pt idx="0">
                        <c:v>18-34</c:v>
                      </c:pt>
                      <c:pt idx="1">
                        <c:v>35-54</c:v>
                      </c:pt>
                      <c:pt idx="2">
                        <c:v>55 or older</c:v>
                      </c:pt>
                      <c:pt idx="3">
                        <c:v>Male</c:v>
                      </c:pt>
                      <c:pt idx="4">
                        <c:v>Female</c:v>
                      </c:pt>
                      <c:pt idx="5">
                        <c:v>White/ White British</c:v>
                      </c:pt>
                      <c:pt idx="6">
                        <c:v>Ethnic minorities</c:v>
                      </c:pt>
                      <c:pt idx="7">
                        <c:v>1-5 employees</c:v>
                      </c:pt>
                      <c:pt idx="8">
                        <c:v>6-20 employees</c:v>
                      </c:pt>
                      <c:pt idx="9">
                        <c:v>More than 20 employees</c:v>
                      </c:pt>
                      <c:pt idx="10">
                        <c:v>Motor</c:v>
                      </c:pt>
                      <c:pt idx="11">
                        <c:v>Employers' Liability</c:v>
                      </c:pt>
                      <c:pt idx="12">
                        <c:v>Buildings and/or Contents</c:v>
                      </c:pt>
                      <c:pt idx="13">
                        <c:v>Business interruption</c:v>
                      </c:pt>
                      <c:pt idx="14">
                        <c:v>Total</c:v>
                      </c:pt>
                    </c:strCache>
                  </c:strRef>
                </c:cat>
                <c:val>
                  <c:numRef>
                    <c:extLst xmlns:c15="http://schemas.microsoft.com/office/drawing/2012/chart">
                      <c:ext xmlns:c15="http://schemas.microsoft.com/office/drawing/2012/chart" uri="{02D57815-91ED-43cb-92C2-25804820EDAC}">
                        <c15:formulaRef>
                          <c15:sqref>Sheet1!$B$8:$S$8</c15:sqref>
                        </c15:formulaRef>
                      </c:ext>
                    </c:extLst>
                    <c:numCache>
                      <c:formatCode>0.00%</c:formatCode>
                      <c:ptCount val="15"/>
                      <c:pt idx="0">
                        <c:v>0.14732142857</c:v>
                      </c:pt>
                      <c:pt idx="1">
                        <c:v>0.16401273884999998</c:v>
                      </c:pt>
                      <c:pt idx="2">
                        <c:v>8.5858585860000003E-2</c:v>
                      </c:pt>
                      <c:pt idx="3">
                        <c:v>0.14789915966</c:v>
                      </c:pt>
                      <c:pt idx="4">
                        <c:v>0.14460511679999999</c:v>
                      </c:pt>
                      <c:pt idx="5">
                        <c:v>0.15308641975000001</c:v>
                      </c:pt>
                      <c:pt idx="6">
                        <c:v>0.12313432836</c:v>
                      </c:pt>
                      <c:pt idx="7">
                        <c:v>0.11111111110999999</c:v>
                      </c:pt>
                      <c:pt idx="8">
                        <c:v>0.13901345292</c:v>
                      </c:pt>
                      <c:pt idx="9">
                        <c:v>0.17580645161</c:v>
                      </c:pt>
                      <c:pt idx="10">
                        <c:v>0.15966386555000001</c:v>
                      </c:pt>
                      <c:pt idx="11">
                        <c:v>0.16438356164000001</c:v>
                      </c:pt>
                      <c:pt idx="12">
                        <c:v>0.14807302231</c:v>
                      </c:pt>
                      <c:pt idx="13">
                        <c:v>0.10247349823</c:v>
                      </c:pt>
                      <c:pt idx="14">
                        <c:v>0.14619492656999999</c:v>
                      </c:pt>
                    </c:numCache>
                  </c:numRef>
                </c:val>
                <c:extLst xmlns:c15="http://schemas.microsoft.com/office/drawing/2012/chart">
                  <c:ext xmlns:c16="http://schemas.microsoft.com/office/drawing/2014/chart" uri="{C3380CC4-5D6E-409C-BE32-E72D297353CC}">
                    <c16:uniqueId val="{00000017-F457-4119-9755-DA1760641721}"/>
                  </c:ext>
                </c:extLst>
              </c15:ser>
            </c15:filteredBarSeries>
          </c:ext>
        </c:extLst>
      </c:barChart>
      <c:catAx>
        <c:axId val="198493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95277312"/>
        <c:crosses val="autoZero"/>
        <c:auto val="1"/>
        <c:lblAlgn val="ctr"/>
        <c:lblOffset val="100"/>
        <c:noMultiLvlLbl val="0"/>
      </c:catAx>
      <c:valAx>
        <c:axId val="195277312"/>
        <c:scaling>
          <c:orientation val="minMax"/>
        </c:scaling>
        <c:delete val="1"/>
        <c:axPos val="l"/>
        <c:numFmt formatCode="0%" sourceLinked="1"/>
        <c:majorTickMark val="none"/>
        <c:minorTickMark val="none"/>
        <c:tickLblPos val="nextTo"/>
        <c:crossAx val="198493184"/>
        <c:crosses val="autoZero"/>
        <c:crossBetween val="between"/>
      </c:valAx>
      <c:spPr>
        <a:noFill/>
        <a:ln>
          <a:noFill/>
        </a:ln>
        <a:effectLst/>
      </c:spPr>
    </c:plotArea>
    <c:legend>
      <c:legendPos val="r"/>
      <c:layout>
        <c:manualLayout>
          <c:xMode val="edge"/>
          <c:yMode val="edge"/>
          <c:x val="0.923146319155702"/>
          <c:y val="0.25442825730974844"/>
          <c:w val="7.5730194152185112E-2"/>
          <c:h val="0.5613193353694495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solidFill>
            <a:schemeClr val="tx1"/>
          </a:solidFill>
        </a:defRPr>
      </a:pPr>
      <a:endParaRPr lang="en-US"/>
    </a:p>
  </c:txPr>
  <c:externalData r:id="rId3">
    <c:autoUpdate val="0"/>
  </c:externalData>
  <c:userShapes r:id="rId4"/>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tlCol="0" anchor="t"/>
          <a:lstStyle/>
          <a:p>
            <a:pPr algn="l">
              <a:defRPr sz="1400"/>
            </a:pPr>
            <a:r>
              <a:rPr lang="en-GB" sz="1400" b="0" i="0" u="none" strike="noStrike" baseline="0" dirty="0">
                <a:effectLst/>
              </a:rPr>
              <a:t>Please describe the business' current level of financial well-being</a:t>
            </a:r>
            <a:endParaRPr lang="en-US" sz="1400" dirty="0"/>
          </a:p>
        </c:rich>
      </c:tx>
      <c:overlay val="0"/>
    </c:title>
    <c:autoTitleDeleted val="0"/>
    <c:plotArea>
      <c:layout>
        <c:manualLayout>
          <c:layoutTarget val="inner"/>
          <c:xMode val="edge"/>
          <c:yMode val="edge"/>
          <c:x val="8.8967121297337831E-2"/>
          <c:y val="0.13220010498687668"/>
          <c:w val="0.75979799400074988"/>
          <c:h val="0.78499548556430454"/>
        </c:manualLayout>
      </c:layout>
      <c:barChart>
        <c:barDir val="col"/>
        <c:grouping val="clustered"/>
        <c:varyColors val="1"/>
        <c:ser>
          <c:idx val="0"/>
          <c:order val="0"/>
          <c:spPr>
            <a:solidFill>
              <a:srgbClr val="008265"/>
            </a:solidFill>
          </c:spPr>
          <c:invertIfNegative val="1"/>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'[CII SME - Wave 11 and 12 report 08.06.23.xlsx]Financial well-being'!$Q$7:$Q$12</c:f>
              <c:strCache>
                <c:ptCount val="6"/>
                <c:pt idx="0">
                  <c:v>Very poor</c:v>
                </c:pt>
                <c:pt idx="1">
                  <c:v>Poor</c:v>
                </c:pt>
                <c:pt idx="2">
                  <c:v>Average</c:v>
                </c:pt>
                <c:pt idx="3">
                  <c:v>Good</c:v>
                </c:pt>
                <c:pt idx="4">
                  <c:v>Very good</c:v>
                </c:pt>
                <c:pt idx="5">
                  <c:v>Prefer not to say</c:v>
                </c:pt>
              </c:strCache>
            </c:strRef>
          </c:cat>
          <c:val>
            <c:numRef>
              <c:f>'[CII SME - Wave 11 and 12 report 08.06.23.xlsx]Financial well-being'!$S$7:$S$12</c:f>
              <c:numCache>
                <c:formatCode>0%</c:formatCode>
                <c:ptCount val="6"/>
                <c:pt idx="0">
                  <c:v>5.3404539385847796E-3</c:v>
                </c:pt>
                <c:pt idx="1">
                  <c:v>4.4058744993324434E-2</c:v>
                </c:pt>
                <c:pt idx="2">
                  <c:v>0.2857142857142857</c:v>
                </c:pt>
                <c:pt idx="3">
                  <c:v>0.4152202937249666</c:v>
                </c:pt>
                <c:pt idx="4">
                  <c:v>0.24032042723631508</c:v>
                </c:pt>
                <c:pt idx="5">
                  <c:v>9.3457943925233638E-3</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0-58FD-4595-9AA3-1471A9FEA4B6}"/>
            </c:ext>
          </c:extLst>
        </c:ser>
        <c:dLbls>
          <c:showLegendKey val="0"/>
          <c:showVal val="0"/>
          <c:showCatName val="0"/>
          <c:showSerName val="0"/>
          <c:showPercent val="0"/>
          <c:showBubbleSize val="0"/>
        </c:dLbls>
        <c:gapWidth val="150"/>
        <c:axId val="716380544"/>
        <c:axId val="716380936"/>
      </c:barChart>
      <c:catAx>
        <c:axId val="716380544"/>
        <c:scaling>
          <c:orientation val="minMax"/>
        </c:scaling>
        <c:delete val="0"/>
        <c:axPos val="b"/>
        <c:numFmt formatCode="General" sourceLinked="0"/>
        <c:majorTickMark val="cross"/>
        <c:minorTickMark val="none"/>
        <c:tickLblPos val="nextTo"/>
        <c:crossAx val="716380936"/>
        <c:crosses val="autoZero"/>
        <c:auto val="1"/>
        <c:lblAlgn val="ctr"/>
        <c:lblOffset val="100"/>
        <c:noMultiLvlLbl val="1"/>
      </c:catAx>
      <c:valAx>
        <c:axId val="716380936"/>
        <c:scaling>
          <c:orientation val="minMax"/>
        </c:scaling>
        <c:delete val="0"/>
        <c:axPos val="l"/>
        <c:title>
          <c:tx>
            <c:rich>
              <a:bodyPr rtlCol="0" anchor="t"/>
              <a:lstStyle/>
              <a:p>
                <a:pPr algn="l">
                  <a:defRPr/>
                </a:pPr>
                <a:r>
                  <a:rPr lang="en-GB"/>
                  <a:t>% of Respondents</a:t>
                </a:r>
                <a:endParaRPr lang="en-US" sz="1100"/>
              </a:p>
            </c:rich>
          </c:tx>
          <c:overlay val="0"/>
        </c:title>
        <c:numFmt formatCode="0%" sourceLinked="1"/>
        <c:majorTickMark val="cross"/>
        <c:minorTickMark val="none"/>
        <c:tickLblPos val="nextTo"/>
        <c:crossAx val="716380544"/>
        <c:crosses val="autoZero"/>
        <c:crossBetween val="between"/>
      </c:valAx>
    </c:plotArea>
    <c:plotVisOnly val="1"/>
    <c:dispBlanksAs val="zero"/>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rgbClr val="15ADD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50498862642169728"/>
          <c:y val="0.12998777499233302"/>
          <c:w val="0.46107280020298547"/>
          <c:h val="0.82359869618675419"/>
        </c:manualLayout>
      </c:layout>
      <c:barChart>
        <c:barDir val="bar"/>
        <c:grouping val="clustered"/>
        <c:varyColors val="0"/>
        <c:ser>
          <c:idx val="0"/>
          <c:order val="0"/>
          <c:tx>
            <c:strRef>
              <c:f>'189'!$C$32</c:f>
              <c:strCache>
                <c:ptCount val="1"/>
                <c:pt idx="0">
                  <c:v>Overall</c:v>
                </c:pt>
              </c:strCache>
            </c:strRef>
          </c:tx>
          <c:spPr>
            <a:solidFill>
              <a:srgbClr val="15ADD0"/>
            </a:solidFill>
            <a:ln>
              <a:noFill/>
            </a:ln>
            <a:effectLst/>
          </c:spPr>
          <c:invertIfNegative val="0"/>
          <c:dPt>
            <c:idx val="0"/>
            <c:invertIfNegative val="0"/>
            <c:bubble3D val="0"/>
            <c:spPr>
              <a:solidFill>
                <a:srgbClr val="008265"/>
              </a:solidFill>
              <a:ln>
                <a:noFill/>
              </a:ln>
              <a:effectLst/>
            </c:spPr>
            <c:extLst>
              <c:ext xmlns:c16="http://schemas.microsoft.com/office/drawing/2014/chart" uri="{C3380CC4-5D6E-409C-BE32-E72D297353CC}">
                <c16:uniqueId val="{00000001-A715-417B-A23E-53EB566BC917}"/>
              </c:ext>
            </c:extLst>
          </c:dPt>
          <c:dPt>
            <c:idx val="1"/>
            <c:invertIfNegative val="0"/>
            <c:bubble3D val="0"/>
            <c:spPr>
              <a:solidFill>
                <a:srgbClr val="93C01F"/>
              </a:solidFill>
              <a:ln>
                <a:noFill/>
              </a:ln>
              <a:effectLst/>
            </c:spPr>
            <c:extLst>
              <c:ext xmlns:c16="http://schemas.microsoft.com/office/drawing/2014/chart" uri="{C3380CC4-5D6E-409C-BE32-E72D297353CC}">
                <c16:uniqueId val="{00000002-A715-417B-A23E-53EB566BC917}"/>
              </c:ext>
            </c:extLst>
          </c:dPt>
          <c:dPt>
            <c:idx val="3"/>
            <c:invertIfNegative val="0"/>
            <c:bubble3D val="0"/>
            <c:spPr>
              <a:solidFill>
                <a:srgbClr val="F9ED6F"/>
              </a:solidFill>
              <a:ln>
                <a:noFill/>
              </a:ln>
              <a:effectLst/>
            </c:spPr>
            <c:extLst>
              <c:ext xmlns:c16="http://schemas.microsoft.com/office/drawing/2014/chart" uri="{C3380CC4-5D6E-409C-BE32-E72D297353CC}">
                <c16:uniqueId val="{00000005-A715-417B-A23E-53EB566BC917}"/>
              </c:ext>
            </c:extLst>
          </c:dPt>
          <c:dPt>
            <c:idx val="4"/>
            <c:invertIfNegative val="0"/>
            <c:bubble3D val="0"/>
            <c:spPr>
              <a:solidFill>
                <a:srgbClr val="AB588C"/>
              </a:solidFill>
              <a:ln>
                <a:noFill/>
              </a:ln>
              <a:effectLst/>
            </c:spPr>
            <c:extLst>
              <c:ext xmlns:c16="http://schemas.microsoft.com/office/drawing/2014/chart" uri="{C3380CC4-5D6E-409C-BE32-E72D297353CC}">
                <c16:uniqueId val="{00000004-A715-417B-A23E-53EB566BC917}"/>
              </c:ext>
            </c:extLst>
          </c:dPt>
          <c:dPt>
            <c:idx val="5"/>
            <c:invertIfNegative val="0"/>
            <c:bubble3D val="0"/>
            <c:spPr>
              <a:solidFill>
                <a:srgbClr val="F5A03D"/>
              </a:solidFill>
              <a:ln>
                <a:noFill/>
              </a:ln>
              <a:effectLst/>
            </c:spPr>
            <c:extLst>
              <c:ext xmlns:c16="http://schemas.microsoft.com/office/drawing/2014/chart" uri="{C3380CC4-5D6E-409C-BE32-E72D297353CC}">
                <c16:uniqueId val="{00000006-A715-417B-A23E-53EB566BC917}"/>
              </c:ext>
            </c:extLst>
          </c:dPt>
          <c:dPt>
            <c:idx val="6"/>
            <c:invertIfNegative val="0"/>
            <c:bubble3D val="0"/>
            <c:spPr>
              <a:solidFill>
                <a:schemeClr val="accent1">
                  <a:lumMod val="50000"/>
                </a:schemeClr>
              </a:solidFill>
              <a:ln>
                <a:noFill/>
              </a:ln>
              <a:effectLst/>
            </c:spPr>
            <c:extLst>
              <c:ext xmlns:c16="http://schemas.microsoft.com/office/drawing/2014/chart" uri="{C3380CC4-5D6E-409C-BE32-E72D297353CC}">
                <c16:uniqueId val="{00000007-A715-417B-A23E-53EB566BC917}"/>
              </c:ext>
            </c:extLst>
          </c:dPt>
          <c:dPt>
            <c:idx val="7"/>
            <c:invertIfNegative val="0"/>
            <c:bubble3D val="0"/>
            <c:spPr>
              <a:solidFill>
                <a:schemeClr val="accent2">
                  <a:lumMod val="50000"/>
                </a:schemeClr>
              </a:solidFill>
              <a:ln>
                <a:noFill/>
              </a:ln>
              <a:effectLst/>
            </c:spPr>
            <c:extLst>
              <c:ext xmlns:c16="http://schemas.microsoft.com/office/drawing/2014/chart" uri="{C3380CC4-5D6E-409C-BE32-E72D297353CC}">
                <c16:uniqueId val="{00000008-A715-417B-A23E-53EB566BC917}"/>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'189'!$B$33:$B$40</c:f>
              <c:strCache>
                <c:ptCount val="8"/>
                <c:pt idx="0">
                  <c:v>Price comparison site</c:v>
                </c:pt>
                <c:pt idx="1">
                  <c:v>Bought direct from provider</c:v>
                </c:pt>
                <c:pt idx="2">
                  <c:v>Insurance broker</c:v>
                </c:pt>
                <c:pt idx="3">
                  <c:v>Bank or building society</c:v>
                </c:pt>
                <c:pt idx="4">
                  <c:v>Retailer, e.g.  car dealership, supermarket</c:v>
                </c:pt>
                <c:pt idx="5">
                  <c:v>Through my employer</c:v>
                </c:pt>
                <c:pt idx="6">
                  <c:v>Other (please state)</c:v>
                </c:pt>
                <c:pt idx="7">
                  <c:v>Don't know</c:v>
                </c:pt>
              </c:strCache>
            </c:strRef>
          </c:cat>
          <c:val>
            <c:numRef>
              <c:f>'189'!$C$33:$C$40</c:f>
              <c:numCache>
                <c:formatCode>0%</c:formatCode>
                <c:ptCount val="8"/>
                <c:pt idx="0">
                  <c:v>0.38</c:v>
                </c:pt>
                <c:pt idx="1">
                  <c:v>0.35</c:v>
                </c:pt>
                <c:pt idx="2">
                  <c:v>0.1</c:v>
                </c:pt>
                <c:pt idx="3">
                  <c:v>7.5848303389999996E-2</c:v>
                </c:pt>
                <c:pt idx="4">
                  <c:v>0.03</c:v>
                </c:pt>
                <c:pt idx="5">
                  <c:v>0.02</c:v>
                </c:pt>
                <c:pt idx="6">
                  <c:v>1.796407186E-2</c:v>
                </c:pt>
                <c:pt idx="7">
                  <c:v>7.9840319400000005E-3</c:v>
                </c:pt>
              </c:numCache>
            </c:numRef>
          </c:val>
          <c:extLst>
            <c:ext xmlns:c16="http://schemas.microsoft.com/office/drawing/2014/chart" uri="{C3380CC4-5D6E-409C-BE32-E72D297353CC}">
              <c16:uniqueId val="{00000000-A715-417B-A23E-53EB566BC917}"/>
            </c:ext>
          </c:extLst>
        </c:ser>
        <c:dLbls>
          <c:showLegendKey val="0"/>
          <c:showVal val="0"/>
          <c:showCatName val="0"/>
          <c:showSerName val="0"/>
          <c:showPercent val="0"/>
          <c:showBubbleSize val="0"/>
        </c:dLbls>
        <c:gapWidth val="60"/>
        <c:axId val="614320815"/>
        <c:axId val="614321231"/>
      </c:barChart>
      <c:catAx>
        <c:axId val="61432081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14321231"/>
        <c:crosses val="autoZero"/>
        <c:auto val="1"/>
        <c:lblAlgn val="ctr"/>
        <c:lblOffset val="100"/>
        <c:noMultiLvlLbl val="0"/>
      </c:catAx>
      <c:valAx>
        <c:axId val="614321231"/>
        <c:scaling>
          <c:orientation val="minMax"/>
        </c:scaling>
        <c:delete val="1"/>
        <c:axPos val="t"/>
        <c:numFmt formatCode="0%" sourceLinked="1"/>
        <c:majorTickMark val="none"/>
        <c:minorTickMark val="none"/>
        <c:tickLblPos val="nextTo"/>
        <c:crossAx val="614320815"/>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15ADD0"/>
                </a:solidFill>
                <a:latin typeface="Arial" panose="020B0604020202020204" pitchFamily="34" charset="0"/>
                <a:ea typeface="+mn-ea"/>
                <a:cs typeface="Arial" panose="020B0604020202020204" pitchFamily="34" charset="0"/>
              </a:defRPr>
            </a:pPr>
            <a:r>
              <a:rPr lang="en-GB" b="1">
                <a:solidFill>
                  <a:srgbClr val="15ADD0"/>
                </a:solidFill>
              </a:rPr>
              <a:t>By Age</a:t>
            </a:r>
          </a:p>
        </c:rich>
      </c:tx>
      <c:layout>
        <c:manualLayout>
          <c:xMode val="edge"/>
          <c:yMode val="edge"/>
          <c:x val="0.44707932141219631"/>
          <c:y val="0"/>
        </c:manualLayout>
      </c:layout>
      <c:overlay val="1"/>
      <c:spPr>
        <a:noFill/>
        <a:ln>
          <a:noFill/>
        </a:ln>
        <a:effectLst/>
      </c:spPr>
      <c:txPr>
        <a:bodyPr rot="0" spcFirstLastPara="1" vertOverflow="ellipsis" vert="horz" wrap="square" anchor="ctr" anchorCtr="1"/>
        <a:lstStyle/>
        <a:p>
          <a:pPr>
            <a:defRPr sz="1400" b="1" i="0" u="none" strike="noStrike" kern="1200" spc="0" baseline="0">
              <a:solidFill>
                <a:srgbClr val="15ADD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6.849158985800774E-2"/>
          <c:y val="2.8969329157979735E-2"/>
          <c:w val="0.91761952727023288"/>
          <c:h val="0.883634527135578"/>
        </c:manualLayout>
      </c:layout>
      <c:barChart>
        <c:barDir val="col"/>
        <c:grouping val="clustered"/>
        <c:varyColors val="0"/>
        <c:ser>
          <c:idx val="0"/>
          <c:order val="0"/>
          <c:tx>
            <c:strRef>
              <c:f>'189'!$B$21</c:f>
              <c:strCache>
                <c:ptCount val="1"/>
                <c:pt idx="0">
                  <c:v>Price comparison site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'189'!$C$20:$E$20</c:f>
              <c:strCache>
                <c:ptCount val="3"/>
                <c:pt idx="0">
                  <c:v>18-34</c:v>
                </c:pt>
                <c:pt idx="1">
                  <c:v>35-54</c:v>
                </c:pt>
                <c:pt idx="2">
                  <c:v>55+</c:v>
                </c:pt>
              </c:strCache>
            </c:strRef>
          </c:cat>
          <c:val>
            <c:numRef>
              <c:f>'189'!$C$21:$E$21</c:f>
              <c:numCache>
                <c:formatCode>0%</c:formatCode>
                <c:ptCount val="3"/>
                <c:pt idx="0">
                  <c:v>0.35</c:v>
                </c:pt>
                <c:pt idx="1">
                  <c:v>0.42</c:v>
                </c:pt>
                <c:pt idx="2">
                  <c:v>0.37</c:v>
                </c:pt>
              </c:numCache>
            </c:numRef>
          </c:val>
          <c:extLst>
            <c:ext xmlns:c16="http://schemas.microsoft.com/office/drawing/2014/chart" uri="{C3380CC4-5D6E-409C-BE32-E72D297353CC}">
              <c16:uniqueId val="{00000000-0536-49ED-B5D5-E733340121AF}"/>
            </c:ext>
          </c:extLst>
        </c:ser>
        <c:ser>
          <c:idx val="1"/>
          <c:order val="1"/>
          <c:tx>
            <c:strRef>
              <c:f>'189'!$B$22</c:f>
              <c:strCache>
                <c:ptCount val="1"/>
                <c:pt idx="0">
                  <c:v>Bought direct from provider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'189'!$C$20:$E$20</c:f>
              <c:strCache>
                <c:ptCount val="3"/>
                <c:pt idx="0">
                  <c:v>18-34</c:v>
                </c:pt>
                <c:pt idx="1">
                  <c:v>35-54</c:v>
                </c:pt>
                <c:pt idx="2">
                  <c:v>55+</c:v>
                </c:pt>
              </c:strCache>
            </c:strRef>
          </c:cat>
          <c:val>
            <c:numRef>
              <c:f>'189'!$C$22:$E$22</c:f>
              <c:numCache>
                <c:formatCode>0%</c:formatCode>
                <c:ptCount val="3"/>
                <c:pt idx="0">
                  <c:v>0.25</c:v>
                </c:pt>
                <c:pt idx="1">
                  <c:v>0.31</c:v>
                </c:pt>
                <c:pt idx="2">
                  <c:v>0.44</c:v>
                </c:pt>
              </c:numCache>
            </c:numRef>
          </c:val>
          <c:extLst>
            <c:ext xmlns:c16="http://schemas.microsoft.com/office/drawing/2014/chart" uri="{C3380CC4-5D6E-409C-BE32-E72D297353CC}">
              <c16:uniqueId val="{00000001-0536-49ED-B5D5-E733340121AF}"/>
            </c:ext>
          </c:extLst>
        </c:ser>
        <c:ser>
          <c:idx val="2"/>
          <c:order val="2"/>
          <c:tx>
            <c:strRef>
              <c:f>'189'!$B$23</c:f>
              <c:strCache>
                <c:ptCount val="1"/>
                <c:pt idx="0">
                  <c:v>Bank or building society</c:v>
                </c:pt>
              </c:strCache>
            </c:strRef>
          </c:tx>
          <c:spPr>
            <a:solidFill>
              <a:srgbClr val="F9ED6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'189'!$C$20:$E$20</c:f>
              <c:strCache>
                <c:ptCount val="3"/>
                <c:pt idx="0">
                  <c:v>18-34</c:v>
                </c:pt>
                <c:pt idx="1">
                  <c:v>35-54</c:v>
                </c:pt>
                <c:pt idx="2">
                  <c:v>55+</c:v>
                </c:pt>
              </c:strCache>
            </c:strRef>
          </c:cat>
          <c:val>
            <c:numRef>
              <c:f>'189'!$C$23:$E$23</c:f>
              <c:numCache>
                <c:formatCode>0%</c:formatCode>
                <c:ptCount val="3"/>
                <c:pt idx="0">
                  <c:v>0.11</c:v>
                </c:pt>
                <c:pt idx="1">
                  <c:v>7.0000000000000007E-2</c:v>
                </c:pt>
                <c:pt idx="2">
                  <c:v>0.08</c:v>
                </c:pt>
              </c:numCache>
            </c:numRef>
          </c:val>
          <c:extLst>
            <c:ext xmlns:c16="http://schemas.microsoft.com/office/drawing/2014/chart" uri="{C3380CC4-5D6E-409C-BE32-E72D297353CC}">
              <c16:uniqueId val="{00000002-0536-49ED-B5D5-E733340121AF}"/>
            </c:ext>
          </c:extLst>
        </c:ser>
        <c:ser>
          <c:idx val="3"/>
          <c:order val="3"/>
          <c:tx>
            <c:strRef>
              <c:f>'189'!$B$24</c:f>
              <c:strCache>
                <c:ptCount val="1"/>
                <c:pt idx="0">
                  <c:v>Through my employer</c:v>
                </c:pt>
              </c:strCache>
            </c:strRef>
          </c:tx>
          <c:spPr>
            <a:solidFill>
              <a:srgbClr val="F5A03D"/>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1-7E42-4B49-8B00-E7C51F0646D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'189'!$C$20:$E$20</c:f>
              <c:strCache>
                <c:ptCount val="3"/>
                <c:pt idx="0">
                  <c:v>18-34</c:v>
                </c:pt>
                <c:pt idx="1">
                  <c:v>35-54</c:v>
                </c:pt>
                <c:pt idx="2">
                  <c:v>55+</c:v>
                </c:pt>
              </c:strCache>
            </c:strRef>
          </c:cat>
          <c:val>
            <c:numRef>
              <c:f>'189'!$C$24:$E$24</c:f>
              <c:numCache>
                <c:formatCode>0%</c:formatCode>
                <c:ptCount val="3"/>
                <c:pt idx="0">
                  <c:v>0.05</c:v>
                </c:pt>
                <c:pt idx="1">
                  <c:v>2.3391812870000001E-2</c:v>
                </c:pt>
                <c:pt idx="2">
                  <c:v>0</c:v>
                </c:pt>
              </c:numCache>
            </c:numRef>
          </c:val>
          <c:extLst>
            <c:ext xmlns:c16="http://schemas.microsoft.com/office/drawing/2014/chart" uri="{C3380CC4-5D6E-409C-BE32-E72D297353CC}">
              <c16:uniqueId val="{00000003-0536-49ED-B5D5-E733340121AF}"/>
            </c:ext>
          </c:extLst>
        </c:ser>
        <c:ser>
          <c:idx val="4"/>
          <c:order val="4"/>
          <c:tx>
            <c:strRef>
              <c:f>'189'!$B$25</c:f>
              <c:strCache>
                <c:ptCount val="1"/>
                <c:pt idx="0">
                  <c:v>Retailer, e.g.  car dealership, supermarket</c:v>
                </c:pt>
              </c:strCache>
            </c:strRef>
          </c:tx>
          <c:spPr>
            <a:solidFill>
              <a:srgbClr val="AB588C"/>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8-0536-49ED-B5D5-E733340121A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'189'!$C$20:$E$20</c:f>
              <c:strCache>
                <c:ptCount val="3"/>
                <c:pt idx="0">
                  <c:v>18-34</c:v>
                </c:pt>
                <c:pt idx="1">
                  <c:v>35-54</c:v>
                </c:pt>
                <c:pt idx="2">
                  <c:v>55+</c:v>
                </c:pt>
              </c:strCache>
            </c:strRef>
          </c:cat>
          <c:val>
            <c:numRef>
              <c:f>'189'!$C$25:$E$25</c:f>
              <c:numCache>
                <c:formatCode>0%</c:formatCode>
                <c:ptCount val="3"/>
                <c:pt idx="0">
                  <c:v>0.08</c:v>
                </c:pt>
                <c:pt idx="1">
                  <c:v>0.02</c:v>
                </c:pt>
                <c:pt idx="2">
                  <c:v>0.02</c:v>
                </c:pt>
              </c:numCache>
            </c:numRef>
          </c:val>
          <c:extLst>
            <c:ext xmlns:c16="http://schemas.microsoft.com/office/drawing/2014/chart" uri="{C3380CC4-5D6E-409C-BE32-E72D297353CC}">
              <c16:uniqueId val="{00000004-0536-49ED-B5D5-E733340121AF}"/>
            </c:ext>
          </c:extLst>
        </c:ser>
        <c:ser>
          <c:idx val="5"/>
          <c:order val="5"/>
          <c:tx>
            <c:strRef>
              <c:f>'189'!$B$26</c:f>
              <c:strCache>
                <c:ptCount val="1"/>
                <c:pt idx="0">
                  <c:v>Insurance broker</c:v>
                </c:pt>
              </c:strCache>
            </c:strRef>
          </c:tx>
          <c:spPr>
            <a:solidFill>
              <a:srgbClr val="15ADD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'189'!$C$20:$E$20</c:f>
              <c:strCache>
                <c:ptCount val="3"/>
                <c:pt idx="0">
                  <c:v>18-34</c:v>
                </c:pt>
                <c:pt idx="1">
                  <c:v>35-54</c:v>
                </c:pt>
                <c:pt idx="2">
                  <c:v>55+</c:v>
                </c:pt>
              </c:strCache>
            </c:strRef>
          </c:cat>
          <c:val>
            <c:numRef>
              <c:f>'189'!$C$26:$E$26</c:f>
              <c:numCache>
                <c:formatCode>0%</c:formatCode>
                <c:ptCount val="3"/>
                <c:pt idx="0">
                  <c:v>0.14000000000000001</c:v>
                </c:pt>
                <c:pt idx="1">
                  <c:v>0.13</c:v>
                </c:pt>
                <c:pt idx="2">
                  <c:v>0.04</c:v>
                </c:pt>
              </c:numCache>
            </c:numRef>
          </c:val>
          <c:extLst>
            <c:ext xmlns:c16="http://schemas.microsoft.com/office/drawing/2014/chart" uri="{C3380CC4-5D6E-409C-BE32-E72D297353CC}">
              <c16:uniqueId val="{00000005-0536-49ED-B5D5-E733340121AF}"/>
            </c:ext>
          </c:extLst>
        </c:ser>
        <c:ser>
          <c:idx val="6"/>
          <c:order val="6"/>
          <c:tx>
            <c:strRef>
              <c:f>'189'!$B$27</c:f>
              <c:strCache>
                <c:ptCount val="1"/>
                <c:pt idx="0">
                  <c:v>Other (please state)</c:v>
                </c:pt>
              </c:strCache>
            </c:strRef>
          </c:tx>
          <c:spPr>
            <a:solidFill>
              <a:srgbClr val="0041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'189'!$C$20:$E$20</c:f>
              <c:strCache>
                <c:ptCount val="3"/>
                <c:pt idx="0">
                  <c:v>18-34</c:v>
                </c:pt>
                <c:pt idx="1">
                  <c:v>35-54</c:v>
                </c:pt>
                <c:pt idx="2">
                  <c:v>55+</c:v>
                </c:pt>
              </c:strCache>
            </c:strRef>
          </c:cat>
          <c:val>
            <c:numRef>
              <c:f>'189'!$C$27:$E$27</c:f>
              <c:numCache>
                <c:formatCode>0%</c:formatCode>
                <c:ptCount val="3"/>
                <c:pt idx="0">
                  <c:v>0.01</c:v>
                </c:pt>
                <c:pt idx="1">
                  <c:v>1.754385965E-2</c:v>
                </c:pt>
                <c:pt idx="2">
                  <c:v>0.03</c:v>
                </c:pt>
              </c:numCache>
            </c:numRef>
          </c:val>
          <c:extLst>
            <c:ext xmlns:c16="http://schemas.microsoft.com/office/drawing/2014/chart" uri="{C3380CC4-5D6E-409C-BE32-E72D297353CC}">
              <c16:uniqueId val="{00000006-0536-49ED-B5D5-E733340121AF}"/>
            </c:ext>
          </c:extLst>
        </c:ser>
        <c:ser>
          <c:idx val="7"/>
          <c:order val="7"/>
          <c:tx>
            <c:strRef>
              <c:f>'189'!$B$28</c:f>
              <c:strCache>
                <c:ptCount val="1"/>
                <c:pt idx="0">
                  <c:v>Don't know</c:v>
                </c:pt>
              </c:strCache>
            </c:strRef>
          </c:tx>
          <c:spPr>
            <a:solidFill>
              <a:schemeClr val="accent2">
                <a:lumMod val="6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7E42-4B49-8B00-E7C51F0646D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'189'!$C$20:$E$20</c:f>
              <c:strCache>
                <c:ptCount val="3"/>
                <c:pt idx="0">
                  <c:v>18-34</c:v>
                </c:pt>
                <c:pt idx="1">
                  <c:v>35-54</c:v>
                </c:pt>
                <c:pt idx="2">
                  <c:v>55+</c:v>
                </c:pt>
              </c:strCache>
            </c:strRef>
          </c:cat>
          <c:val>
            <c:numRef>
              <c:f>'189'!$C$28:$E$28</c:f>
              <c:numCache>
                <c:formatCode>0%</c:formatCode>
                <c:ptCount val="3"/>
                <c:pt idx="0">
                  <c:v>0</c:v>
                </c:pt>
                <c:pt idx="1">
                  <c:v>0.01</c:v>
                </c:pt>
                <c:pt idx="2">
                  <c:v>0.02</c:v>
                </c:pt>
              </c:numCache>
            </c:numRef>
          </c:val>
          <c:extLst>
            <c:ext xmlns:c16="http://schemas.microsoft.com/office/drawing/2014/chart" uri="{C3380CC4-5D6E-409C-BE32-E72D297353CC}">
              <c16:uniqueId val="{00000007-0536-49ED-B5D5-E733340121AF}"/>
            </c:ext>
          </c:extLst>
        </c:ser>
        <c:dLbls>
          <c:showLegendKey val="0"/>
          <c:showVal val="0"/>
          <c:showCatName val="0"/>
          <c:showSerName val="0"/>
          <c:showPercent val="0"/>
          <c:showBubbleSize val="0"/>
        </c:dLbls>
        <c:gapWidth val="60"/>
        <c:axId val="614320815"/>
        <c:axId val="614321231"/>
      </c:barChart>
      <c:catAx>
        <c:axId val="614320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14321231"/>
        <c:crosses val="autoZero"/>
        <c:auto val="1"/>
        <c:lblAlgn val="ctr"/>
        <c:lblOffset val="100"/>
        <c:noMultiLvlLbl val="0"/>
      </c:catAx>
      <c:valAx>
        <c:axId val="614321231"/>
        <c:scaling>
          <c:orientation val="minMax"/>
        </c:scaling>
        <c:delete val="1"/>
        <c:axPos val="l"/>
        <c:numFmt formatCode="0%" sourceLinked="1"/>
        <c:majorTickMark val="none"/>
        <c:minorTickMark val="none"/>
        <c:tickLblPos val="nextTo"/>
        <c:crossAx val="614320815"/>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2208476792112015"/>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93C01F"/>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46716325858507229"/>
          <c:y val="0.12546296296296297"/>
          <c:w val="0.48467451074319134"/>
          <c:h val="0.82361111111111107"/>
        </c:manualLayout>
      </c:layout>
      <c:barChart>
        <c:barDir val="bar"/>
        <c:grouping val="clustered"/>
        <c:varyColors val="0"/>
        <c:ser>
          <c:idx val="0"/>
          <c:order val="0"/>
          <c:tx>
            <c:strRef>
              <c:f>'210'!$C$20</c:f>
              <c:strCache>
                <c:ptCount val="1"/>
                <c:pt idx="0">
                  <c:v>Overall</c:v>
                </c:pt>
              </c:strCache>
            </c:strRef>
          </c:tx>
          <c:spPr>
            <a:solidFill>
              <a:schemeClr val="accent1"/>
            </a:solidFill>
            <a:ln>
              <a:noFill/>
            </a:ln>
            <a:effectLst/>
          </c:spPr>
          <c:invertIfNegative val="0"/>
          <c:dPt>
            <c:idx val="0"/>
            <c:invertIfNegative val="0"/>
            <c:bubble3D val="0"/>
            <c:spPr>
              <a:solidFill>
                <a:srgbClr val="93C01F"/>
              </a:solidFill>
              <a:ln>
                <a:noFill/>
              </a:ln>
              <a:effectLst/>
            </c:spPr>
            <c:extLst>
              <c:ext xmlns:c16="http://schemas.microsoft.com/office/drawing/2014/chart" uri="{C3380CC4-5D6E-409C-BE32-E72D297353CC}">
                <c16:uniqueId val="{00000000-32DB-4377-9842-046ADF087555}"/>
              </c:ext>
            </c:extLst>
          </c:dPt>
          <c:dPt>
            <c:idx val="2"/>
            <c:invertIfNegative val="0"/>
            <c:bubble3D val="0"/>
            <c:spPr>
              <a:solidFill>
                <a:srgbClr val="15ADD0"/>
              </a:solidFill>
              <a:ln>
                <a:noFill/>
              </a:ln>
              <a:effectLst/>
            </c:spPr>
            <c:extLst>
              <c:ext xmlns:c16="http://schemas.microsoft.com/office/drawing/2014/chart" uri="{C3380CC4-5D6E-409C-BE32-E72D297353CC}">
                <c16:uniqueId val="{00000001-32DB-4377-9842-046ADF087555}"/>
              </c:ext>
            </c:extLst>
          </c:dPt>
          <c:dPt>
            <c:idx val="3"/>
            <c:invertIfNegative val="0"/>
            <c:bubble3D val="0"/>
            <c:spPr>
              <a:solidFill>
                <a:srgbClr val="F9ED6F"/>
              </a:solidFill>
              <a:ln>
                <a:noFill/>
              </a:ln>
              <a:effectLst/>
            </c:spPr>
            <c:extLst>
              <c:ext xmlns:c16="http://schemas.microsoft.com/office/drawing/2014/chart" uri="{C3380CC4-5D6E-409C-BE32-E72D297353CC}">
                <c16:uniqueId val="{00000002-32DB-4377-9842-046ADF087555}"/>
              </c:ext>
            </c:extLst>
          </c:dPt>
          <c:dPt>
            <c:idx val="4"/>
            <c:invertIfNegative val="0"/>
            <c:bubble3D val="0"/>
            <c:spPr>
              <a:solidFill>
                <a:srgbClr val="F5A03D"/>
              </a:solidFill>
              <a:ln>
                <a:noFill/>
              </a:ln>
              <a:effectLst/>
            </c:spPr>
            <c:extLst>
              <c:ext xmlns:c16="http://schemas.microsoft.com/office/drawing/2014/chart" uri="{C3380CC4-5D6E-409C-BE32-E72D297353CC}">
                <c16:uniqueId val="{00000003-32DB-4377-9842-046ADF087555}"/>
              </c:ext>
            </c:extLst>
          </c:dPt>
          <c:dPt>
            <c:idx val="5"/>
            <c:invertIfNegative val="0"/>
            <c:bubble3D val="0"/>
            <c:spPr>
              <a:solidFill>
                <a:srgbClr val="AB588C"/>
              </a:solidFill>
              <a:ln>
                <a:noFill/>
              </a:ln>
              <a:effectLst/>
            </c:spPr>
            <c:extLst>
              <c:ext xmlns:c16="http://schemas.microsoft.com/office/drawing/2014/chart" uri="{C3380CC4-5D6E-409C-BE32-E72D297353CC}">
                <c16:uniqueId val="{00000004-32DB-4377-9842-046ADF087555}"/>
              </c:ext>
            </c:extLst>
          </c:dPt>
          <c:dPt>
            <c:idx val="6"/>
            <c:invertIfNegative val="0"/>
            <c:bubble3D val="0"/>
            <c:spPr>
              <a:solidFill>
                <a:schemeClr val="accent2">
                  <a:lumMod val="50000"/>
                </a:schemeClr>
              </a:solidFill>
              <a:ln>
                <a:noFill/>
              </a:ln>
              <a:effectLst/>
            </c:spPr>
            <c:extLst>
              <c:ext xmlns:c16="http://schemas.microsoft.com/office/drawing/2014/chart" uri="{C3380CC4-5D6E-409C-BE32-E72D297353CC}">
                <c16:uniqueId val="{0000000A-01F3-4864-A1C8-D6038BFF56EB}"/>
              </c:ext>
            </c:extLst>
          </c:dPt>
          <c:dPt>
            <c:idx val="7"/>
            <c:invertIfNegative val="0"/>
            <c:bubble3D val="0"/>
            <c:spPr>
              <a:solidFill>
                <a:schemeClr val="accent1">
                  <a:lumMod val="50000"/>
                </a:schemeClr>
              </a:solidFill>
              <a:ln>
                <a:noFill/>
              </a:ln>
              <a:effectLst/>
            </c:spPr>
            <c:extLst>
              <c:ext xmlns:c16="http://schemas.microsoft.com/office/drawing/2014/chart" uri="{C3380CC4-5D6E-409C-BE32-E72D297353CC}">
                <c16:uniqueId val="{0000000B-01F3-4864-A1C8-D6038BFF56E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'210'!$B$21:$B$28</c:f>
              <c:strCache>
                <c:ptCount val="8"/>
                <c:pt idx="0">
                  <c:v>Bought direct from provider</c:v>
                </c:pt>
                <c:pt idx="1">
                  <c:v>Price comparison site</c:v>
                </c:pt>
                <c:pt idx="2">
                  <c:v>Insurance broker</c:v>
                </c:pt>
                <c:pt idx="3">
                  <c:v>Bank or building society</c:v>
                </c:pt>
                <c:pt idx="4">
                  <c:v>Through my employer</c:v>
                </c:pt>
                <c:pt idx="5">
                  <c:v>Retailer, e.g.  car dealership, supermarket.</c:v>
                </c:pt>
                <c:pt idx="6">
                  <c:v>Don't know</c:v>
                </c:pt>
                <c:pt idx="7">
                  <c:v>Other (please state)</c:v>
                </c:pt>
              </c:strCache>
            </c:strRef>
          </c:cat>
          <c:val>
            <c:numRef>
              <c:f>'210'!$C$21:$C$28</c:f>
              <c:numCache>
                <c:formatCode>0%</c:formatCode>
                <c:ptCount val="8"/>
                <c:pt idx="0">
                  <c:v>0.28999999999999998</c:v>
                </c:pt>
                <c:pt idx="1">
                  <c:v>0.26</c:v>
                </c:pt>
                <c:pt idx="2">
                  <c:v>0.21</c:v>
                </c:pt>
                <c:pt idx="3">
                  <c:v>0.08</c:v>
                </c:pt>
                <c:pt idx="4">
                  <c:v>0.1</c:v>
                </c:pt>
                <c:pt idx="5">
                  <c:v>0.03</c:v>
                </c:pt>
                <c:pt idx="6">
                  <c:v>2.6737967920000001E-2</c:v>
                </c:pt>
                <c:pt idx="7">
                  <c:v>8.02139038E-3</c:v>
                </c:pt>
              </c:numCache>
            </c:numRef>
          </c:val>
          <c:extLst>
            <c:ext xmlns:c16="http://schemas.microsoft.com/office/drawing/2014/chart" uri="{C3380CC4-5D6E-409C-BE32-E72D297353CC}">
              <c16:uniqueId val="{00000000-BA7E-421D-9B22-BCE4F4BE2002}"/>
            </c:ext>
          </c:extLst>
        </c:ser>
        <c:dLbls>
          <c:showLegendKey val="0"/>
          <c:showVal val="0"/>
          <c:showCatName val="0"/>
          <c:showSerName val="0"/>
          <c:showPercent val="0"/>
          <c:showBubbleSize val="0"/>
        </c:dLbls>
        <c:gapWidth val="60"/>
        <c:axId val="614345775"/>
        <c:axId val="614352431"/>
      </c:barChart>
      <c:catAx>
        <c:axId val="6143457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14352431"/>
        <c:crosses val="autoZero"/>
        <c:auto val="1"/>
        <c:lblAlgn val="ctr"/>
        <c:lblOffset val="100"/>
        <c:noMultiLvlLbl val="0"/>
      </c:catAx>
      <c:valAx>
        <c:axId val="614352431"/>
        <c:scaling>
          <c:orientation val="minMax"/>
        </c:scaling>
        <c:delete val="1"/>
        <c:axPos val="t"/>
        <c:numFmt formatCode="0%" sourceLinked="1"/>
        <c:majorTickMark val="none"/>
        <c:minorTickMark val="none"/>
        <c:tickLblPos val="nextTo"/>
        <c:crossAx val="614345775"/>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93C01F"/>
                </a:solidFill>
                <a:latin typeface="Arial" panose="020B0604020202020204" pitchFamily="34" charset="0"/>
                <a:ea typeface="+mn-ea"/>
                <a:cs typeface="Arial" panose="020B0604020202020204" pitchFamily="34" charset="0"/>
              </a:defRPr>
            </a:pPr>
            <a:r>
              <a:rPr lang="en-GB" sz="1400" b="1">
                <a:solidFill>
                  <a:srgbClr val="93C01F"/>
                </a:solidFill>
              </a:rPr>
              <a:t>By Number of Employees</a:t>
            </a:r>
          </a:p>
        </c:rich>
      </c:tx>
      <c:layout>
        <c:manualLayout>
          <c:xMode val="edge"/>
          <c:yMode val="edge"/>
          <c:x val="0.31308361193058776"/>
          <c:y val="2.6799364552600083E-2"/>
        </c:manualLayout>
      </c:layout>
      <c:overlay val="1"/>
      <c:spPr>
        <a:noFill/>
        <a:ln>
          <a:noFill/>
        </a:ln>
        <a:effectLst/>
      </c:spPr>
      <c:txPr>
        <a:bodyPr rot="0" spcFirstLastPara="1" vertOverflow="ellipsis" vert="horz" wrap="square" anchor="ctr" anchorCtr="1"/>
        <a:lstStyle/>
        <a:p>
          <a:pPr>
            <a:defRPr sz="1400" b="1" i="0" u="none" strike="noStrike" kern="1200" spc="0" baseline="0">
              <a:solidFill>
                <a:srgbClr val="93C01F"/>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3703182539444904E-2"/>
          <c:y val="5.1388888888888887E-2"/>
          <c:w val="0.94649682097641918"/>
          <c:h val="0.87"/>
        </c:manualLayout>
      </c:layout>
      <c:barChart>
        <c:barDir val="col"/>
        <c:grouping val="clustered"/>
        <c:varyColors val="0"/>
        <c:ser>
          <c:idx val="0"/>
          <c:order val="0"/>
          <c:tx>
            <c:strRef>
              <c:f>'210'!$B$38</c:f>
              <c:strCache>
                <c:ptCount val="1"/>
                <c:pt idx="0">
                  <c:v>Bought direct from provider</c:v>
                </c:pt>
              </c:strCache>
            </c:strRef>
          </c:tx>
          <c:spPr>
            <a:solidFill>
              <a:srgbClr val="93C01F"/>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'210'!$C$37:$E$37</c:f>
              <c:strCache>
                <c:ptCount val="3"/>
                <c:pt idx="0">
                  <c:v>1 to 5</c:v>
                </c:pt>
                <c:pt idx="1">
                  <c:v>6 to 20</c:v>
                </c:pt>
                <c:pt idx="2">
                  <c:v>More than 20</c:v>
                </c:pt>
              </c:strCache>
            </c:strRef>
          </c:cat>
          <c:val>
            <c:numRef>
              <c:f>'210'!$C$38:$E$38</c:f>
              <c:numCache>
                <c:formatCode>0%</c:formatCode>
                <c:ptCount val="3"/>
                <c:pt idx="0">
                  <c:v>0.34</c:v>
                </c:pt>
                <c:pt idx="1">
                  <c:v>0.27</c:v>
                </c:pt>
                <c:pt idx="2">
                  <c:v>0.26</c:v>
                </c:pt>
              </c:numCache>
            </c:numRef>
          </c:val>
          <c:extLst>
            <c:ext xmlns:c16="http://schemas.microsoft.com/office/drawing/2014/chart" uri="{C3380CC4-5D6E-409C-BE32-E72D297353CC}">
              <c16:uniqueId val="{00000000-C4D8-4528-AB18-5A914CFBC531}"/>
            </c:ext>
          </c:extLst>
        </c:ser>
        <c:ser>
          <c:idx val="1"/>
          <c:order val="1"/>
          <c:tx>
            <c:strRef>
              <c:f>'210'!$B$39</c:f>
              <c:strCache>
                <c:ptCount val="1"/>
                <c:pt idx="0">
                  <c:v>Price comparison site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'210'!$C$37:$E$37</c:f>
              <c:strCache>
                <c:ptCount val="3"/>
                <c:pt idx="0">
                  <c:v>1 to 5</c:v>
                </c:pt>
                <c:pt idx="1">
                  <c:v>6 to 20</c:v>
                </c:pt>
                <c:pt idx="2">
                  <c:v>More than 20</c:v>
                </c:pt>
              </c:strCache>
            </c:strRef>
          </c:cat>
          <c:val>
            <c:numRef>
              <c:f>'210'!$C$39:$E$39</c:f>
              <c:numCache>
                <c:formatCode>0%</c:formatCode>
                <c:ptCount val="3"/>
                <c:pt idx="0">
                  <c:v>0.33</c:v>
                </c:pt>
                <c:pt idx="1">
                  <c:v>0.24</c:v>
                </c:pt>
                <c:pt idx="2">
                  <c:v>0.22</c:v>
                </c:pt>
              </c:numCache>
            </c:numRef>
          </c:val>
          <c:extLst>
            <c:ext xmlns:c16="http://schemas.microsoft.com/office/drawing/2014/chart" uri="{C3380CC4-5D6E-409C-BE32-E72D297353CC}">
              <c16:uniqueId val="{00000001-C4D8-4528-AB18-5A914CFBC531}"/>
            </c:ext>
          </c:extLst>
        </c:ser>
        <c:ser>
          <c:idx val="2"/>
          <c:order val="2"/>
          <c:tx>
            <c:strRef>
              <c:f>'210'!$B$40</c:f>
              <c:strCache>
                <c:ptCount val="1"/>
                <c:pt idx="0">
                  <c:v>Insurance broker</c:v>
                </c:pt>
              </c:strCache>
            </c:strRef>
          </c:tx>
          <c:spPr>
            <a:solidFill>
              <a:srgbClr val="15ADD0"/>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'210'!$C$37:$E$37</c:f>
              <c:strCache>
                <c:ptCount val="3"/>
                <c:pt idx="0">
                  <c:v>1 to 5</c:v>
                </c:pt>
                <c:pt idx="1">
                  <c:v>6 to 20</c:v>
                </c:pt>
                <c:pt idx="2">
                  <c:v>More than 20</c:v>
                </c:pt>
              </c:strCache>
            </c:strRef>
          </c:cat>
          <c:val>
            <c:numRef>
              <c:f>'210'!$C$40:$E$40</c:f>
              <c:numCache>
                <c:formatCode>0%</c:formatCode>
                <c:ptCount val="3"/>
                <c:pt idx="0">
                  <c:v>0.18</c:v>
                </c:pt>
                <c:pt idx="1">
                  <c:v>0.21</c:v>
                </c:pt>
                <c:pt idx="2">
                  <c:v>0.23</c:v>
                </c:pt>
              </c:numCache>
            </c:numRef>
          </c:val>
          <c:extLst>
            <c:ext xmlns:c16="http://schemas.microsoft.com/office/drawing/2014/chart" uri="{C3380CC4-5D6E-409C-BE32-E72D297353CC}">
              <c16:uniqueId val="{00000002-C4D8-4528-AB18-5A914CFBC531}"/>
            </c:ext>
          </c:extLst>
        </c:ser>
        <c:ser>
          <c:idx val="3"/>
          <c:order val="3"/>
          <c:tx>
            <c:strRef>
              <c:f>'210'!$B$41</c:f>
              <c:strCache>
                <c:ptCount val="1"/>
                <c:pt idx="0">
                  <c:v>Bank or building society</c:v>
                </c:pt>
              </c:strCache>
            </c:strRef>
          </c:tx>
          <c:spPr>
            <a:solidFill>
              <a:srgbClr val="F9ED6F"/>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'210'!$C$37:$E$37</c:f>
              <c:strCache>
                <c:ptCount val="3"/>
                <c:pt idx="0">
                  <c:v>1 to 5</c:v>
                </c:pt>
                <c:pt idx="1">
                  <c:v>6 to 20</c:v>
                </c:pt>
                <c:pt idx="2">
                  <c:v>More than 20</c:v>
                </c:pt>
              </c:strCache>
            </c:strRef>
          </c:cat>
          <c:val>
            <c:numRef>
              <c:f>'210'!$C$41:$E$41</c:f>
              <c:numCache>
                <c:formatCode>0%</c:formatCode>
                <c:ptCount val="3"/>
                <c:pt idx="0">
                  <c:v>0.05</c:v>
                </c:pt>
                <c:pt idx="1">
                  <c:v>0.09</c:v>
                </c:pt>
                <c:pt idx="2">
                  <c:v>0.1</c:v>
                </c:pt>
              </c:numCache>
            </c:numRef>
          </c:val>
          <c:extLst>
            <c:ext xmlns:c16="http://schemas.microsoft.com/office/drawing/2014/chart" uri="{C3380CC4-5D6E-409C-BE32-E72D297353CC}">
              <c16:uniqueId val="{00000003-C4D8-4528-AB18-5A914CFBC531}"/>
            </c:ext>
          </c:extLst>
        </c:ser>
        <c:ser>
          <c:idx val="4"/>
          <c:order val="4"/>
          <c:tx>
            <c:strRef>
              <c:f>'210'!$B$42</c:f>
              <c:strCache>
                <c:ptCount val="1"/>
                <c:pt idx="0">
                  <c:v>Through my employer</c:v>
                </c:pt>
              </c:strCache>
            </c:strRef>
          </c:tx>
          <c:spPr>
            <a:solidFill>
              <a:srgbClr val="F5A03D"/>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'210'!$C$37:$E$37</c:f>
              <c:strCache>
                <c:ptCount val="3"/>
                <c:pt idx="0">
                  <c:v>1 to 5</c:v>
                </c:pt>
                <c:pt idx="1">
                  <c:v>6 to 20</c:v>
                </c:pt>
                <c:pt idx="2">
                  <c:v>More than 20</c:v>
                </c:pt>
              </c:strCache>
            </c:strRef>
          </c:cat>
          <c:val>
            <c:numRef>
              <c:f>'210'!$C$42:$E$42</c:f>
              <c:numCache>
                <c:formatCode>0%</c:formatCode>
                <c:ptCount val="3"/>
                <c:pt idx="0">
                  <c:v>0.03</c:v>
                </c:pt>
                <c:pt idx="1">
                  <c:v>0.13</c:v>
                </c:pt>
                <c:pt idx="2">
                  <c:v>0.13</c:v>
                </c:pt>
              </c:numCache>
            </c:numRef>
          </c:val>
          <c:extLst>
            <c:ext xmlns:c16="http://schemas.microsoft.com/office/drawing/2014/chart" uri="{C3380CC4-5D6E-409C-BE32-E72D297353CC}">
              <c16:uniqueId val="{00000004-C4D8-4528-AB18-5A914CFBC531}"/>
            </c:ext>
          </c:extLst>
        </c:ser>
        <c:ser>
          <c:idx val="5"/>
          <c:order val="5"/>
          <c:tx>
            <c:strRef>
              <c:f>'210'!$B$43</c:f>
              <c:strCache>
                <c:ptCount val="1"/>
                <c:pt idx="0">
                  <c:v>Retailer, e.g.  car dealership, supermarket.</c:v>
                </c:pt>
              </c:strCache>
            </c:strRef>
          </c:tx>
          <c:spPr>
            <a:solidFill>
              <a:srgbClr val="AB588C"/>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'210'!$C$37:$E$37</c:f>
              <c:strCache>
                <c:ptCount val="3"/>
                <c:pt idx="0">
                  <c:v>1 to 5</c:v>
                </c:pt>
                <c:pt idx="1">
                  <c:v>6 to 20</c:v>
                </c:pt>
                <c:pt idx="2">
                  <c:v>More than 20</c:v>
                </c:pt>
              </c:strCache>
            </c:strRef>
          </c:cat>
          <c:val>
            <c:numRef>
              <c:f>'210'!$C$43:$E$43</c:f>
              <c:numCache>
                <c:formatCode>0%</c:formatCode>
                <c:ptCount val="3"/>
                <c:pt idx="0">
                  <c:v>0.03</c:v>
                </c:pt>
                <c:pt idx="1">
                  <c:v>0.04</c:v>
                </c:pt>
                <c:pt idx="2">
                  <c:v>0.03</c:v>
                </c:pt>
              </c:numCache>
            </c:numRef>
          </c:val>
          <c:extLst>
            <c:ext xmlns:c16="http://schemas.microsoft.com/office/drawing/2014/chart" uri="{C3380CC4-5D6E-409C-BE32-E72D297353CC}">
              <c16:uniqueId val="{00000005-C4D8-4528-AB18-5A914CFBC531}"/>
            </c:ext>
          </c:extLst>
        </c:ser>
        <c:ser>
          <c:idx val="6"/>
          <c:order val="6"/>
          <c:tx>
            <c:strRef>
              <c:f>'210'!$B$44</c:f>
              <c:strCache>
                <c:ptCount val="1"/>
                <c:pt idx="0">
                  <c:v>Don't know</c:v>
                </c:pt>
              </c:strCache>
            </c:strRef>
          </c:tx>
          <c:spPr>
            <a:solidFill>
              <a:schemeClr val="accent2">
                <a:lumMod val="50000"/>
              </a:schemeClr>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8-C4D8-4528-AB18-5A914CFBC531}"/>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'210'!$C$37:$E$37</c:f>
              <c:strCache>
                <c:ptCount val="3"/>
                <c:pt idx="0">
                  <c:v>1 to 5</c:v>
                </c:pt>
                <c:pt idx="1">
                  <c:v>6 to 20</c:v>
                </c:pt>
                <c:pt idx="2">
                  <c:v>More than 20</c:v>
                </c:pt>
              </c:strCache>
            </c:strRef>
          </c:cat>
          <c:val>
            <c:numRef>
              <c:f>'210'!$C$44:$E$44</c:f>
              <c:numCache>
                <c:formatCode>0%</c:formatCode>
                <c:ptCount val="3"/>
                <c:pt idx="0">
                  <c:v>0.03</c:v>
                </c:pt>
                <c:pt idx="1">
                  <c:v>0.02</c:v>
                </c:pt>
                <c:pt idx="2">
                  <c:v>0.03</c:v>
                </c:pt>
              </c:numCache>
            </c:numRef>
          </c:val>
          <c:extLst>
            <c:ext xmlns:c16="http://schemas.microsoft.com/office/drawing/2014/chart" uri="{C3380CC4-5D6E-409C-BE32-E72D297353CC}">
              <c16:uniqueId val="{00000006-C4D8-4528-AB18-5A914CFBC531}"/>
            </c:ext>
          </c:extLst>
        </c:ser>
        <c:ser>
          <c:idx val="7"/>
          <c:order val="7"/>
          <c:tx>
            <c:strRef>
              <c:f>'210'!$B$45</c:f>
              <c:strCache>
                <c:ptCount val="1"/>
                <c:pt idx="0">
                  <c:v>Other (please state)</c:v>
                </c:pt>
              </c:strCache>
            </c:strRef>
          </c:tx>
          <c:spPr>
            <a:solidFill>
              <a:schemeClr val="accent1">
                <a:lumMod val="50000"/>
              </a:schemeClr>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1-9DC2-4819-AFB3-D38B31B60EB1}"/>
                </c:ext>
              </c:extLst>
            </c:dLbl>
            <c:dLbl>
              <c:idx val="2"/>
              <c:delete val="1"/>
              <c:extLst>
                <c:ext xmlns:c15="http://schemas.microsoft.com/office/drawing/2012/chart" uri="{CE6537A1-D6FC-4f65-9D91-7224C49458BB}"/>
                <c:ext xmlns:c16="http://schemas.microsoft.com/office/drawing/2014/chart" uri="{C3380CC4-5D6E-409C-BE32-E72D297353CC}">
                  <c16:uniqueId val="{00000000-9DC2-4819-AFB3-D38B31B60EB1}"/>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'210'!$C$37:$E$37</c:f>
              <c:strCache>
                <c:ptCount val="3"/>
                <c:pt idx="0">
                  <c:v>1 to 5</c:v>
                </c:pt>
                <c:pt idx="1">
                  <c:v>6 to 20</c:v>
                </c:pt>
                <c:pt idx="2">
                  <c:v>More than 20</c:v>
                </c:pt>
              </c:strCache>
            </c:strRef>
          </c:cat>
          <c:val>
            <c:numRef>
              <c:f>'210'!$C$45:$E$45</c:f>
              <c:numCache>
                <c:formatCode>0%</c:formatCode>
                <c:ptCount val="3"/>
                <c:pt idx="0">
                  <c:v>6.2305295999999996E-3</c:v>
                </c:pt>
                <c:pt idx="1">
                  <c:v>0</c:v>
                </c:pt>
                <c:pt idx="2">
                  <c:v>0</c:v>
                </c:pt>
              </c:numCache>
            </c:numRef>
          </c:val>
          <c:extLst>
            <c:ext xmlns:c16="http://schemas.microsoft.com/office/drawing/2014/chart" uri="{C3380CC4-5D6E-409C-BE32-E72D297353CC}">
              <c16:uniqueId val="{00000007-C4D8-4528-AB18-5A914CFBC531}"/>
            </c:ext>
          </c:extLst>
        </c:ser>
        <c:dLbls>
          <c:showLegendKey val="0"/>
          <c:showVal val="0"/>
          <c:showCatName val="0"/>
          <c:showSerName val="0"/>
          <c:showPercent val="0"/>
          <c:showBubbleSize val="0"/>
        </c:dLbls>
        <c:gapWidth val="60"/>
        <c:axId val="614345775"/>
        <c:axId val="614352431"/>
      </c:barChart>
      <c:catAx>
        <c:axId val="6143457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14352431"/>
        <c:crosses val="autoZero"/>
        <c:auto val="1"/>
        <c:lblAlgn val="ctr"/>
        <c:lblOffset val="100"/>
        <c:noMultiLvlLbl val="0"/>
      </c:catAx>
      <c:valAx>
        <c:axId val="614352431"/>
        <c:scaling>
          <c:orientation val="minMax"/>
        </c:scaling>
        <c:delete val="1"/>
        <c:axPos val="l"/>
        <c:numFmt formatCode="0%" sourceLinked="1"/>
        <c:majorTickMark val="none"/>
        <c:minorTickMark val="none"/>
        <c:tickLblPos val="nextTo"/>
        <c:crossAx val="614345775"/>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bg2"/>
                </a:solidFill>
                <a:latin typeface="+mn-lt"/>
                <a:ea typeface="+mn-ea"/>
                <a:cs typeface="+mn-cs"/>
              </a:defRPr>
            </a:pPr>
            <a:r>
              <a:rPr lang="en-GB" sz="1800" b="1">
                <a:solidFill>
                  <a:schemeClr val="bg2"/>
                </a:solidFill>
              </a:rPr>
              <a:t>Consumer</a:t>
            </a:r>
          </a:p>
        </c:rich>
      </c:tx>
      <c:layout>
        <c:manualLayout>
          <c:xMode val="edge"/>
          <c:yMode val="edge"/>
          <c:x val="0.36495936575822069"/>
          <c:y val="8.060740322933144E-3"/>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bg2"/>
              </a:solidFill>
              <a:latin typeface="+mn-lt"/>
              <a:ea typeface="+mn-ea"/>
              <a:cs typeface="+mn-cs"/>
            </a:defRPr>
          </a:pPr>
          <a:endParaRPr lang="en-US"/>
        </a:p>
      </c:txPr>
    </c:title>
    <c:autoTitleDeleted val="0"/>
    <c:plotArea>
      <c:layout>
        <c:manualLayout>
          <c:layoutTarget val="inner"/>
          <c:xMode val="edge"/>
          <c:yMode val="edge"/>
          <c:x val="0"/>
          <c:y val="1.3689929765775197E-2"/>
          <c:w val="0.92178812981045932"/>
          <c:h val="0.91500234946250092"/>
        </c:manualLayout>
      </c:layout>
      <c:barChart>
        <c:barDir val="col"/>
        <c:grouping val="stacked"/>
        <c:varyColors val="0"/>
        <c:ser>
          <c:idx val="0"/>
          <c:order val="0"/>
          <c:tx>
            <c:strRef>
              <c:f>Sheet1!$A$2</c:f>
              <c:strCache>
                <c:ptCount val="1"/>
                <c:pt idx="0">
                  <c:v>Extremely dissatisfied</c:v>
                </c:pt>
              </c:strCache>
            </c:strRef>
          </c:tx>
          <c:spPr>
            <a:solidFill>
              <a:srgbClr val="D0760A"/>
            </a:solidFill>
            <a:ln>
              <a:solidFill>
                <a:schemeClr val="tx2"/>
              </a:solidFill>
            </a:ln>
            <a:effectLst/>
          </c:spPr>
          <c:invertIfNegative val="0"/>
          <c:dLbls>
            <c:delete val="1"/>
          </c:dLbls>
          <c:cat>
            <c:strRef>
              <c:f>Sheet1!$B$1:$L$1</c:f>
              <c:strCache>
                <c:ptCount val="11"/>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Dec'22</c:v>
                </c:pt>
                <c:pt idx="10">
                  <c:v>Wave 11&amp;12 May '23</c:v>
                </c:pt>
              </c:strCache>
            </c:strRef>
          </c:cat>
          <c:val>
            <c:numRef>
              <c:f>Sheet1!$B$2:$L$2</c:f>
              <c:numCache>
                <c:formatCode>0%</c:formatCode>
                <c:ptCount val="11"/>
                <c:pt idx="0">
                  <c:v>0.01</c:v>
                </c:pt>
                <c:pt idx="1">
                  <c:v>0.01</c:v>
                </c:pt>
                <c:pt idx="2">
                  <c:v>0.01</c:v>
                </c:pt>
                <c:pt idx="3">
                  <c:v>0.01</c:v>
                </c:pt>
                <c:pt idx="4">
                  <c:v>0.01</c:v>
                </c:pt>
                <c:pt idx="5">
                  <c:v>0.01</c:v>
                </c:pt>
                <c:pt idx="6">
                  <c:v>0.01</c:v>
                </c:pt>
                <c:pt idx="7">
                  <c:v>0.01</c:v>
                </c:pt>
                <c:pt idx="8">
                  <c:v>0.01</c:v>
                </c:pt>
                <c:pt idx="9">
                  <c:v>0.01</c:v>
                </c:pt>
                <c:pt idx="10" formatCode="0.0%">
                  <c:v>7.0000000000000001E-3</c:v>
                </c:pt>
              </c:numCache>
            </c:numRef>
          </c:val>
          <c:extLst>
            <c:ext xmlns:c16="http://schemas.microsoft.com/office/drawing/2014/chart" uri="{C3380CC4-5D6E-409C-BE32-E72D297353CC}">
              <c16:uniqueId val="{00000000-3A33-4950-B0CC-1C4A6C1386EB}"/>
            </c:ext>
          </c:extLst>
        </c:ser>
        <c:ser>
          <c:idx val="1"/>
          <c:order val="1"/>
          <c:tx>
            <c:strRef>
              <c:f>Sheet1!$A$3</c:f>
              <c:strCache>
                <c:ptCount val="1"/>
                <c:pt idx="0">
                  <c:v>Dissatisfied</c:v>
                </c:pt>
              </c:strCache>
            </c:strRef>
          </c:tx>
          <c:spPr>
            <a:solidFill>
              <a:srgbClr val="F5A03D"/>
            </a:solidFill>
            <a:ln>
              <a:solidFill>
                <a:schemeClr val="tx2"/>
              </a:solidFill>
            </a:ln>
            <a:effectLst/>
          </c:spPr>
          <c:invertIfNegative val="0"/>
          <c:dLbls>
            <c:delete val="1"/>
          </c:dLbls>
          <c:cat>
            <c:strRef>
              <c:f>Sheet1!$B$1:$L$1</c:f>
              <c:strCache>
                <c:ptCount val="11"/>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Dec'22</c:v>
                </c:pt>
                <c:pt idx="10">
                  <c:v>Wave 11&amp;12 May '23</c:v>
                </c:pt>
              </c:strCache>
            </c:strRef>
          </c:cat>
          <c:val>
            <c:numRef>
              <c:f>Sheet1!$B$3:$L$3</c:f>
              <c:numCache>
                <c:formatCode>0%</c:formatCode>
                <c:ptCount val="11"/>
                <c:pt idx="0">
                  <c:v>0.01</c:v>
                </c:pt>
                <c:pt idx="1">
                  <c:v>0</c:v>
                </c:pt>
                <c:pt idx="2">
                  <c:v>0.01</c:v>
                </c:pt>
                <c:pt idx="3">
                  <c:v>0.01</c:v>
                </c:pt>
                <c:pt idx="4">
                  <c:v>0.01</c:v>
                </c:pt>
                <c:pt idx="5">
                  <c:v>0.01</c:v>
                </c:pt>
                <c:pt idx="6">
                  <c:v>0.01</c:v>
                </c:pt>
                <c:pt idx="7">
                  <c:v>0.01</c:v>
                </c:pt>
                <c:pt idx="8">
                  <c:v>0.01</c:v>
                </c:pt>
                <c:pt idx="9">
                  <c:v>0.01</c:v>
                </c:pt>
                <c:pt idx="10" formatCode="0.0%">
                  <c:v>8.0000000000000002E-3</c:v>
                </c:pt>
              </c:numCache>
            </c:numRef>
          </c:val>
          <c:extLst>
            <c:ext xmlns:c16="http://schemas.microsoft.com/office/drawing/2014/chart" uri="{C3380CC4-5D6E-409C-BE32-E72D297353CC}">
              <c16:uniqueId val="{00000001-3A33-4950-B0CC-1C4A6C1386EB}"/>
            </c:ext>
          </c:extLst>
        </c:ser>
        <c:ser>
          <c:idx val="2"/>
          <c:order val="2"/>
          <c:tx>
            <c:strRef>
              <c:f>Sheet1!$A$4</c:f>
              <c:strCache>
                <c:ptCount val="1"/>
                <c:pt idx="0">
                  <c:v>Slightly dissatisfied</c:v>
                </c:pt>
              </c:strCache>
            </c:strRef>
          </c:tx>
          <c:spPr>
            <a:solidFill>
              <a:schemeClr val="accent5">
                <a:lumMod val="40000"/>
                <a:lumOff val="60000"/>
              </a:schemeClr>
            </a:solidFill>
            <a:ln>
              <a:solidFill>
                <a:schemeClr val="tx2"/>
              </a:solidFill>
            </a:ln>
            <a:effectLst/>
          </c:spPr>
          <c:invertIfNegative val="0"/>
          <c:dLbls>
            <c:delete val="1"/>
          </c:dLbls>
          <c:cat>
            <c:strRef>
              <c:f>Sheet1!$B$1:$L$1</c:f>
              <c:strCache>
                <c:ptCount val="11"/>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Dec'22</c:v>
                </c:pt>
                <c:pt idx="10">
                  <c:v>Wave 11&amp;12 May '23</c:v>
                </c:pt>
              </c:strCache>
            </c:strRef>
          </c:cat>
          <c:val>
            <c:numRef>
              <c:f>Sheet1!$B$4:$L$4</c:f>
              <c:numCache>
                <c:formatCode>0%</c:formatCode>
                <c:ptCount val="11"/>
                <c:pt idx="0">
                  <c:v>0.03</c:v>
                </c:pt>
                <c:pt idx="1">
                  <c:v>0.03</c:v>
                </c:pt>
                <c:pt idx="2">
                  <c:v>0.02</c:v>
                </c:pt>
                <c:pt idx="3">
                  <c:v>0.02</c:v>
                </c:pt>
                <c:pt idx="4">
                  <c:v>0.03</c:v>
                </c:pt>
                <c:pt idx="5">
                  <c:v>0.03</c:v>
                </c:pt>
                <c:pt idx="6">
                  <c:v>0.04</c:v>
                </c:pt>
                <c:pt idx="7">
                  <c:v>0.03</c:v>
                </c:pt>
                <c:pt idx="8">
                  <c:v>0.03</c:v>
                </c:pt>
                <c:pt idx="9">
                  <c:v>0.03</c:v>
                </c:pt>
                <c:pt idx="10" formatCode="0.0%">
                  <c:v>2.7E-2</c:v>
                </c:pt>
              </c:numCache>
            </c:numRef>
          </c:val>
          <c:extLst>
            <c:ext xmlns:c16="http://schemas.microsoft.com/office/drawing/2014/chart" uri="{C3380CC4-5D6E-409C-BE32-E72D297353CC}">
              <c16:uniqueId val="{00000002-3A33-4950-B0CC-1C4A6C1386EB}"/>
            </c:ext>
          </c:extLst>
        </c:ser>
        <c:ser>
          <c:idx val="3"/>
          <c:order val="3"/>
          <c:tx>
            <c:strRef>
              <c:f>Sheet1!$A$5</c:f>
              <c:strCache>
                <c:ptCount val="1"/>
                <c:pt idx="0">
                  <c:v>Neither satisfied nor dissatisfied</c:v>
                </c:pt>
              </c:strCache>
            </c:strRef>
          </c:tx>
          <c:spPr>
            <a:solidFill>
              <a:schemeClr val="tx2">
                <a:lumMod val="75000"/>
              </a:schemeClr>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Dec'22</c:v>
                </c:pt>
                <c:pt idx="10">
                  <c:v>Wave 11&amp;12 May '23</c:v>
                </c:pt>
              </c:strCache>
            </c:strRef>
          </c:cat>
          <c:val>
            <c:numRef>
              <c:f>Sheet1!$B$5:$L$5</c:f>
              <c:numCache>
                <c:formatCode>0%</c:formatCode>
                <c:ptCount val="11"/>
                <c:pt idx="0">
                  <c:v>0.12</c:v>
                </c:pt>
                <c:pt idx="1">
                  <c:v>0.12</c:v>
                </c:pt>
                <c:pt idx="2">
                  <c:v>0.12</c:v>
                </c:pt>
                <c:pt idx="3">
                  <c:v>0.13</c:v>
                </c:pt>
                <c:pt idx="4">
                  <c:v>0.12</c:v>
                </c:pt>
                <c:pt idx="5">
                  <c:v>0.11</c:v>
                </c:pt>
                <c:pt idx="6">
                  <c:v>0.12</c:v>
                </c:pt>
                <c:pt idx="7">
                  <c:v>0.1</c:v>
                </c:pt>
                <c:pt idx="8">
                  <c:v>0.09</c:v>
                </c:pt>
                <c:pt idx="9">
                  <c:v>0.1</c:v>
                </c:pt>
                <c:pt idx="10" formatCode="0.0%">
                  <c:v>0.11600000000000001</c:v>
                </c:pt>
              </c:numCache>
            </c:numRef>
          </c:val>
          <c:extLst>
            <c:ext xmlns:c16="http://schemas.microsoft.com/office/drawing/2014/chart" uri="{C3380CC4-5D6E-409C-BE32-E72D297353CC}">
              <c16:uniqueId val="{00000003-3A33-4950-B0CC-1C4A6C1386EB}"/>
            </c:ext>
          </c:extLst>
        </c:ser>
        <c:ser>
          <c:idx val="4"/>
          <c:order val="4"/>
          <c:tx>
            <c:strRef>
              <c:f>Sheet1!$A$6</c:f>
              <c:strCache>
                <c:ptCount val="1"/>
                <c:pt idx="0">
                  <c:v>Slightly satisfied</c:v>
                </c:pt>
              </c:strCache>
            </c:strRef>
          </c:tx>
          <c:spPr>
            <a:solidFill>
              <a:schemeClr val="accent2">
                <a:lumMod val="40000"/>
                <a:lumOff val="60000"/>
              </a:schemeClr>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Dec'22</c:v>
                </c:pt>
                <c:pt idx="10">
                  <c:v>Wave 11&amp;12 May '23</c:v>
                </c:pt>
              </c:strCache>
            </c:strRef>
          </c:cat>
          <c:val>
            <c:numRef>
              <c:f>Sheet1!$B$6:$L$6</c:f>
              <c:numCache>
                <c:formatCode>0%</c:formatCode>
                <c:ptCount val="11"/>
                <c:pt idx="0">
                  <c:v>0.17</c:v>
                </c:pt>
                <c:pt idx="1">
                  <c:v>0.17</c:v>
                </c:pt>
                <c:pt idx="2">
                  <c:v>0.18</c:v>
                </c:pt>
                <c:pt idx="3">
                  <c:v>0.17</c:v>
                </c:pt>
                <c:pt idx="4">
                  <c:v>0.17</c:v>
                </c:pt>
                <c:pt idx="5">
                  <c:v>0.18</c:v>
                </c:pt>
                <c:pt idx="6">
                  <c:v>0.17</c:v>
                </c:pt>
                <c:pt idx="7">
                  <c:v>0.18</c:v>
                </c:pt>
                <c:pt idx="8">
                  <c:v>0.18</c:v>
                </c:pt>
                <c:pt idx="9">
                  <c:v>0.16</c:v>
                </c:pt>
                <c:pt idx="10" formatCode="0.0%">
                  <c:v>0.154</c:v>
                </c:pt>
              </c:numCache>
            </c:numRef>
          </c:val>
          <c:extLst>
            <c:ext xmlns:c16="http://schemas.microsoft.com/office/drawing/2014/chart" uri="{C3380CC4-5D6E-409C-BE32-E72D297353CC}">
              <c16:uniqueId val="{00000004-3A33-4950-B0CC-1C4A6C1386EB}"/>
            </c:ext>
          </c:extLst>
        </c:ser>
        <c:ser>
          <c:idx val="5"/>
          <c:order val="5"/>
          <c:tx>
            <c:strRef>
              <c:f>Sheet1!$A$7</c:f>
              <c:strCache>
                <c:ptCount val="1"/>
                <c:pt idx="0">
                  <c:v>Satisfied</c:v>
                </c:pt>
              </c:strCache>
            </c:strRef>
          </c:tx>
          <c:spPr>
            <a:solidFill>
              <a:srgbClr val="93C01F"/>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Dec'22</c:v>
                </c:pt>
                <c:pt idx="10">
                  <c:v>Wave 11&amp;12 May '23</c:v>
                </c:pt>
              </c:strCache>
            </c:strRef>
          </c:cat>
          <c:val>
            <c:numRef>
              <c:f>Sheet1!$B$7:$L$7</c:f>
              <c:numCache>
                <c:formatCode>0%</c:formatCode>
                <c:ptCount val="11"/>
                <c:pt idx="0">
                  <c:v>0.49</c:v>
                </c:pt>
                <c:pt idx="1">
                  <c:v>0.49</c:v>
                </c:pt>
                <c:pt idx="2">
                  <c:v>0.49</c:v>
                </c:pt>
                <c:pt idx="3">
                  <c:v>0.49</c:v>
                </c:pt>
                <c:pt idx="4">
                  <c:v>0.51</c:v>
                </c:pt>
                <c:pt idx="5">
                  <c:v>0.5</c:v>
                </c:pt>
                <c:pt idx="6">
                  <c:v>0.48</c:v>
                </c:pt>
                <c:pt idx="7">
                  <c:v>0.49</c:v>
                </c:pt>
                <c:pt idx="8">
                  <c:v>0.5</c:v>
                </c:pt>
                <c:pt idx="9">
                  <c:v>0.5</c:v>
                </c:pt>
                <c:pt idx="10" formatCode="0.0%">
                  <c:v>0.504</c:v>
                </c:pt>
              </c:numCache>
            </c:numRef>
          </c:val>
          <c:extLst>
            <c:ext xmlns:c16="http://schemas.microsoft.com/office/drawing/2014/chart" uri="{C3380CC4-5D6E-409C-BE32-E72D297353CC}">
              <c16:uniqueId val="{00000005-3A33-4950-B0CC-1C4A6C1386EB}"/>
            </c:ext>
          </c:extLst>
        </c:ser>
        <c:ser>
          <c:idx val="6"/>
          <c:order val="6"/>
          <c:tx>
            <c:strRef>
              <c:f>Sheet1!$A$8</c:f>
              <c:strCache>
                <c:ptCount val="1"/>
                <c:pt idx="0">
                  <c:v>Extremely satisfied </c:v>
                </c:pt>
              </c:strCache>
            </c:strRef>
          </c:tx>
          <c:spPr>
            <a:solidFill>
              <a:srgbClr val="008265"/>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Dec'22</c:v>
                </c:pt>
                <c:pt idx="10">
                  <c:v>Wave 11&amp;12 May '23</c:v>
                </c:pt>
              </c:strCache>
            </c:strRef>
          </c:cat>
          <c:val>
            <c:numRef>
              <c:f>Sheet1!$B$8:$L$8</c:f>
              <c:numCache>
                <c:formatCode>0%</c:formatCode>
                <c:ptCount val="11"/>
                <c:pt idx="0">
                  <c:v>0.18</c:v>
                </c:pt>
                <c:pt idx="1">
                  <c:v>0.18</c:v>
                </c:pt>
                <c:pt idx="2">
                  <c:v>0.17</c:v>
                </c:pt>
                <c:pt idx="3">
                  <c:v>0.16</c:v>
                </c:pt>
                <c:pt idx="4">
                  <c:v>0.16</c:v>
                </c:pt>
                <c:pt idx="5">
                  <c:v>0.15</c:v>
                </c:pt>
                <c:pt idx="6">
                  <c:v>0.17</c:v>
                </c:pt>
                <c:pt idx="7">
                  <c:v>0.18</c:v>
                </c:pt>
                <c:pt idx="8">
                  <c:v>0.18</c:v>
                </c:pt>
                <c:pt idx="9">
                  <c:v>0.19</c:v>
                </c:pt>
                <c:pt idx="10" formatCode="0.0%">
                  <c:v>0.184</c:v>
                </c:pt>
              </c:numCache>
            </c:numRef>
          </c:val>
          <c:extLst>
            <c:ext xmlns:c16="http://schemas.microsoft.com/office/drawing/2014/chart" uri="{C3380CC4-5D6E-409C-BE32-E72D297353CC}">
              <c16:uniqueId val="{00000006-3A33-4950-B0CC-1C4A6C1386EB}"/>
            </c:ext>
          </c:extLst>
        </c:ser>
        <c:dLbls>
          <c:dLblPos val="ctr"/>
          <c:showLegendKey val="0"/>
          <c:showVal val="1"/>
          <c:showCatName val="0"/>
          <c:showSerName val="0"/>
          <c:showPercent val="0"/>
          <c:showBubbleSize val="0"/>
        </c:dLbls>
        <c:gapWidth val="37"/>
        <c:overlap val="100"/>
        <c:axId val="111881728"/>
        <c:axId val="213415552"/>
        <c:extLst/>
      </c:barChart>
      <c:catAx>
        <c:axId val="1118817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13415552"/>
        <c:crosses val="autoZero"/>
        <c:auto val="1"/>
        <c:lblAlgn val="ctr"/>
        <c:lblOffset val="100"/>
        <c:noMultiLvlLbl val="0"/>
      </c:catAx>
      <c:valAx>
        <c:axId val="213415552"/>
        <c:scaling>
          <c:orientation val="minMax"/>
          <c:max val="1.2"/>
        </c:scaling>
        <c:delete val="1"/>
        <c:axPos val="l"/>
        <c:numFmt formatCode="0%" sourceLinked="1"/>
        <c:majorTickMark val="out"/>
        <c:minorTickMark val="none"/>
        <c:tickLblPos val="nextTo"/>
        <c:crossAx val="111881728"/>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a:solidFill>
                  <a:schemeClr val="bg2"/>
                </a:solidFill>
                <a:latin typeface="+mj-lt"/>
                <a:ea typeface="+mn-ea"/>
                <a:cs typeface="Calibri Light" panose="020F0302020204030204" pitchFamily="34" charset="0"/>
              </a:rPr>
              <a:t>Consumer – wave 11&amp;12 Dec 2022 &amp; May 2023 </a:t>
            </a:r>
          </a:p>
        </c:rich>
      </c:tx>
      <c:overlay val="0"/>
      <c:spPr>
        <a:noFill/>
        <a:ln>
          <a:noFill/>
        </a:ln>
        <a:effectLst/>
      </c:spPr>
    </c:title>
    <c:autoTitleDeleted val="0"/>
    <c:plotArea>
      <c:layout>
        <c:manualLayout>
          <c:layoutTarget val="inner"/>
          <c:xMode val="edge"/>
          <c:yMode val="edge"/>
          <c:x val="0.31645223292282626"/>
          <c:y val="0.15600048869994501"/>
          <c:w val="0.63764672971372938"/>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Speed (claims)</c:v>
                </c:pt>
                <c:pt idx="2">
                  <c:v>Respect (claims)</c:v>
                </c:pt>
                <c:pt idx="3">
                  <c:v>Confidence</c:v>
                </c:pt>
                <c:pt idx="4">
                  <c:v>Control (claims)</c:v>
                </c:pt>
                <c:pt idx="5">
                  <c:v>Protection</c:v>
                </c:pt>
                <c:pt idx="6">
                  <c:v>Ease</c:v>
                </c:pt>
                <c:pt idx="7">
                  <c:v>Price</c:v>
                </c:pt>
                <c:pt idx="8">
                  <c:v>Relationship</c:v>
                </c:pt>
              </c:strCache>
            </c:strRef>
          </c:cat>
          <c:val>
            <c:numRef>
              <c:f>Sheet1!$D$2:$D$10</c:f>
              <c:numCache>
                <c:formatCode>0.00</c:formatCode>
                <c:ptCount val="9"/>
                <c:pt idx="0">
                  <c:v>9.7101267520000007</c:v>
                </c:pt>
                <c:pt idx="1">
                  <c:v>8.7706853480000007</c:v>
                </c:pt>
                <c:pt idx="2">
                  <c:v>8.5616200790000008</c:v>
                </c:pt>
                <c:pt idx="3">
                  <c:v>8.433542353</c:v>
                </c:pt>
                <c:pt idx="4">
                  <c:v>8.3680008420000007</c:v>
                </c:pt>
                <c:pt idx="5">
                  <c:v>7.0774550810000001</c:v>
                </c:pt>
                <c:pt idx="6">
                  <c:v>6.9569782130000002</c:v>
                </c:pt>
                <c:pt idx="7">
                  <c:v>6.747375302</c:v>
                </c:pt>
                <c:pt idx="8">
                  <c:v>4.831150289</c:v>
                </c:pt>
              </c:numCache>
            </c:numRef>
          </c:val>
          <c:extLst>
            <c:ext xmlns:c16="http://schemas.microsoft.com/office/drawing/2014/chart" uri="{C3380CC4-5D6E-409C-BE32-E72D297353CC}">
              <c16:uniqueId val="{00000000-F871-4FFB-B925-2F0D016FD53D}"/>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dirty="0">
                <a:solidFill>
                  <a:schemeClr val="accent4"/>
                </a:solidFill>
                <a:latin typeface="+mj-lt"/>
              </a:rPr>
              <a:t>SME – wave 11&amp;12</a:t>
            </a:r>
            <a:r>
              <a:rPr lang="en-US" sz="1200" b="1" baseline="0" dirty="0">
                <a:solidFill>
                  <a:schemeClr val="accent4"/>
                </a:solidFill>
                <a:latin typeface="+mj-lt"/>
              </a:rPr>
              <a:t> Dec 2022 &amp; May 2023</a:t>
            </a:r>
            <a:endParaRPr lang="en-US" sz="1200" b="1" dirty="0">
              <a:solidFill>
                <a:schemeClr val="accent4"/>
              </a:solidFill>
              <a:latin typeface="+mj-lt"/>
            </a:endParaRPr>
          </a:p>
        </c:rich>
      </c:tx>
      <c:overlay val="0"/>
      <c:spPr>
        <a:noFill/>
        <a:ln>
          <a:noFill/>
        </a:ln>
        <a:effectLst/>
      </c:spPr>
    </c:title>
    <c:autoTitleDeleted val="0"/>
    <c:plotArea>
      <c:layout>
        <c:manualLayout>
          <c:layoutTarget val="inner"/>
          <c:xMode val="edge"/>
          <c:yMode val="edge"/>
          <c:x val="0.35336740041928721"/>
          <c:y val="0.16326347456818216"/>
          <c:w val="0.60253541666666666"/>
          <c:h val="0.78361136262429942"/>
        </c:manualLayout>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Speed (claims)</c:v>
                </c:pt>
                <c:pt idx="3">
                  <c:v>Protection</c:v>
                </c:pt>
                <c:pt idx="4">
                  <c:v>Ease</c:v>
                </c:pt>
                <c:pt idx="5">
                  <c:v>Respect (claims)</c:v>
                </c:pt>
                <c:pt idx="6">
                  <c:v>Control (claims)</c:v>
                </c:pt>
                <c:pt idx="7">
                  <c:v>Price</c:v>
                </c:pt>
                <c:pt idx="8">
                  <c:v>Relationship</c:v>
                </c:pt>
              </c:strCache>
            </c:strRef>
          </c:cat>
          <c:val>
            <c:numRef>
              <c:f>Sheet1!$D$2:$D$10</c:f>
              <c:numCache>
                <c:formatCode>0.00</c:formatCode>
                <c:ptCount val="9"/>
                <c:pt idx="0">
                  <c:v>7.1613600670000004</c:v>
                </c:pt>
                <c:pt idx="1">
                  <c:v>6.9504582370000003</c:v>
                </c:pt>
                <c:pt idx="2">
                  <c:v>6.6786139479999997</c:v>
                </c:pt>
                <c:pt idx="3">
                  <c:v>6.3991533110000001</c:v>
                </c:pt>
                <c:pt idx="4">
                  <c:v>6.3650696739999999</c:v>
                </c:pt>
                <c:pt idx="5">
                  <c:v>6.1175848659999996</c:v>
                </c:pt>
                <c:pt idx="6">
                  <c:v>5.6719905910000001</c:v>
                </c:pt>
                <c:pt idx="7">
                  <c:v>5.6461378809999996</c:v>
                </c:pt>
                <c:pt idx="8">
                  <c:v>5.026582329</c:v>
                </c:pt>
              </c:numCache>
            </c:numRef>
          </c:val>
          <c:extLst>
            <c:ext xmlns:c16="http://schemas.microsoft.com/office/drawing/2014/chart" uri="{C3380CC4-5D6E-409C-BE32-E72D297353CC}">
              <c16:uniqueId val="{00000000-EB37-4D3F-B45F-F64276ABACA9}"/>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a:solidFill>
                  <a:schemeClr val="bg2"/>
                </a:solidFill>
                <a:latin typeface="+mj-lt"/>
                <a:ea typeface="+mn-ea"/>
                <a:cs typeface="Calibri Light" panose="020F0302020204030204" pitchFamily="34" charset="0"/>
              </a:rPr>
              <a:t>Consumer – wave 10&amp;11 July 2022 &amp; Dec 2022 </a:t>
            </a:r>
          </a:p>
        </c:rich>
      </c:tx>
      <c:overlay val="0"/>
      <c:spPr>
        <a:noFill/>
        <a:ln>
          <a:noFill/>
        </a:ln>
        <a:effectLst/>
      </c:spPr>
    </c:title>
    <c:autoTitleDeleted val="0"/>
    <c:plotArea>
      <c:layout>
        <c:manualLayout>
          <c:layoutTarget val="inner"/>
          <c:xMode val="edge"/>
          <c:yMode val="edge"/>
          <c:x val="0.41054934654543535"/>
          <c:y val="0.15600048869994501"/>
          <c:w val="0.54439450616223584"/>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Control (claims)</c:v>
                </c:pt>
                <c:pt idx="2">
                  <c:v>Speed (claims)</c:v>
                </c:pt>
                <c:pt idx="3">
                  <c:v>Confidence</c:v>
                </c:pt>
                <c:pt idx="4">
                  <c:v>Respect (claims)</c:v>
                </c:pt>
                <c:pt idx="5">
                  <c:v>Ease</c:v>
                </c:pt>
                <c:pt idx="6">
                  <c:v>Protection</c:v>
                </c:pt>
                <c:pt idx="7">
                  <c:v>Price</c:v>
                </c:pt>
                <c:pt idx="8">
                  <c:v>Relationship</c:v>
                </c:pt>
              </c:strCache>
            </c:strRef>
          </c:cat>
          <c:val>
            <c:numRef>
              <c:f>Sheet1!$D$2:$D$10</c:f>
              <c:numCache>
                <c:formatCode>0.00</c:formatCode>
                <c:ptCount val="9"/>
                <c:pt idx="0">
                  <c:v>9.4519219200000002</c:v>
                </c:pt>
                <c:pt idx="1">
                  <c:v>9.1126988200000003</c:v>
                </c:pt>
                <c:pt idx="2">
                  <c:v>8.7653157430000004</c:v>
                </c:pt>
                <c:pt idx="3">
                  <c:v>8.0397553940000002</c:v>
                </c:pt>
                <c:pt idx="4">
                  <c:v>7.9612071039999996</c:v>
                </c:pt>
                <c:pt idx="5">
                  <c:v>6.633888067</c:v>
                </c:pt>
                <c:pt idx="6">
                  <c:v>6.3912561820000002</c:v>
                </c:pt>
                <c:pt idx="7">
                  <c:v>6.2647566340000003</c:v>
                </c:pt>
                <c:pt idx="8">
                  <c:v>4.3894118359999998</c:v>
                </c:pt>
              </c:numCache>
            </c:numRef>
          </c:val>
          <c:extLst>
            <c:ext xmlns:c16="http://schemas.microsoft.com/office/drawing/2014/chart" uri="{C3380CC4-5D6E-409C-BE32-E72D297353CC}">
              <c16:uniqueId val="{00000000-9292-4B4F-A241-F5BBF36140E9}"/>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a:solidFill>
                  <a:schemeClr val="accent4"/>
                </a:solidFill>
                <a:latin typeface="+mj-lt"/>
              </a:rPr>
              <a:t>SME – wave 10&amp;11</a:t>
            </a:r>
            <a:r>
              <a:rPr lang="en-US" sz="1200" b="1" baseline="0">
                <a:solidFill>
                  <a:schemeClr val="accent4"/>
                </a:solidFill>
                <a:latin typeface="+mj-lt"/>
              </a:rPr>
              <a:t> July 2022 &amp; Dec 2022</a:t>
            </a:r>
            <a:endParaRPr lang="en-US" sz="1200" b="1">
              <a:solidFill>
                <a:schemeClr val="accent4"/>
              </a:solidFill>
              <a:latin typeface="+mj-lt"/>
            </a:endParaRPr>
          </a:p>
        </c:rich>
      </c:tx>
      <c:overlay val="0"/>
      <c:spPr>
        <a:noFill/>
        <a:ln>
          <a:noFill/>
        </a:ln>
        <a:effectLst/>
      </c:spPr>
    </c:title>
    <c:autoTitleDeleted val="0"/>
    <c:plotArea>
      <c:layout>
        <c:manualLayout>
          <c:layoutTarget val="inner"/>
          <c:xMode val="edge"/>
          <c:yMode val="edge"/>
          <c:x val="0.35336740041928721"/>
          <c:y val="0.16326347456818216"/>
          <c:w val="0.60253541666666666"/>
          <c:h val="0.78361136262429942"/>
        </c:manualLayout>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Protection</c:v>
                </c:pt>
                <c:pt idx="3">
                  <c:v>Ease</c:v>
                </c:pt>
                <c:pt idx="4">
                  <c:v>Speed (claims)</c:v>
                </c:pt>
                <c:pt idx="5">
                  <c:v>Respect (claims)</c:v>
                </c:pt>
                <c:pt idx="6">
                  <c:v>Control (claims)</c:v>
                </c:pt>
                <c:pt idx="7">
                  <c:v>Price</c:v>
                </c:pt>
                <c:pt idx="8">
                  <c:v>Relationship</c:v>
                </c:pt>
              </c:strCache>
            </c:strRef>
          </c:cat>
          <c:val>
            <c:numRef>
              <c:f>Sheet1!$D$2:$D$10</c:f>
              <c:numCache>
                <c:formatCode>0.00</c:formatCode>
                <c:ptCount val="9"/>
                <c:pt idx="0">
                  <c:v>7.4546445830000003</c:v>
                </c:pt>
                <c:pt idx="1">
                  <c:v>6.894206617</c:v>
                </c:pt>
                <c:pt idx="2">
                  <c:v>6.6272663009999997</c:v>
                </c:pt>
                <c:pt idx="3">
                  <c:v>6.4812733390000004</c:v>
                </c:pt>
                <c:pt idx="4">
                  <c:v>6.3718927570000004</c:v>
                </c:pt>
                <c:pt idx="5">
                  <c:v>5.9138307189999999</c:v>
                </c:pt>
                <c:pt idx="6">
                  <c:v>5.8842316700000001</c:v>
                </c:pt>
                <c:pt idx="7">
                  <c:v>5.8047044049999998</c:v>
                </c:pt>
                <c:pt idx="8">
                  <c:v>5.5525859039999999</c:v>
                </c:pt>
              </c:numCache>
            </c:numRef>
          </c:val>
          <c:extLst>
            <c:ext xmlns:c16="http://schemas.microsoft.com/office/drawing/2014/chart" uri="{C3380CC4-5D6E-409C-BE32-E72D297353CC}">
              <c16:uniqueId val="{00000000-56F1-46D9-8AEA-F1BFD7A32144}"/>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dirty="0">
                <a:solidFill>
                  <a:schemeClr val="bg2"/>
                </a:solidFill>
                <a:latin typeface="+mj-lt"/>
                <a:ea typeface="+mn-ea"/>
                <a:cs typeface="Calibri Light" panose="020F0302020204030204" pitchFamily="34" charset="0"/>
              </a:rPr>
              <a:t>Consumer 2021 – wave 8&amp;9 </a:t>
            </a:r>
          </a:p>
        </c:rich>
      </c:tx>
      <c:overlay val="0"/>
      <c:spPr>
        <a:noFill/>
        <a:ln>
          <a:noFill/>
        </a:ln>
        <a:effectLst/>
      </c:spPr>
    </c:title>
    <c:autoTitleDeleted val="0"/>
    <c:plotArea>
      <c:layout>
        <c:manualLayout>
          <c:layoutTarget val="inner"/>
          <c:xMode val="edge"/>
          <c:yMode val="edge"/>
          <c:x val="0.41054934654543535"/>
          <c:y val="0.15600048869994501"/>
          <c:w val="0.55069560185185185"/>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Protection</c:v>
                </c:pt>
                <c:pt idx="3">
                  <c:v>Speed (claims)</c:v>
                </c:pt>
                <c:pt idx="4">
                  <c:v>Price</c:v>
                </c:pt>
                <c:pt idx="5">
                  <c:v>Ease</c:v>
                </c:pt>
                <c:pt idx="6">
                  <c:v>Respect (claims)</c:v>
                </c:pt>
                <c:pt idx="7">
                  <c:v>Control (claims)</c:v>
                </c:pt>
                <c:pt idx="8">
                  <c:v>Relationship</c:v>
                </c:pt>
              </c:strCache>
            </c:strRef>
          </c:cat>
          <c:val>
            <c:numRef>
              <c:f>Sheet1!$D$2:$D$10</c:f>
              <c:numCache>
                <c:formatCode>0.00</c:formatCode>
                <c:ptCount val="9"/>
                <c:pt idx="0">
                  <c:v>9.1577256840000008</c:v>
                </c:pt>
                <c:pt idx="1">
                  <c:v>7.7023138839999996</c:v>
                </c:pt>
                <c:pt idx="2">
                  <c:v>6.3085436389999998</c:v>
                </c:pt>
                <c:pt idx="3">
                  <c:v>6.1729293199999997</c:v>
                </c:pt>
                <c:pt idx="4">
                  <c:v>6.1601879740000003</c:v>
                </c:pt>
                <c:pt idx="5">
                  <c:v>6.1518381450000001</c:v>
                </c:pt>
                <c:pt idx="6">
                  <c:v>5.4690637479999999</c:v>
                </c:pt>
                <c:pt idx="7">
                  <c:v>4.0266083889999997</c:v>
                </c:pt>
                <c:pt idx="8">
                  <c:v>3.9782351450000002</c:v>
                </c:pt>
              </c:numCache>
            </c:numRef>
          </c:val>
          <c:extLst>
            <c:ext xmlns:c16="http://schemas.microsoft.com/office/drawing/2014/chart" uri="{C3380CC4-5D6E-409C-BE32-E72D297353CC}">
              <c16:uniqueId val="{00000000-5EF6-43E8-A1DE-A10355AEC4A1}"/>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dirty="0">
                <a:solidFill>
                  <a:schemeClr val="accent4"/>
                </a:solidFill>
                <a:latin typeface="+mj-lt"/>
              </a:rPr>
              <a:t>SME 2021</a:t>
            </a:r>
            <a:r>
              <a:rPr lang="en-US" sz="1200" b="1" baseline="0" dirty="0">
                <a:solidFill>
                  <a:schemeClr val="accent4"/>
                </a:solidFill>
                <a:latin typeface="+mj-lt"/>
              </a:rPr>
              <a:t> - </a:t>
            </a:r>
            <a:r>
              <a:rPr lang="en-US" sz="1200" b="1" dirty="0">
                <a:solidFill>
                  <a:schemeClr val="accent4"/>
                </a:solidFill>
                <a:latin typeface="+mj-lt"/>
              </a:rPr>
              <a:t>wave 8&amp;9</a:t>
            </a:r>
          </a:p>
        </c:rich>
      </c:tx>
      <c:overlay val="0"/>
      <c:spPr>
        <a:noFill/>
        <a:ln>
          <a:noFill/>
        </a:ln>
        <a:effectLst/>
      </c:spPr>
    </c:title>
    <c:autoTitleDeleted val="0"/>
    <c:plotArea>
      <c:layout>
        <c:manualLayout>
          <c:layoutTarget val="inner"/>
          <c:xMode val="edge"/>
          <c:yMode val="edge"/>
          <c:x val="0.35336740041928721"/>
          <c:y val="0.16326347456818216"/>
          <c:w val="0.56889812789123462"/>
          <c:h val="0.78361136262429942"/>
        </c:manualLayout>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Control (claims)</c:v>
                </c:pt>
                <c:pt idx="5">
                  <c:v>Price</c:v>
                </c:pt>
                <c:pt idx="6">
                  <c:v>Relationship</c:v>
                </c:pt>
                <c:pt idx="7">
                  <c:v>Speed (claims)</c:v>
                </c:pt>
                <c:pt idx="8">
                  <c:v>Respect (claims)</c:v>
                </c:pt>
              </c:strCache>
            </c:strRef>
          </c:cat>
          <c:val>
            <c:numRef>
              <c:f>Sheet1!$D$2:$D$10</c:f>
              <c:numCache>
                <c:formatCode>0.00</c:formatCode>
                <c:ptCount val="9"/>
                <c:pt idx="0">
                  <c:v>7.2419080710000001</c:v>
                </c:pt>
                <c:pt idx="1">
                  <c:v>6.6773481099999996</c:v>
                </c:pt>
                <c:pt idx="2">
                  <c:v>5.856703585</c:v>
                </c:pt>
                <c:pt idx="3">
                  <c:v>5.6911816799999997</c:v>
                </c:pt>
                <c:pt idx="4">
                  <c:v>5.1204033649999996</c:v>
                </c:pt>
                <c:pt idx="5">
                  <c:v>5.0467634070000003</c:v>
                </c:pt>
                <c:pt idx="6">
                  <c:v>4.6275201560000001</c:v>
                </c:pt>
                <c:pt idx="7">
                  <c:v>4.4936238289999997</c:v>
                </c:pt>
                <c:pt idx="8">
                  <c:v>4.3811706600000004</c:v>
                </c:pt>
              </c:numCache>
            </c:numRef>
          </c:val>
          <c:extLst>
            <c:ext xmlns:c16="http://schemas.microsoft.com/office/drawing/2014/chart" uri="{C3380CC4-5D6E-409C-BE32-E72D297353CC}">
              <c16:uniqueId val="{00000000-28BB-4E99-BF0C-039DC0A91423}"/>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a:solidFill>
                  <a:schemeClr val="bg2"/>
                </a:solidFill>
                <a:latin typeface="+mj-lt"/>
                <a:ea typeface="+mn-ea"/>
                <a:cs typeface="Calibri Light" panose="020F0302020204030204" pitchFamily="34" charset="0"/>
              </a:rPr>
              <a:t>Consumer 2021 – wave 7&amp;8 </a:t>
            </a:r>
          </a:p>
        </c:rich>
      </c:tx>
      <c:overlay val="0"/>
      <c:spPr>
        <a:noFill/>
        <a:ln>
          <a:noFill/>
        </a:ln>
        <a:effectLst/>
      </c:spPr>
    </c:title>
    <c:autoTitleDeleted val="0"/>
    <c:plotArea>
      <c:layout>
        <c:manualLayout>
          <c:layoutTarget val="inner"/>
          <c:xMode val="edge"/>
          <c:yMode val="edge"/>
          <c:x val="0.41054934654543535"/>
          <c:y val="0.15600048869994501"/>
          <c:w val="0.48803718730757895"/>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Protection</c:v>
                </c:pt>
                <c:pt idx="3">
                  <c:v>Ease</c:v>
                </c:pt>
                <c:pt idx="4">
                  <c:v>Price</c:v>
                </c:pt>
                <c:pt idx="5">
                  <c:v>Respect (claims)</c:v>
                </c:pt>
                <c:pt idx="6">
                  <c:v>Speed (claims)</c:v>
                </c:pt>
                <c:pt idx="7">
                  <c:v>Relationship</c:v>
                </c:pt>
                <c:pt idx="8">
                  <c:v>Control (claims)</c:v>
                </c:pt>
              </c:strCache>
            </c:strRef>
          </c:cat>
          <c:val>
            <c:numRef>
              <c:f>Sheet1!$D$2:$D$10</c:f>
              <c:numCache>
                <c:formatCode>0.00</c:formatCode>
                <c:ptCount val="9"/>
                <c:pt idx="0">
                  <c:v>8.847707368</c:v>
                </c:pt>
                <c:pt idx="1">
                  <c:v>7.0584083870000001</c:v>
                </c:pt>
                <c:pt idx="2">
                  <c:v>5.8742931729999999</c:v>
                </c:pt>
                <c:pt idx="3">
                  <c:v>5.8581865239999997</c:v>
                </c:pt>
                <c:pt idx="4">
                  <c:v>5.4221660030000001</c:v>
                </c:pt>
                <c:pt idx="5">
                  <c:v>4.3282711440000003</c:v>
                </c:pt>
                <c:pt idx="6">
                  <c:v>4.288829722</c:v>
                </c:pt>
                <c:pt idx="7">
                  <c:v>3.6944713920000001</c:v>
                </c:pt>
                <c:pt idx="8">
                  <c:v>2.5138983819999998</c:v>
                </c:pt>
              </c:numCache>
            </c:numRef>
          </c:val>
          <c:extLst>
            <c:ext xmlns:c16="http://schemas.microsoft.com/office/drawing/2014/chart" uri="{C3380CC4-5D6E-409C-BE32-E72D297353CC}">
              <c16:uniqueId val="{00000000-29D6-4D65-BE38-F86425DE4DEA}"/>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a:solidFill>
                  <a:schemeClr val="accent4"/>
                </a:solidFill>
                <a:latin typeface="+mj-lt"/>
              </a:rPr>
              <a:t>SME 2021 – wave 7&amp;8</a:t>
            </a:r>
          </a:p>
        </c:rich>
      </c:tx>
      <c:overlay val="0"/>
      <c:spPr>
        <a:noFill/>
        <a:ln>
          <a:noFill/>
        </a:ln>
        <a:effectLst/>
      </c:spPr>
    </c:title>
    <c:autoTitleDeleted val="0"/>
    <c:plotArea>
      <c:layout>
        <c:manualLayout>
          <c:layoutTarget val="inner"/>
          <c:xMode val="edge"/>
          <c:yMode val="edge"/>
          <c:x val="0.31306097003303446"/>
          <c:y val="0.16326347456818216"/>
          <c:w val="0.56535199830088112"/>
          <c:h val="0.78361136262429942"/>
        </c:manualLayout>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Relationship</c:v>
                </c:pt>
                <c:pt idx="6">
                  <c:v>Speed (claims)</c:v>
                </c:pt>
                <c:pt idx="7">
                  <c:v>Respect (claims)</c:v>
                </c:pt>
                <c:pt idx="8">
                  <c:v>Control (claims)</c:v>
                </c:pt>
              </c:strCache>
            </c:strRef>
          </c:cat>
          <c:val>
            <c:numRef>
              <c:f>Sheet1!$D$2:$D$10</c:f>
              <c:numCache>
                <c:formatCode>0.00</c:formatCode>
                <c:ptCount val="9"/>
                <c:pt idx="0">
                  <c:v>6.2349483399999999</c:v>
                </c:pt>
                <c:pt idx="1">
                  <c:v>6.0798925290000003</c:v>
                </c:pt>
                <c:pt idx="2">
                  <c:v>5.4731318629999999</c:v>
                </c:pt>
                <c:pt idx="3">
                  <c:v>5.4115668960000001</c:v>
                </c:pt>
                <c:pt idx="4">
                  <c:v>4.9270879799999996</c:v>
                </c:pt>
                <c:pt idx="5">
                  <c:v>4.3641166340000002</c:v>
                </c:pt>
                <c:pt idx="6">
                  <c:v>4.1014956180000004</c:v>
                </c:pt>
                <c:pt idx="7">
                  <c:v>4.081868837</c:v>
                </c:pt>
                <c:pt idx="8">
                  <c:v>3.7970485979999999</c:v>
                </c:pt>
              </c:numCache>
            </c:numRef>
          </c:val>
          <c:extLst>
            <c:ext xmlns:c16="http://schemas.microsoft.com/office/drawing/2014/chart" uri="{C3380CC4-5D6E-409C-BE32-E72D297353CC}">
              <c16:uniqueId val="{00000000-3BA5-4386-AE3B-1E653471E36E}"/>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dirty="0">
                <a:solidFill>
                  <a:schemeClr val="bg2"/>
                </a:solidFill>
                <a:latin typeface="+mj-lt"/>
                <a:ea typeface="+mn-ea"/>
                <a:cs typeface="Calibri Light" panose="020F0302020204030204" pitchFamily="34" charset="0"/>
              </a:rPr>
              <a:t>Consumer – wave 9&amp;10 Dec 2021 &amp; July 2022 </a:t>
            </a:r>
          </a:p>
        </c:rich>
      </c:tx>
      <c:overlay val="0"/>
      <c:spPr>
        <a:noFill/>
        <a:ln>
          <a:noFill/>
        </a:ln>
        <a:effectLst/>
      </c:spPr>
    </c:title>
    <c:autoTitleDeleted val="0"/>
    <c:plotArea>
      <c:layout>
        <c:manualLayout>
          <c:layoutTarget val="inner"/>
          <c:xMode val="edge"/>
          <c:yMode val="edge"/>
          <c:x val="0.41054934654543535"/>
          <c:y val="0.15600048869994501"/>
          <c:w val="0.53528900970470517"/>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Speed (claims)</c:v>
                </c:pt>
                <c:pt idx="3">
                  <c:v>Price</c:v>
                </c:pt>
                <c:pt idx="4">
                  <c:v>Control (claims)</c:v>
                </c:pt>
                <c:pt idx="5">
                  <c:v>Ease</c:v>
                </c:pt>
                <c:pt idx="6">
                  <c:v>Protection</c:v>
                </c:pt>
                <c:pt idx="7">
                  <c:v>Respect (claims)</c:v>
                </c:pt>
                <c:pt idx="8">
                  <c:v>Relationship</c:v>
                </c:pt>
              </c:strCache>
            </c:strRef>
          </c:cat>
          <c:val>
            <c:numRef>
              <c:f>Sheet1!$D$2:$D$10</c:f>
              <c:numCache>
                <c:formatCode>0.00</c:formatCode>
                <c:ptCount val="9"/>
                <c:pt idx="0">
                  <c:v>9.2515351490000004</c:v>
                </c:pt>
                <c:pt idx="1">
                  <c:v>7.9354410050000004</c:v>
                </c:pt>
                <c:pt idx="2">
                  <c:v>7.474592908</c:v>
                </c:pt>
                <c:pt idx="3">
                  <c:v>6.3239153119999996</c:v>
                </c:pt>
                <c:pt idx="4">
                  <c:v>6.2749474379999999</c:v>
                </c:pt>
                <c:pt idx="5">
                  <c:v>6.1879612770000003</c:v>
                </c:pt>
                <c:pt idx="6">
                  <c:v>6.0020650580000003</c:v>
                </c:pt>
                <c:pt idx="7">
                  <c:v>5.6737696849999999</c:v>
                </c:pt>
                <c:pt idx="8">
                  <c:v>3.9119421120000002</c:v>
                </c:pt>
              </c:numCache>
            </c:numRef>
          </c:val>
          <c:extLst>
            <c:ext xmlns:c16="http://schemas.microsoft.com/office/drawing/2014/chart" uri="{C3380CC4-5D6E-409C-BE32-E72D297353CC}">
              <c16:uniqueId val="{00000000-2033-4413-8FC2-2448075E6460}"/>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a:solidFill>
                  <a:schemeClr val="accent4"/>
                </a:solidFill>
                <a:latin typeface="+mj-lt"/>
              </a:rPr>
              <a:t>SME – wave 9&amp;10</a:t>
            </a:r>
            <a:r>
              <a:rPr lang="en-US" sz="1200" b="1" baseline="0">
                <a:solidFill>
                  <a:schemeClr val="accent4"/>
                </a:solidFill>
                <a:latin typeface="+mj-lt"/>
              </a:rPr>
              <a:t> Dec 2021 &amp; July 2022</a:t>
            </a:r>
            <a:endParaRPr lang="en-US" sz="1200" b="1">
              <a:solidFill>
                <a:schemeClr val="accent4"/>
              </a:solidFill>
              <a:latin typeface="+mj-lt"/>
            </a:endParaRPr>
          </a:p>
        </c:rich>
      </c:tx>
      <c:overlay val="0"/>
      <c:spPr>
        <a:noFill/>
        <a:ln>
          <a:noFill/>
        </a:ln>
        <a:effectLst/>
      </c:spPr>
    </c:title>
    <c:autoTitleDeleted val="0"/>
    <c:plotArea>
      <c:layout>
        <c:manualLayout>
          <c:layoutTarget val="inner"/>
          <c:xMode val="edge"/>
          <c:yMode val="edge"/>
          <c:x val="0.35336740041928721"/>
          <c:y val="0.16326347456818216"/>
          <c:w val="0.60253541666666666"/>
          <c:h val="0.78361136262429942"/>
        </c:manualLayout>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Control (claims)</c:v>
                </c:pt>
                <c:pt idx="3">
                  <c:v>Ease</c:v>
                </c:pt>
                <c:pt idx="4">
                  <c:v>Protection</c:v>
                </c:pt>
                <c:pt idx="5">
                  <c:v>Speed (claims)</c:v>
                </c:pt>
                <c:pt idx="6">
                  <c:v>Price</c:v>
                </c:pt>
                <c:pt idx="7">
                  <c:v>Respect (claims)</c:v>
                </c:pt>
                <c:pt idx="8">
                  <c:v>Relationship</c:v>
                </c:pt>
              </c:strCache>
            </c:strRef>
          </c:cat>
          <c:val>
            <c:numRef>
              <c:f>Sheet1!$D$2:$D$10</c:f>
              <c:numCache>
                <c:formatCode>0.00</c:formatCode>
                <c:ptCount val="9"/>
                <c:pt idx="0">
                  <c:v>7.6223167590000003</c:v>
                </c:pt>
                <c:pt idx="1">
                  <c:v>6.8978002749999998</c:v>
                </c:pt>
                <c:pt idx="2">
                  <c:v>6.344084359</c:v>
                </c:pt>
                <c:pt idx="3">
                  <c:v>6.2853055869999999</c:v>
                </c:pt>
                <c:pt idx="4">
                  <c:v>6.1847020070000003</c:v>
                </c:pt>
                <c:pt idx="5">
                  <c:v>5.5994869200000004</c:v>
                </c:pt>
                <c:pt idx="6">
                  <c:v>5.5537179329999997</c:v>
                </c:pt>
                <c:pt idx="7">
                  <c:v>5.4284531969999996</c:v>
                </c:pt>
                <c:pt idx="8">
                  <c:v>5.3796481690000002</c:v>
                </c:pt>
              </c:numCache>
            </c:numRef>
          </c:val>
          <c:extLst>
            <c:ext xmlns:c16="http://schemas.microsoft.com/office/drawing/2014/chart" uri="{C3380CC4-5D6E-409C-BE32-E72D297353CC}">
              <c16:uniqueId val="{00000000-12B8-4239-A08D-26E0B254F318}"/>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GB" sz="1800" b="1">
                <a:solidFill>
                  <a:schemeClr val="accent4"/>
                </a:solidFill>
              </a:rPr>
              <a:t>SME</a:t>
            </a:r>
          </a:p>
        </c:rich>
      </c:tx>
      <c:layout>
        <c:manualLayout>
          <c:xMode val="edge"/>
          <c:yMode val="edge"/>
          <c:x val="0.35785051490642034"/>
          <c:y val="1.6121480645866288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8.9782600007203162E-3"/>
          <c:y val="1.6376903784677346E-2"/>
          <c:w val="0.77508334915038501"/>
          <c:h val="0.86354599268265997"/>
        </c:manualLayout>
      </c:layout>
      <c:barChart>
        <c:barDir val="col"/>
        <c:grouping val="stacked"/>
        <c:varyColors val="0"/>
        <c:ser>
          <c:idx val="0"/>
          <c:order val="0"/>
          <c:tx>
            <c:strRef>
              <c:f>Sheet1!$A$2</c:f>
              <c:strCache>
                <c:ptCount val="1"/>
                <c:pt idx="0">
                  <c:v>Extremely dissatisfied</c:v>
                </c:pt>
              </c:strCache>
            </c:strRef>
          </c:tx>
          <c:spPr>
            <a:solidFill>
              <a:srgbClr val="D0760A"/>
            </a:solidFill>
            <a:ln>
              <a:solidFill>
                <a:schemeClr val="tx2"/>
              </a:solidFill>
            </a:ln>
            <a:effectLst/>
          </c:spPr>
          <c:invertIfNegative val="0"/>
          <c:dLbls>
            <c:delete val="1"/>
          </c:dLbls>
          <c:cat>
            <c:strRef>
              <c:f>Sheet1!$B$1:$L$1</c:f>
              <c:strCache>
                <c:ptCount val="11"/>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 '22</c:v>
                </c:pt>
                <c:pt idx="10">
                  <c:v>Wave 11&amp;12 May '23</c:v>
                </c:pt>
              </c:strCache>
            </c:strRef>
          </c:cat>
          <c:val>
            <c:numRef>
              <c:f>Sheet1!$B$2:$L$2</c:f>
              <c:numCache>
                <c:formatCode>0%</c:formatCode>
                <c:ptCount val="11"/>
                <c:pt idx="0">
                  <c:v>9.1923834537097834E-3</c:v>
                </c:pt>
                <c:pt idx="1">
                  <c:v>1.2909632571996028E-2</c:v>
                </c:pt>
                <c:pt idx="2">
                  <c:v>0.01</c:v>
                </c:pt>
                <c:pt idx="3">
                  <c:v>7.2231139700000002E-3</c:v>
                </c:pt>
                <c:pt idx="4">
                  <c:v>1.066666667E-2</c:v>
                </c:pt>
                <c:pt idx="5">
                  <c:v>1.1960132889999999E-2</c:v>
                </c:pt>
                <c:pt idx="6">
                  <c:v>8.0053368899999991E-3</c:v>
                </c:pt>
                <c:pt idx="7">
                  <c:v>6.6755674200000004E-3</c:v>
                </c:pt>
                <c:pt idx="8">
                  <c:v>7.3431241700000005E-3</c:v>
                </c:pt>
                <c:pt idx="9">
                  <c:v>0.01</c:v>
                </c:pt>
                <c:pt idx="10">
                  <c:v>1.335113485E-2</c:v>
                </c:pt>
              </c:numCache>
            </c:numRef>
          </c:val>
          <c:extLst>
            <c:ext xmlns:c16="http://schemas.microsoft.com/office/drawing/2014/chart" uri="{C3380CC4-5D6E-409C-BE32-E72D297353CC}">
              <c16:uniqueId val="{00000000-79D4-4FFE-9FD6-593C0E6C5582}"/>
            </c:ext>
          </c:extLst>
        </c:ser>
        <c:ser>
          <c:idx val="1"/>
          <c:order val="1"/>
          <c:tx>
            <c:strRef>
              <c:f>Sheet1!$A$3</c:f>
              <c:strCache>
                <c:ptCount val="1"/>
                <c:pt idx="0">
                  <c:v>Dissatisfied</c:v>
                </c:pt>
              </c:strCache>
            </c:strRef>
          </c:tx>
          <c:spPr>
            <a:solidFill>
              <a:srgbClr val="F5A03D"/>
            </a:solidFill>
            <a:ln>
              <a:solidFill>
                <a:schemeClr val="tx2"/>
              </a:solidFill>
            </a:ln>
            <a:effectLst/>
          </c:spPr>
          <c:invertIfNegative val="0"/>
          <c:dLbls>
            <c:delete val="1"/>
          </c:dLbls>
          <c:cat>
            <c:strRef>
              <c:f>Sheet1!$B$1:$L$1</c:f>
              <c:strCache>
                <c:ptCount val="11"/>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 '22</c:v>
                </c:pt>
                <c:pt idx="10">
                  <c:v>Wave 11&amp;12 May '23</c:v>
                </c:pt>
              </c:strCache>
            </c:strRef>
          </c:cat>
          <c:val>
            <c:numRef>
              <c:f>Sheet1!$B$3:$L$3</c:f>
              <c:numCache>
                <c:formatCode>0%</c:formatCode>
                <c:ptCount val="11"/>
                <c:pt idx="0">
                  <c:v>4.5961917268548917E-3</c:v>
                </c:pt>
                <c:pt idx="1">
                  <c:v>1.2909632571996028E-2</c:v>
                </c:pt>
                <c:pt idx="2">
                  <c:v>0.01</c:v>
                </c:pt>
                <c:pt idx="3">
                  <c:v>1.444622793E-2</c:v>
                </c:pt>
                <c:pt idx="4">
                  <c:v>1.7333333329999999E-2</c:v>
                </c:pt>
                <c:pt idx="5">
                  <c:v>1.4617940199999999E-2</c:v>
                </c:pt>
                <c:pt idx="6">
                  <c:v>1.4676450969999999E-2</c:v>
                </c:pt>
                <c:pt idx="7">
                  <c:v>1.134846462E-2</c:v>
                </c:pt>
                <c:pt idx="8">
                  <c:v>8.0106809099999999E-3</c:v>
                </c:pt>
                <c:pt idx="9">
                  <c:v>0.01</c:v>
                </c:pt>
                <c:pt idx="10">
                  <c:v>1.602136182E-2</c:v>
                </c:pt>
              </c:numCache>
            </c:numRef>
          </c:val>
          <c:extLst>
            <c:ext xmlns:c16="http://schemas.microsoft.com/office/drawing/2014/chart" uri="{C3380CC4-5D6E-409C-BE32-E72D297353CC}">
              <c16:uniqueId val="{00000001-79D4-4FFE-9FD6-593C0E6C5582}"/>
            </c:ext>
          </c:extLst>
        </c:ser>
        <c:ser>
          <c:idx val="2"/>
          <c:order val="2"/>
          <c:tx>
            <c:strRef>
              <c:f>Sheet1!$A$4</c:f>
              <c:strCache>
                <c:ptCount val="1"/>
                <c:pt idx="0">
                  <c:v>Slightly dissatisfied</c:v>
                </c:pt>
              </c:strCache>
            </c:strRef>
          </c:tx>
          <c:spPr>
            <a:solidFill>
              <a:schemeClr val="accent5">
                <a:lumMod val="40000"/>
                <a:lumOff val="60000"/>
              </a:schemeClr>
            </a:solidFill>
            <a:ln>
              <a:solidFill>
                <a:schemeClr val="tx2"/>
              </a:solidFill>
            </a:ln>
            <a:effectLst/>
          </c:spPr>
          <c:invertIfNegative val="0"/>
          <c:dLbls>
            <c:delete val="1"/>
          </c:dLbls>
          <c:cat>
            <c:strRef>
              <c:f>Sheet1!$B$1:$L$1</c:f>
              <c:strCache>
                <c:ptCount val="11"/>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 '22</c:v>
                </c:pt>
                <c:pt idx="10">
                  <c:v>Wave 11&amp;12 May '23</c:v>
                </c:pt>
              </c:strCache>
            </c:strRef>
          </c:cat>
          <c:val>
            <c:numRef>
              <c:f>Sheet1!$B$4:$L$4</c:f>
              <c:numCache>
                <c:formatCode>0%</c:formatCode>
                <c:ptCount val="11"/>
                <c:pt idx="0">
                  <c:v>2.8890347997373604E-2</c:v>
                </c:pt>
                <c:pt idx="1">
                  <c:v>3.4756703078450843E-2</c:v>
                </c:pt>
                <c:pt idx="2">
                  <c:v>0.04</c:v>
                </c:pt>
                <c:pt idx="3">
                  <c:v>3.9325842700000002E-2</c:v>
                </c:pt>
                <c:pt idx="4">
                  <c:v>4.4000000000000004E-2</c:v>
                </c:pt>
                <c:pt idx="5">
                  <c:v>5.249169435E-2</c:v>
                </c:pt>
                <c:pt idx="6">
                  <c:v>5.1367578390000002E-2</c:v>
                </c:pt>
                <c:pt idx="7">
                  <c:v>3.9385847799999998E-2</c:v>
                </c:pt>
                <c:pt idx="8">
                  <c:v>3.7383177570000002E-2</c:v>
                </c:pt>
                <c:pt idx="9">
                  <c:v>0.04</c:v>
                </c:pt>
                <c:pt idx="10">
                  <c:v>3.2042723629999999E-2</c:v>
                </c:pt>
              </c:numCache>
            </c:numRef>
          </c:val>
          <c:extLst>
            <c:ext xmlns:c16="http://schemas.microsoft.com/office/drawing/2014/chart" uri="{C3380CC4-5D6E-409C-BE32-E72D297353CC}">
              <c16:uniqueId val="{00000002-79D4-4FFE-9FD6-593C0E6C5582}"/>
            </c:ext>
          </c:extLst>
        </c:ser>
        <c:ser>
          <c:idx val="3"/>
          <c:order val="3"/>
          <c:tx>
            <c:strRef>
              <c:f>Sheet1!$A$5</c:f>
              <c:strCache>
                <c:ptCount val="1"/>
                <c:pt idx="0">
                  <c:v>Neither satisfied nor dissatisfied</c:v>
                </c:pt>
              </c:strCache>
            </c:strRef>
          </c:tx>
          <c:spPr>
            <a:solidFill>
              <a:schemeClr val="tx2">
                <a:lumMod val="75000"/>
              </a:schemeClr>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 '22</c:v>
                </c:pt>
                <c:pt idx="10">
                  <c:v>Wave 11&amp;12 May '23</c:v>
                </c:pt>
              </c:strCache>
            </c:strRef>
          </c:cat>
          <c:val>
            <c:numRef>
              <c:f>Sheet1!$B$5:$L$5</c:f>
              <c:numCache>
                <c:formatCode>0%</c:formatCode>
                <c:ptCount val="11"/>
                <c:pt idx="0">
                  <c:v>0.13263296126066973</c:v>
                </c:pt>
                <c:pt idx="1">
                  <c:v>0.11618669314796425</c:v>
                </c:pt>
                <c:pt idx="2">
                  <c:v>0.12</c:v>
                </c:pt>
                <c:pt idx="3">
                  <c:v>0.14526484750999999</c:v>
                </c:pt>
                <c:pt idx="4">
                  <c:v>0.16600000000000001</c:v>
                </c:pt>
                <c:pt idx="5">
                  <c:v>0.15215946844</c:v>
                </c:pt>
                <c:pt idx="6">
                  <c:v>0.1400933956</c:v>
                </c:pt>
                <c:pt idx="7">
                  <c:v>0.14218958611999999</c:v>
                </c:pt>
                <c:pt idx="8">
                  <c:v>0.12683578104000001</c:v>
                </c:pt>
                <c:pt idx="9">
                  <c:v>0.11</c:v>
                </c:pt>
                <c:pt idx="10">
                  <c:v>0.12616822429999999</c:v>
                </c:pt>
              </c:numCache>
            </c:numRef>
          </c:val>
          <c:extLst>
            <c:ext xmlns:c16="http://schemas.microsoft.com/office/drawing/2014/chart" uri="{C3380CC4-5D6E-409C-BE32-E72D297353CC}">
              <c16:uniqueId val="{00000003-79D4-4FFE-9FD6-593C0E6C5582}"/>
            </c:ext>
          </c:extLst>
        </c:ser>
        <c:ser>
          <c:idx val="4"/>
          <c:order val="4"/>
          <c:tx>
            <c:strRef>
              <c:f>Sheet1!$A$6</c:f>
              <c:strCache>
                <c:ptCount val="1"/>
                <c:pt idx="0">
                  <c:v>Slightly satisfied</c:v>
                </c:pt>
              </c:strCache>
            </c:strRef>
          </c:tx>
          <c:spPr>
            <a:solidFill>
              <a:schemeClr val="accent2">
                <a:lumMod val="40000"/>
                <a:lumOff val="60000"/>
              </a:schemeClr>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 '22</c:v>
                </c:pt>
                <c:pt idx="10">
                  <c:v>Wave 11&amp;12 May '23</c:v>
                </c:pt>
              </c:strCache>
            </c:strRef>
          </c:cat>
          <c:val>
            <c:numRef>
              <c:f>Sheet1!$B$6:$L$6</c:f>
              <c:numCache>
                <c:formatCode>0%</c:formatCode>
                <c:ptCount val="11"/>
                <c:pt idx="0">
                  <c:v>0.21799080761654629</c:v>
                </c:pt>
                <c:pt idx="1">
                  <c:v>0.21747765640516387</c:v>
                </c:pt>
                <c:pt idx="2">
                  <c:v>0.24</c:v>
                </c:pt>
                <c:pt idx="3">
                  <c:v>0.22471910111999999</c:v>
                </c:pt>
                <c:pt idx="4">
                  <c:v>0.21333333332999999</c:v>
                </c:pt>
                <c:pt idx="5">
                  <c:v>0.21661129568000001</c:v>
                </c:pt>
                <c:pt idx="6">
                  <c:v>0.21547698466000001</c:v>
                </c:pt>
                <c:pt idx="7">
                  <c:v>0.22229639519</c:v>
                </c:pt>
                <c:pt idx="8">
                  <c:v>0.20894526034999999</c:v>
                </c:pt>
                <c:pt idx="9">
                  <c:v>0.21</c:v>
                </c:pt>
                <c:pt idx="10">
                  <c:v>0.20427236314999997</c:v>
                </c:pt>
              </c:numCache>
            </c:numRef>
          </c:val>
          <c:extLst>
            <c:ext xmlns:c16="http://schemas.microsoft.com/office/drawing/2014/chart" uri="{C3380CC4-5D6E-409C-BE32-E72D297353CC}">
              <c16:uniqueId val="{00000004-79D4-4FFE-9FD6-593C0E6C5582}"/>
            </c:ext>
          </c:extLst>
        </c:ser>
        <c:ser>
          <c:idx val="5"/>
          <c:order val="5"/>
          <c:tx>
            <c:strRef>
              <c:f>Sheet1!$A$7</c:f>
              <c:strCache>
                <c:ptCount val="1"/>
                <c:pt idx="0">
                  <c:v>Satisfied</c:v>
                </c:pt>
              </c:strCache>
            </c:strRef>
          </c:tx>
          <c:spPr>
            <a:solidFill>
              <a:srgbClr val="93C01F"/>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 '22</c:v>
                </c:pt>
                <c:pt idx="10">
                  <c:v>Wave 11&amp;12 May '23</c:v>
                </c:pt>
              </c:strCache>
            </c:strRef>
          </c:cat>
          <c:val>
            <c:numRef>
              <c:f>Sheet1!$B$7:$L$7</c:f>
              <c:numCache>
                <c:formatCode>0%</c:formatCode>
                <c:ptCount val="11"/>
                <c:pt idx="0">
                  <c:v>0.46815495732107681</c:v>
                </c:pt>
                <c:pt idx="1">
                  <c:v>0.45978152929493543</c:v>
                </c:pt>
                <c:pt idx="2">
                  <c:v>0.45</c:v>
                </c:pt>
                <c:pt idx="3">
                  <c:v>0.45987158909000003</c:v>
                </c:pt>
                <c:pt idx="4">
                  <c:v>0.43799999999999994</c:v>
                </c:pt>
                <c:pt idx="5">
                  <c:v>0.43255813954</c:v>
                </c:pt>
                <c:pt idx="6">
                  <c:v>0.44896597731999999</c:v>
                </c:pt>
                <c:pt idx="7">
                  <c:v>0.4526034713</c:v>
                </c:pt>
                <c:pt idx="8">
                  <c:v>0.47530040053999995</c:v>
                </c:pt>
                <c:pt idx="9">
                  <c:v>0.48</c:v>
                </c:pt>
                <c:pt idx="10">
                  <c:v>0.46194926569000005</c:v>
                </c:pt>
              </c:numCache>
            </c:numRef>
          </c:val>
          <c:extLst>
            <c:ext xmlns:c16="http://schemas.microsoft.com/office/drawing/2014/chart" uri="{C3380CC4-5D6E-409C-BE32-E72D297353CC}">
              <c16:uniqueId val="{00000005-79D4-4FFE-9FD6-593C0E6C5582}"/>
            </c:ext>
          </c:extLst>
        </c:ser>
        <c:ser>
          <c:idx val="6"/>
          <c:order val="6"/>
          <c:tx>
            <c:strRef>
              <c:f>Sheet1!$A$8</c:f>
              <c:strCache>
                <c:ptCount val="1"/>
                <c:pt idx="0">
                  <c:v>Extremely satisfied </c:v>
                </c:pt>
              </c:strCache>
            </c:strRef>
          </c:tx>
          <c:spPr>
            <a:solidFill>
              <a:srgbClr val="008265"/>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Wave 1&amp;2
Oct '19</c:v>
                </c:pt>
                <c:pt idx="1">
                  <c:v>Wave 2&amp;3
Feb '20</c:v>
                </c:pt>
                <c:pt idx="2">
                  <c:v>Wave 3&amp;4
May '20</c:v>
                </c:pt>
                <c:pt idx="3">
                  <c:v>Wave 4&amp;5
Sept '20</c:v>
                </c:pt>
                <c:pt idx="4">
                  <c:v>Wave 5&amp;6
Dec '20</c:v>
                </c:pt>
                <c:pt idx="5">
                  <c:v>Wave 6&amp;7
'Apr '21</c:v>
                </c:pt>
                <c:pt idx="6">
                  <c:v>Wave 7&amp;8
Jul '21</c:v>
                </c:pt>
                <c:pt idx="7">
                  <c:v>Wave 8&amp;9
Dec '21</c:v>
                </c:pt>
                <c:pt idx="8">
                  <c:v>Wave 9&amp;10
Jul '22</c:v>
                </c:pt>
                <c:pt idx="9">
                  <c:v>Wave 10&amp;11 Dec '22</c:v>
                </c:pt>
                <c:pt idx="10">
                  <c:v>Wave 11&amp;12 May '23</c:v>
                </c:pt>
              </c:strCache>
            </c:strRef>
          </c:cat>
          <c:val>
            <c:numRef>
              <c:f>Sheet1!$B$8:$L$8</c:f>
              <c:numCache>
                <c:formatCode>0%</c:formatCode>
                <c:ptCount val="11"/>
                <c:pt idx="0">
                  <c:v>0.13854235062376888</c:v>
                </c:pt>
                <c:pt idx="1">
                  <c:v>0.14597815292949354</c:v>
                </c:pt>
                <c:pt idx="2">
                  <c:v>0.13</c:v>
                </c:pt>
                <c:pt idx="3">
                  <c:v>0.10914927769</c:v>
                </c:pt>
                <c:pt idx="4">
                  <c:v>0.11</c:v>
                </c:pt>
                <c:pt idx="5">
                  <c:v>0.11827242525000001</c:v>
                </c:pt>
                <c:pt idx="6">
                  <c:v>0.12074716477999999</c:v>
                </c:pt>
                <c:pt idx="7">
                  <c:v>0.12550066756</c:v>
                </c:pt>
                <c:pt idx="8">
                  <c:v>0.13618157543000001</c:v>
                </c:pt>
                <c:pt idx="9">
                  <c:v>0.14000000000000001</c:v>
                </c:pt>
                <c:pt idx="10">
                  <c:v>0.14619492656999999</c:v>
                </c:pt>
              </c:numCache>
            </c:numRef>
          </c:val>
          <c:extLst>
            <c:ext xmlns:c16="http://schemas.microsoft.com/office/drawing/2014/chart" uri="{C3380CC4-5D6E-409C-BE32-E72D297353CC}">
              <c16:uniqueId val="{00000006-79D4-4FFE-9FD6-593C0E6C5582}"/>
            </c:ext>
          </c:extLst>
        </c:ser>
        <c:dLbls>
          <c:dLblPos val="ctr"/>
          <c:showLegendKey val="0"/>
          <c:showVal val="1"/>
          <c:showCatName val="0"/>
          <c:showSerName val="0"/>
          <c:showPercent val="0"/>
          <c:showBubbleSize val="0"/>
        </c:dLbls>
        <c:gapWidth val="37"/>
        <c:overlap val="100"/>
        <c:axId val="111881728"/>
        <c:axId val="213415552"/>
        <c:extLst/>
      </c:barChart>
      <c:catAx>
        <c:axId val="1118817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13415552"/>
        <c:crosses val="autoZero"/>
        <c:auto val="1"/>
        <c:lblAlgn val="ctr"/>
        <c:lblOffset val="100"/>
        <c:noMultiLvlLbl val="0"/>
      </c:catAx>
      <c:valAx>
        <c:axId val="213415552"/>
        <c:scaling>
          <c:orientation val="minMax"/>
          <c:max val="1.2"/>
        </c:scaling>
        <c:delete val="1"/>
        <c:axPos val="l"/>
        <c:numFmt formatCode="0%" sourceLinked="1"/>
        <c:majorTickMark val="out"/>
        <c:minorTickMark val="none"/>
        <c:tickLblPos val="nextTo"/>
        <c:crossAx val="111881728"/>
        <c:crosses val="autoZero"/>
        <c:crossBetween val="between"/>
      </c:valAx>
      <c:spPr>
        <a:noFill/>
        <a:ln>
          <a:noFill/>
        </a:ln>
        <a:effectLst/>
      </c:spPr>
    </c:plotArea>
    <c:legend>
      <c:legendPos val="r"/>
      <c:layout>
        <c:manualLayout>
          <c:xMode val="edge"/>
          <c:yMode val="edge"/>
          <c:x val="0.79448884393176022"/>
          <c:y val="0.14804789899963941"/>
          <c:w val="0.20551115606823975"/>
          <c:h val="0.73142343736705429"/>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solidFill>
            <a:schemeClr val="tx1"/>
          </a:solidFill>
        </a:defRPr>
      </a:pPr>
      <a:endParaRPr lang="en-US"/>
    </a:p>
  </c:txPr>
  <c:externalData r:id="rId3">
    <c:autoUpdate val="0"/>
  </c:externalData>
  <c:userShapes r:id="rId4"/>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a:solidFill>
                  <a:schemeClr val="bg2"/>
                </a:solidFill>
                <a:latin typeface="+mj-lt"/>
                <a:ea typeface="+mn-ea"/>
                <a:cs typeface="Calibri Light" panose="020F0302020204030204" pitchFamily="34" charset="0"/>
              </a:rPr>
              <a:t>Consumer 2020 – wave 4&amp;5 </a:t>
            </a:r>
          </a:p>
        </c:rich>
      </c:tx>
      <c:overlay val="0"/>
      <c:spPr>
        <a:noFill/>
        <a:ln>
          <a:noFill/>
        </a:ln>
        <a:effectLst/>
      </c:spPr>
    </c:title>
    <c:autoTitleDeleted val="0"/>
    <c:plotArea>
      <c:layout>
        <c:manualLayout>
          <c:layoutTarget val="inner"/>
          <c:xMode val="edge"/>
          <c:yMode val="edge"/>
          <c:x val="0.41054934654543535"/>
          <c:y val="0.15600048869994501"/>
          <c:w val="0.52790377135005462"/>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Respect (claims)</c:v>
                </c:pt>
                <c:pt idx="3">
                  <c:v>Ease</c:v>
                </c:pt>
                <c:pt idx="4">
                  <c:v>Protection</c:v>
                </c:pt>
                <c:pt idx="5">
                  <c:v>Speed (claims)</c:v>
                </c:pt>
                <c:pt idx="6">
                  <c:v>Price</c:v>
                </c:pt>
                <c:pt idx="7">
                  <c:v>Control (claims)</c:v>
                </c:pt>
                <c:pt idx="8">
                  <c:v>Relationship</c:v>
                </c:pt>
              </c:strCache>
            </c:strRef>
          </c:cat>
          <c:val>
            <c:numRef>
              <c:f>Sheet1!$D$2:$D$10</c:f>
              <c:numCache>
                <c:formatCode>0.00</c:formatCode>
                <c:ptCount val="9"/>
                <c:pt idx="0">
                  <c:v>9.7282894249999998</c:v>
                </c:pt>
                <c:pt idx="1">
                  <c:v>7.9595228479999998</c:v>
                </c:pt>
                <c:pt idx="2">
                  <c:v>7.5560820739999999</c:v>
                </c:pt>
                <c:pt idx="3">
                  <c:v>6.5935027069999999</c:v>
                </c:pt>
                <c:pt idx="4">
                  <c:v>6.5878249929999999</c:v>
                </c:pt>
                <c:pt idx="5">
                  <c:v>6.2240390919999999</c:v>
                </c:pt>
                <c:pt idx="6">
                  <c:v>5.9609525750000003</c:v>
                </c:pt>
                <c:pt idx="7">
                  <c:v>4.935658943</c:v>
                </c:pt>
                <c:pt idx="8">
                  <c:v>4.2715779649999996</c:v>
                </c:pt>
              </c:numCache>
            </c:numRef>
          </c:val>
          <c:extLst>
            <c:ext xmlns:c16="http://schemas.microsoft.com/office/drawing/2014/chart" uri="{C3380CC4-5D6E-409C-BE32-E72D297353CC}">
              <c16:uniqueId val="{00000000-BF1D-42A1-A5DF-6BDC318EE172}"/>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a:solidFill>
                  <a:schemeClr val="accent4"/>
                </a:solidFill>
                <a:latin typeface="+mj-lt"/>
              </a:rPr>
              <a:t>SME 2020 – wave 4&amp;5</a:t>
            </a:r>
          </a:p>
        </c:rich>
      </c:tx>
      <c:overlay val="0"/>
      <c:spPr>
        <a:noFill/>
        <a:ln>
          <a:noFill/>
        </a:ln>
        <a:effectLst/>
      </c:spPr>
    </c:title>
    <c:autoTitleDeleted val="0"/>
    <c:plotArea>
      <c:layout>
        <c:manualLayout>
          <c:layoutTarget val="inner"/>
          <c:xMode val="edge"/>
          <c:yMode val="edge"/>
          <c:x val="0.47065200546723496"/>
          <c:y val="0.16326347456818216"/>
          <c:w val="0.4451266078152421"/>
          <c:h val="0.78361136262429942"/>
        </c:manualLayout>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Relationship</c:v>
                </c:pt>
                <c:pt idx="6">
                  <c:v>Respect (claims)</c:v>
                </c:pt>
                <c:pt idx="7">
                  <c:v>Speed (claims)</c:v>
                </c:pt>
                <c:pt idx="8">
                  <c:v>Control (claims)</c:v>
                </c:pt>
              </c:strCache>
            </c:strRef>
          </c:cat>
          <c:val>
            <c:numRef>
              <c:f>Sheet1!$D$2:$D$10</c:f>
              <c:numCache>
                <c:formatCode>0.00</c:formatCode>
                <c:ptCount val="9"/>
                <c:pt idx="0">
                  <c:v>6.3630856439999999</c:v>
                </c:pt>
                <c:pt idx="1">
                  <c:v>6.1459446489999996</c:v>
                </c:pt>
                <c:pt idx="2">
                  <c:v>5.76306779</c:v>
                </c:pt>
                <c:pt idx="3">
                  <c:v>5.7473975060000004</c:v>
                </c:pt>
                <c:pt idx="4">
                  <c:v>4.9161867810000004</c:v>
                </c:pt>
                <c:pt idx="5">
                  <c:v>4.6666527689999997</c:v>
                </c:pt>
                <c:pt idx="6">
                  <c:v>4.6254403760000002</c:v>
                </c:pt>
                <c:pt idx="7">
                  <c:v>4.2549343500000001</c:v>
                </c:pt>
                <c:pt idx="8">
                  <c:v>3.5309851870000002</c:v>
                </c:pt>
              </c:numCache>
            </c:numRef>
          </c:val>
          <c:extLst>
            <c:ext xmlns:c16="http://schemas.microsoft.com/office/drawing/2014/chart" uri="{C3380CC4-5D6E-409C-BE32-E72D297353CC}">
              <c16:uniqueId val="{00000000-B8F0-4C17-B37D-DF934134F711}"/>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a:solidFill>
                  <a:schemeClr val="bg2"/>
                </a:solidFill>
                <a:latin typeface="+mj-lt"/>
                <a:ea typeface="+mn-ea"/>
                <a:cs typeface="Calibri Light" panose="020F0302020204030204" pitchFamily="34" charset="0"/>
              </a:rPr>
              <a:t>Consumer 2020 – wave 5&amp;6 </a:t>
            </a:r>
          </a:p>
        </c:rich>
      </c:tx>
      <c:overlay val="0"/>
      <c:spPr>
        <a:noFill/>
        <a:ln>
          <a:noFill/>
        </a:ln>
        <a:effectLst/>
      </c:spPr>
    </c:title>
    <c:autoTitleDeleted val="0"/>
    <c:plotArea>
      <c:layout>
        <c:manualLayout>
          <c:layoutTarget val="inner"/>
          <c:xMode val="edge"/>
          <c:yMode val="edge"/>
          <c:x val="0.41054934654543535"/>
          <c:y val="0.15600048869994501"/>
          <c:w val="0.35666779127305442"/>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Respect (claims)</c:v>
                </c:pt>
                <c:pt idx="6">
                  <c:v>Speed (claims)</c:v>
                </c:pt>
                <c:pt idx="7">
                  <c:v>Control (claims)</c:v>
                </c:pt>
                <c:pt idx="8">
                  <c:v>Relationship</c:v>
                </c:pt>
              </c:strCache>
            </c:strRef>
          </c:cat>
          <c:val>
            <c:numRef>
              <c:f>Sheet1!$D$2:$D$10</c:f>
              <c:numCache>
                <c:formatCode>0.00</c:formatCode>
                <c:ptCount val="9"/>
                <c:pt idx="0">
                  <c:v>9.0427832549999998</c:v>
                </c:pt>
                <c:pt idx="1">
                  <c:v>7.5055323490000001</c:v>
                </c:pt>
                <c:pt idx="2">
                  <c:v>6.141413934</c:v>
                </c:pt>
                <c:pt idx="3">
                  <c:v>5.8434181980000002</c:v>
                </c:pt>
                <c:pt idx="4">
                  <c:v>5.6880977420000001</c:v>
                </c:pt>
                <c:pt idx="5">
                  <c:v>5.282211427</c:v>
                </c:pt>
                <c:pt idx="6">
                  <c:v>5.2244083239999997</c:v>
                </c:pt>
                <c:pt idx="7">
                  <c:v>4.6489145159999996</c:v>
                </c:pt>
                <c:pt idx="8">
                  <c:v>3.86821489</c:v>
                </c:pt>
              </c:numCache>
            </c:numRef>
          </c:val>
          <c:extLst>
            <c:ext xmlns:c16="http://schemas.microsoft.com/office/drawing/2014/chart" uri="{C3380CC4-5D6E-409C-BE32-E72D297353CC}">
              <c16:uniqueId val="{00000000-46D7-4650-AD2F-EC29A7C224C7}"/>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a:solidFill>
                  <a:schemeClr val="accent4"/>
                </a:solidFill>
                <a:latin typeface="+mj-lt"/>
              </a:rPr>
              <a:t>SME 2020 – wave 5&amp;6</a:t>
            </a:r>
          </a:p>
        </c:rich>
      </c:tx>
      <c:overlay val="0"/>
      <c:spPr>
        <a:noFill/>
        <a:ln>
          <a:noFill/>
        </a:ln>
        <a:effectLst/>
      </c:spPr>
    </c:title>
    <c:autoTitleDeleted val="0"/>
    <c:plotArea>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Relationship</c:v>
                </c:pt>
                <c:pt idx="6">
                  <c:v>Control (claims)</c:v>
                </c:pt>
                <c:pt idx="7">
                  <c:v>Respect (claims)</c:v>
                </c:pt>
                <c:pt idx="8">
                  <c:v>Speed (claims)</c:v>
                </c:pt>
              </c:strCache>
            </c:strRef>
          </c:cat>
          <c:val>
            <c:numRef>
              <c:f>Sheet1!$D$2:$D$10</c:f>
              <c:numCache>
                <c:formatCode>0.00</c:formatCode>
                <c:ptCount val="9"/>
                <c:pt idx="0">
                  <c:v>6.6638616119999998</c:v>
                </c:pt>
                <c:pt idx="1">
                  <c:v>6.0248637839999999</c:v>
                </c:pt>
                <c:pt idx="2">
                  <c:v>5.8268724949999999</c:v>
                </c:pt>
                <c:pt idx="3">
                  <c:v>5.5229058159999997</c:v>
                </c:pt>
                <c:pt idx="4">
                  <c:v>5.0060041200000001</c:v>
                </c:pt>
                <c:pt idx="5">
                  <c:v>4.3941150459999996</c:v>
                </c:pt>
                <c:pt idx="6">
                  <c:v>4.3732933689999998</c:v>
                </c:pt>
                <c:pt idx="7">
                  <c:v>3.978676535</c:v>
                </c:pt>
                <c:pt idx="8">
                  <c:v>3.8457199559999999</c:v>
                </c:pt>
              </c:numCache>
            </c:numRef>
          </c:val>
          <c:extLst>
            <c:ext xmlns:c16="http://schemas.microsoft.com/office/drawing/2014/chart" uri="{C3380CC4-5D6E-409C-BE32-E72D297353CC}">
              <c16:uniqueId val="{00000000-D017-48B0-A49A-60C5FFC6B5FE}"/>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chemeClr val="bg2"/>
                </a:solidFill>
                <a:latin typeface="+mj-lt"/>
                <a:ea typeface="+mn-ea"/>
                <a:cs typeface="Calibri Light" panose="020F0302020204030204" pitchFamily="34" charset="0"/>
              </a:defRPr>
            </a:pPr>
            <a:r>
              <a:rPr lang="en-US" sz="1200" b="1" i="0" u="none" strike="noStrike" kern="1200" spc="0" baseline="0">
                <a:solidFill>
                  <a:schemeClr val="bg2"/>
                </a:solidFill>
                <a:latin typeface="+mj-lt"/>
                <a:ea typeface="+mn-ea"/>
                <a:cs typeface="Calibri Light" panose="020F0302020204030204" pitchFamily="34" charset="0"/>
              </a:rPr>
              <a:t>Consumer 2021 – wave 6&amp;7 </a:t>
            </a:r>
          </a:p>
        </c:rich>
      </c:tx>
      <c:overlay val="0"/>
      <c:spPr>
        <a:noFill/>
        <a:ln>
          <a:noFill/>
        </a:ln>
        <a:effectLst/>
      </c:spPr>
    </c:title>
    <c:autoTitleDeleted val="0"/>
    <c:plotArea>
      <c:layout>
        <c:manualLayout>
          <c:layoutTarget val="inner"/>
          <c:xMode val="edge"/>
          <c:yMode val="edge"/>
          <c:x val="0.41054934654543535"/>
          <c:y val="0.15600048869994501"/>
          <c:w val="0.35666779127305442"/>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Speed (claims)</c:v>
                </c:pt>
                <c:pt idx="6">
                  <c:v>Relationship</c:v>
                </c:pt>
                <c:pt idx="7">
                  <c:v>Control (claims)</c:v>
                </c:pt>
                <c:pt idx="8">
                  <c:v>Respect (claims)</c:v>
                </c:pt>
              </c:strCache>
            </c:strRef>
          </c:cat>
          <c:val>
            <c:numRef>
              <c:f>Sheet1!$D$2:$D$10</c:f>
              <c:numCache>
                <c:formatCode>0.00</c:formatCode>
                <c:ptCount val="9"/>
                <c:pt idx="0">
                  <c:v>8.8868271859999997</c:v>
                </c:pt>
                <c:pt idx="1">
                  <c:v>7.1934878109999998</c:v>
                </c:pt>
                <c:pt idx="2">
                  <c:v>5.676811549</c:v>
                </c:pt>
                <c:pt idx="3">
                  <c:v>5.6722337109999996</c:v>
                </c:pt>
                <c:pt idx="4">
                  <c:v>5.3455641419999997</c:v>
                </c:pt>
                <c:pt idx="5">
                  <c:v>4.4685204709999997</c:v>
                </c:pt>
                <c:pt idx="6">
                  <c:v>3.7085919980000002</c:v>
                </c:pt>
                <c:pt idx="7">
                  <c:v>3.4883192329999999</c:v>
                </c:pt>
                <c:pt idx="8">
                  <c:v>3.4429247329999999</c:v>
                </c:pt>
              </c:numCache>
            </c:numRef>
          </c:val>
          <c:extLst>
            <c:ext xmlns:c16="http://schemas.microsoft.com/office/drawing/2014/chart" uri="{C3380CC4-5D6E-409C-BE32-E72D297353CC}">
              <c16:uniqueId val="{00000000-5271-425F-88E6-25BD4ED4787E}"/>
            </c:ext>
          </c:extLst>
        </c:ser>
        <c:dLbls>
          <c:dLblPos val="outEnd"/>
          <c:showLegendKey val="0"/>
          <c:showVal val="1"/>
          <c:showCatName val="0"/>
          <c:showSerName val="0"/>
          <c:showPercent val="0"/>
          <c:showBubbleSize val="0"/>
        </c:dLbls>
        <c:gapWidth val="80"/>
        <c:axId val="212916224"/>
        <c:axId val="174246720"/>
      </c:barChart>
      <c:catAx>
        <c:axId val="21291622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4246720"/>
        <c:crosses val="autoZero"/>
        <c:auto val="1"/>
        <c:lblAlgn val="ctr"/>
        <c:lblOffset val="100"/>
        <c:noMultiLvlLbl val="0"/>
      </c:catAx>
      <c:valAx>
        <c:axId val="174246720"/>
        <c:scaling>
          <c:orientation val="minMax"/>
        </c:scaling>
        <c:delete val="1"/>
        <c:axPos val="t"/>
        <c:numFmt formatCode="0.00" sourceLinked="1"/>
        <c:majorTickMark val="out"/>
        <c:minorTickMark val="none"/>
        <c:tickLblPos val="nextTo"/>
        <c:crossAx val="2129162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accent4"/>
                </a:solidFill>
                <a:latin typeface="Calibri Light" panose="020F0302020204030204" pitchFamily="34" charset="0"/>
                <a:ea typeface="+mn-ea"/>
                <a:cs typeface="Calibri Light" panose="020F0302020204030204" pitchFamily="34" charset="0"/>
              </a:defRPr>
            </a:pPr>
            <a:r>
              <a:rPr lang="en-US" sz="1200" b="1">
                <a:solidFill>
                  <a:schemeClr val="accent4"/>
                </a:solidFill>
                <a:latin typeface="+mj-lt"/>
              </a:rPr>
              <a:t>SME 2021 – wave 6&amp;7</a:t>
            </a:r>
          </a:p>
        </c:rich>
      </c:tx>
      <c:overlay val="0"/>
      <c:spPr>
        <a:noFill/>
        <a:ln>
          <a:noFill/>
        </a:ln>
        <a:effectLst/>
      </c:spPr>
    </c:title>
    <c:autoTitleDeleted val="0"/>
    <c:plotArea>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Relationship</c:v>
                </c:pt>
                <c:pt idx="6">
                  <c:v>Respect (claims)</c:v>
                </c:pt>
                <c:pt idx="7">
                  <c:v>Control (claims)</c:v>
                </c:pt>
                <c:pt idx="8">
                  <c:v>Speed (claims)</c:v>
                </c:pt>
              </c:strCache>
            </c:strRef>
          </c:cat>
          <c:val>
            <c:numRef>
              <c:f>Sheet1!$D$2:$D$10</c:f>
              <c:numCache>
                <c:formatCode>0.00</c:formatCode>
                <c:ptCount val="9"/>
                <c:pt idx="0">
                  <c:v>6.0862686999999998</c:v>
                </c:pt>
                <c:pt idx="1">
                  <c:v>5.849384465</c:v>
                </c:pt>
                <c:pt idx="2">
                  <c:v>5.4884219649999997</c:v>
                </c:pt>
                <c:pt idx="3">
                  <c:v>5.1819687769999998</c:v>
                </c:pt>
                <c:pt idx="4">
                  <c:v>4.8062020409999997</c:v>
                </c:pt>
                <c:pt idx="5">
                  <c:v>4.2742492859999999</c:v>
                </c:pt>
                <c:pt idx="6">
                  <c:v>4.1551588519999996</c:v>
                </c:pt>
                <c:pt idx="7">
                  <c:v>4.0641415199999997</c:v>
                </c:pt>
                <c:pt idx="8">
                  <c:v>3.9922112460000001</c:v>
                </c:pt>
              </c:numCache>
            </c:numRef>
          </c:val>
          <c:extLst>
            <c:ext xmlns:c16="http://schemas.microsoft.com/office/drawing/2014/chart" uri="{C3380CC4-5D6E-409C-BE32-E72D297353CC}">
              <c16:uniqueId val="{00000000-7985-4E84-B91A-E2586CE465CB}"/>
            </c:ext>
          </c:extLst>
        </c:ser>
        <c:dLbls>
          <c:dLblPos val="outEnd"/>
          <c:showLegendKey val="0"/>
          <c:showVal val="1"/>
          <c:showCatName val="0"/>
          <c:showSerName val="0"/>
          <c:showPercent val="0"/>
          <c:showBubbleSize val="0"/>
        </c:dLbls>
        <c:gapWidth val="80"/>
        <c:axId val="111805440"/>
        <c:axId val="174248448"/>
      </c:barChart>
      <c:catAx>
        <c:axId val="1118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8448"/>
        <c:crosses val="autoZero"/>
        <c:auto val="1"/>
        <c:lblAlgn val="ctr"/>
        <c:lblOffset val="100"/>
        <c:noMultiLvlLbl val="0"/>
      </c:catAx>
      <c:valAx>
        <c:axId val="174248448"/>
        <c:scaling>
          <c:orientation val="minMax"/>
          <c:max val="10"/>
        </c:scaling>
        <c:delete val="1"/>
        <c:axPos val="t"/>
        <c:numFmt formatCode="0.00" sourceLinked="1"/>
        <c:majorTickMark val="out"/>
        <c:minorTickMark val="none"/>
        <c:tickLblPos val="nextTo"/>
        <c:crossAx val="11180544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rgbClr val="008265"/>
                </a:solidFill>
                <a:latin typeface="+mj-lt"/>
                <a:ea typeface="+mn-ea"/>
                <a:cs typeface="Calibri Light" panose="020F0302020204030204" pitchFamily="34" charset="0"/>
              </a:defRPr>
            </a:pPr>
            <a:r>
              <a:rPr lang="en-US" sz="1200" b="1">
                <a:solidFill>
                  <a:srgbClr val="008265"/>
                </a:solidFill>
                <a:latin typeface="+mj-lt"/>
              </a:rPr>
              <a:t>Consumer 2019 – wave 1</a:t>
            </a:r>
          </a:p>
        </c:rich>
      </c:tx>
      <c:overlay val="0"/>
      <c:spPr>
        <a:noFill/>
        <a:ln>
          <a:noFill/>
        </a:ln>
        <a:effectLst/>
      </c:spPr>
      <c:txPr>
        <a:bodyPr rot="0" spcFirstLastPara="1" vertOverflow="ellipsis" vert="horz" wrap="square" anchor="ctr" anchorCtr="1"/>
        <a:lstStyle/>
        <a:p>
          <a:pPr>
            <a:defRPr sz="1440" b="1" i="0" u="none" strike="noStrike" kern="1200" spc="0" baseline="0">
              <a:solidFill>
                <a:srgbClr val="008265"/>
              </a:solidFill>
              <a:latin typeface="+mj-lt"/>
              <a:ea typeface="+mn-ea"/>
              <a:cs typeface="Calibri Light" panose="020F0302020204030204" pitchFamily="34" charset="0"/>
            </a:defRPr>
          </a:pPr>
          <a:endParaRPr lang="en-US"/>
        </a:p>
      </c:txPr>
    </c:title>
    <c:autoTitleDeleted val="0"/>
    <c:plotArea>
      <c:layout>
        <c:manualLayout>
          <c:layoutTarget val="inner"/>
          <c:xMode val="edge"/>
          <c:yMode val="edge"/>
          <c:x val="0.45781544215686065"/>
          <c:y val="0.161890906787273"/>
          <c:w val="0.47596278452894969"/>
          <c:h val="0.78543055747239565"/>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dLbl>
              <c:idx val="0"/>
              <c:layout>
                <c:manualLayout>
                  <c:x val="-3.0672428584617714E-7"/>
                  <c:y val="1.1312498727343894E-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0D9-4481-8C80-0D32BB5006FA}"/>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Speed (claimed)</c:v>
                </c:pt>
                <c:pt idx="6">
                  <c:v>Respect (claimed)</c:v>
                </c:pt>
                <c:pt idx="7">
                  <c:v>Relationship</c:v>
                </c:pt>
                <c:pt idx="8">
                  <c:v>Control (claimed)</c:v>
                </c:pt>
              </c:strCache>
            </c:strRef>
          </c:cat>
          <c:val>
            <c:numRef>
              <c:f>Sheet1!$D$2:$D$10</c:f>
              <c:numCache>
                <c:formatCode>0.00</c:formatCode>
                <c:ptCount val="9"/>
                <c:pt idx="0">
                  <c:v>9.1024163920261056</c:v>
                </c:pt>
                <c:pt idx="1">
                  <c:v>7.4076100474830628</c:v>
                </c:pt>
                <c:pt idx="2">
                  <c:v>6.6990059526853702</c:v>
                </c:pt>
                <c:pt idx="3">
                  <c:v>5.9318978861544736</c:v>
                </c:pt>
                <c:pt idx="4">
                  <c:v>5.8604162170445049</c:v>
                </c:pt>
                <c:pt idx="5">
                  <c:v>5.4279895029852172</c:v>
                </c:pt>
                <c:pt idx="6">
                  <c:v>4.8365112523519569</c:v>
                </c:pt>
                <c:pt idx="7">
                  <c:v>3.9742387727998949</c:v>
                </c:pt>
                <c:pt idx="8">
                  <c:v>3.4251025987454491</c:v>
                </c:pt>
              </c:numCache>
            </c:numRef>
          </c:val>
          <c:extLst>
            <c:ext xmlns:c16="http://schemas.microsoft.com/office/drawing/2014/chart" uri="{C3380CC4-5D6E-409C-BE32-E72D297353CC}">
              <c16:uniqueId val="{00000001-60D9-4481-8C80-0D32BB5006FA}"/>
            </c:ext>
          </c:extLst>
        </c:ser>
        <c:dLbls>
          <c:dLblPos val="outEnd"/>
          <c:showLegendKey val="0"/>
          <c:showVal val="1"/>
          <c:showCatName val="0"/>
          <c:showSerName val="0"/>
          <c:showPercent val="0"/>
          <c:showBubbleSize val="0"/>
        </c:dLbls>
        <c:gapWidth val="80"/>
        <c:axId val="212917760"/>
        <c:axId val="174244416"/>
      </c:barChart>
      <c:catAx>
        <c:axId val="21291776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4244416"/>
        <c:crosses val="autoZero"/>
        <c:auto val="1"/>
        <c:lblAlgn val="ctr"/>
        <c:lblOffset val="100"/>
        <c:noMultiLvlLbl val="0"/>
      </c:catAx>
      <c:valAx>
        <c:axId val="174244416"/>
        <c:scaling>
          <c:orientation val="minMax"/>
        </c:scaling>
        <c:delete val="1"/>
        <c:axPos val="t"/>
        <c:numFmt formatCode="0.00" sourceLinked="1"/>
        <c:majorTickMark val="out"/>
        <c:minorTickMark val="none"/>
        <c:tickLblPos val="nextTo"/>
        <c:crossAx val="212917760"/>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rgbClr val="AB588C"/>
                </a:solidFill>
                <a:latin typeface="Calibri Light" panose="020F0302020204030204" pitchFamily="34" charset="0"/>
                <a:ea typeface="+mn-ea"/>
                <a:cs typeface="Calibri Light" panose="020F0302020204030204" pitchFamily="34" charset="0"/>
              </a:defRPr>
            </a:pPr>
            <a:r>
              <a:rPr lang="en-US" sz="1200" b="1">
                <a:solidFill>
                  <a:srgbClr val="AB588C"/>
                </a:solidFill>
                <a:latin typeface="+mj-lt"/>
              </a:rPr>
              <a:t>SME 2019 – wave 1&amp;2</a:t>
            </a:r>
          </a:p>
        </c:rich>
      </c:tx>
      <c:overlay val="0"/>
      <c:spPr>
        <a:noFill/>
        <a:ln>
          <a:noFill/>
        </a:ln>
        <a:effectLst/>
      </c:spPr>
      <c:txPr>
        <a:bodyPr rot="0" spcFirstLastPara="1" vertOverflow="ellipsis" vert="horz" wrap="square" anchor="ctr" anchorCtr="1"/>
        <a:lstStyle/>
        <a:p>
          <a:pPr>
            <a:defRPr sz="1440" b="1" i="0" u="none" strike="noStrike" kern="1200" spc="0" baseline="0">
              <a:solidFill>
                <a:srgbClr val="AB588C"/>
              </a:solidFill>
              <a:latin typeface="Calibri Light" panose="020F0302020204030204" pitchFamily="34" charset="0"/>
              <a:ea typeface="+mn-ea"/>
              <a:cs typeface="Calibri Light" panose="020F0302020204030204" pitchFamily="34" charset="0"/>
            </a:defRPr>
          </a:pPr>
          <a:endParaRPr lang="en-US"/>
        </a:p>
      </c:txPr>
    </c:title>
    <c:autoTitleDeleted val="0"/>
    <c:plotArea>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Speed (claimed)</c:v>
                </c:pt>
                <c:pt idx="6">
                  <c:v>Respect (claimed)</c:v>
                </c:pt>
                <c:pt idx="7">
                  <c:v>Relationship</c:v>
                </c:pt>
                <c:pt idx="8">
                  <c:v>Control (claimed)</c:v>
                </c:pt>
              </c:strCache>
            </c:strRef>
          </c:cat>
          <c:val>
            <c:numRef>
              <c:f>Sheet1!$D$2:$D$10</c:f>
              <c:numCache>
                <c:formatCode>0.00</c:formatCode>
                <c:ptCount val="9"/>
                <c:pt idx="0">
                  <c:v>7.1886605658228673</c:v>
                </c:pt>
                <c:pt idx="1">
                  <c:v>6.5256904171489953</c:v>
                </c:pt>
                <c:pt idx="2">
                  <c:v>5.999617708538076</c:v>
                </c:pt>
                <c:pt idx="3">
                  <c:v>5.9255912944445637</c:v>
                </c:pt>
                <c:pt idx="4">
                  <c:v>5.4467166188785994</c:v>
                </c:pt>
                <c:pt idx="5">
                  <c:v>5.1732013766562082</c:v>
                </c:pt>
                <c:pt idx="6">
                  <c:v>5.0812198440851972</c:v>
                </c:pt>
                <c:pt idx="7">
                  <c:v>4.7243507725014187</c:v>
                </c:pt>
                <c:pt idx="8">
                  <c:v>4.2186295798935598</c:v>
                </c:pt>
              </c:numCache>
            </c:numRef>
          </c:val>
          <c:extLst>
            <c:ext xmlns:c16="http://schemas.microsoft.com/office/drawing/2014/chart" uri="{C3380CC4-5D6E-409C-BE32-E72D297353CC}">
              <c16:uniqueId val="{00000000-86D9-4854-9273-BD3F9B4BE143}"/>
            </c:ext>
          </c:extLst>
        </c:ser>
        <c:dLbls>
          <c:dLblPos val="outEnd"/>
          <c:showLegendKey val="0"/>
          <c:showVal val="1"/>
          <c:showCatName val="0"/>
          <c:showSerName val="0"/>
          <c:showPercent val="0"/>
          <c:showBubbleSize val="0"/>
        </c:dLbls>
        <c:gapWidth val="80"/>
        <c:axId val="111870464"/>
        <c:axId val="178938432"/>
      </c:barChart>
      <c:catAx>
        <c:axId val="111870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8938432"/>
        <c:crosses val="autoZero"/>
        <c:auto val="1"/>
        <c:lblAlgn val="ctr"/>
        <c:lblOffset val="100"/>
        <c:noMultiLvlLbl val="0"/>
      </c:catAx>
      <c:valAx>
        <c:axId val="178938432"/>
        <c:scaling>
          <c:orientation val="minMax"/>
          <c:max val="10"/>
        </c:scaling>
        <c:delete val="1"/>
        <c:axPos val="t"/>
        <c:numFmt formatCode="0.00" sourceLinked="1"/>
        <c:majorTickMark val="out"/>
        <c:minorTickMark val="none"/>
        <c:tickLblPos val="nextTo"/>
        <c:crossAx val="11187046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rgbClr val="008265"/>
                </a:solidFill>
                <a:latin typeface="+mj-lt"/>
                <a:ea typeface="+mn-ea"/>
                <a:cs typeface="Calibri Light" panose="020F0302020204030204" pitchFamily="34" charset="0"/>
              </a:defRPr>
            </a:pPr>
            <a:r>
              <a:rPr lang="en-US" sz="1200" b="1" i="0" u="none" strike="noStrike" kern="1200" spc="0" baseline="0">
                <a:solidFill>
                  <a:srgbClr val="008265"/>
                </a:solidFill>
                <a:latin typeface="+mj-lt"/>
                <a:ea typeface="+mn-ea"/>
                <a:cs typeface="Calibri Light" panose="020F0302020204030204" pitchFamily="34" charset="0"/>
              </a:rPr>
              <a:t>Consumer 2019 – wave 1&amp;2 </a:t>
            </a:r>
          </a:p>
        </c:rich>
      </c:tx>
      <c:overlay val="0"/>
      <c:spPr>
        <a:noFill/>
        <a:ln>
          <a:noFill/>
        </a:ln>
        <a:effectLst/>
      </c:spPr>
      <c:txPr>
        <a:bodyPr rot="0" spcFirstLastPara="1" vertOverflow="ellipsis" vert="horz" wrap="square" anchor="ctr" anchorCtr="1"/>
        <a:lstStyle/>
        <a:p>
          <a:pPr algn="ctr" rtl="0">
            <a:defRPr lang="en-US" sz="1200" b="1" i="0" u="none" strike="noStrike" kern="1200" spc="0" baseline="0" dirty="0">
              <a:solidFill>
                <a:srgbClr val="008265"/>
              </a:solidFill>
              <a:latin typeface="+mj-lt"/>
              <a:ea typeface="+mn-ea"/>
              <a:cs typeface="Calibri Light" panose="020F0302020204030204" pitchFamily="34" charset="0"/>
            </a:defRPr>
          </a:pPr>
          <a:endParaRPr lang="en-US"/>
        </a:p>
      </c:txPr>
    </c:title>
    <c:autoTitleDeleted val="0"/>
    <c:plotArea>
      <c:layout>
        <c:manualLayout>
          <c:layoutTarget val="inner"/>
          <c:xMode val="edge"/>
          <c:yMode val="edge"/>
          <c:x val="0.41054934654543535"/>
          <c:y val="0.17994527767282292"/>
          <c:w val="0.48355906623783235"/>
          <c:h val="0.7673761865868457"/>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Price</c:v>
                </c:pt>
                <c:pt idx="5">
                  <c:v>Speed (claimed)</c:v>
                </c:pt>
                <c:pt idx="6">
                  <c:v>Respect (claimed)</c:v>
                </c:pt>
                <c:pt idx="7">
                  <c:v>Relationship</c:v>
                </c:pt>
                <c:pt idx="8">
                  <c:v>Control (claimed)</c:v>
                </c:pt>
              </c:strCache>
            </c:strRef>
          </c:cat>
          <c:val>
            <c:numRef>
              <c:f>Sheet1!$D$2:$D$10</c:f>
              <c:numCache>
                <c:formatCode>0.00</c:formatCode>
                <c:ptCount val="9"/>
                <c:pt idx="0">
                  <c:v>9.2892542319328637</c:v>
                </c:pt>
                <c:pt idx="1">
                  <c:v>7.6444255255058442</c:v>
                </c:pt>
                <c:pt idx="2">
                  <c:v>6.6444311506745928</c:v>
                </c:pt>
                <c:pt idx="3">
                  <c:v>6.2735967018661611</c:v>
                </c:pt>
                <c:pt idx="4">
                  <c:v>6.0957066303437273</c:v>
                </c:pt>
                <c:pt idx="5">
                  <c:v>5.640775862911112</c:v>
                </c:pt>
                <c:pt idx="6">
                  <c:v>4.9184862282619441</c:v>
                </c:pt>
                <c:pt idx="7">
                  <c:v>4.1484520083386602</c:v>
                </c:pt>
                <c:pt idx="8">
                  <c:v>3.5913772795174421</c:v>
                </c:pt>
              </c:numCache>
            </c:numRef>
          </c:val>
          <c:extLst>
            <c:ext xmlns:c16="http://schemas.microsoft.com/office/drawing/2014/chart" uri="{C3380CC4-5D6E-409C-BE32-E72D297353CC}">
              <c16:uniqueId val="{00000000-6A0F-4D5F-843C-5F1214A7887A}"/>
            </c:ext>
          </c:extLst>
        </c:ser>
        <c:dLbls>
          <c:dLblPos val="outEnd"/>
          <c:showLegendKey val="0"/>
          <c:showVal val="1"/>
          <c:showCatName val="0"/>
          <c:showSerName val="0"/>
          <c:showPercent val="0"/>
          <c:showBubbleSize val="0"/>
        </c:dLbls>
        <c:gapWidth val="80"/>
        <c:axId val="111869952"/>
        <c:axId val="178940160"/>
      </c:barChart>
      <c:catAx>
        <c:axId val="11186995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8940160"/>
        <c:crosses val="autoZero"/>
        <c:auto val="1"/>
        <c:lblAlgn val="ctr"/>
        <c:lblOffset val="100"/>
        <c:noMultiLvlLbl val="0"/>
      </c:catAx>
      <c:valAx>
        <c:axId val="178940160"/>
        <c:scaling>
          <c:orientation val="minMax"/>
        </c:scaling>
        <c:delete val="1"/>
        <c:axPos val="t"/>
        <c:numFmt formatCode="0.00" sourceLinked="1"/>
        <c:majorTickMark val="out"/>
        <c:minorTickMark val="none"/>
        <c:tickLblPos val="nextTo"/>
        <c:crossAx val="111869952"/>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rgbClr val="AB588C"/>
                </a:solidFill>
                <a:latin typeface="Calibri Light" panose="020F0302020204030204" pitchFamily="34" charset="0"/>
                <a:ea typeface="+mn-ea"/>
                <a:cs typeface="Calibri Light" panose="020F0302020204030204" pitchFamily="34" charset="0"/>
              </a:defRPr>
            </a:pPr>
            <a:r>
              <a:rPr lang="en-US" sz="1200" b="1">
                <a:solidFill>
                  <a:srgbClr val="AB588C"/>
                </a:solidFill>
                <a:latin typeface="+mj-lt"/>
              </a:rPr>
              <a:t>SME 2019 – wave 1</a:t>
            </a:r>
          </a:p>
        </c:rich>
      </c:tx>
      <c:overlay val="0"/>
      <c:spPr>
        <a:noFill/>
        <a:ln>
          <a:noFill/>
        </a:ln>
        <a:effectLst/>
      </c:spPr>
      <c:txPr>
        <a:bodyPr rot="0" spcFirstLastPara="1" vertOverflow="ellipsis" vert="horz" wrap="square" anchor="ctr" anchorCtr="1"/>
        <a:lstStyle/>
        <a:p>
          <a:pPr>
            <a:defRPr sz="1440" b="1" i="0" u="none" strike="noStrike" kern="1200" spc="0" baseline="0">
              <a:solidFill>
                <a:srgbClr val="AB588C"/>
              </a:solidFill>
              <a:latin typeface="Calibri Light" panose="020F0302020204030204" pitchFamily="34" charset="0"/>
              <a:ea typeface="+mn-ea"/>
              <a:cs typeface="Calibri Light" panose="020F0302020204030204" pitchFamily="34" charset="0"/>
            </a:defRPr>
          </a:pPr>
          <a:endParaRPr lang="en-US"/>
        </a:p>
      </c:txPr>
    </c:title>
    <c:autoTitleDeleted val="0"/>
    <c:plotArea>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Speed (claimed)</c:v>
                </c:pt>
                <c:pt idx="5">
                  <c:v>Price</c:v>
                </c:pt>
                <c:pt idx="6">
                  <c:v>Respect (claimed)</c:v>
                </c:pt>
                <c:pt idx="7">
                  <c:v>Relationship</c:v>
                </c:pt>
                <c:pt idx="8">
                  <c:v>Control (claimed)</c:v>
                </c:pt>
              </c:strCache>
            </c:strRef>
          </c:cat>
          <c:val>
            <c:numRef>
              <c:f>Sheet1!$D$2:$D$10</c:f>
              <c:numCache>
                <c:formatCode>0.00</c:formatCode>
                <c:ptCount val="9"/>
                <c:pt idx="0">
                  <c:v>7.550642459108289</c:v>
                </c:pt>
                <c:pt idx="1">
                  <c:v>6.5833493530071667</c:v>
                </c:pt>
                <c:pt idx="2">
                  <c:v>6.0644546020043508</c:v>
                </c:pt>
                <c:pt idx="3">
                  <c:v>5.9949200021078326</c:v>
                </c:pt>
                <c:pt idx="4">
                  <c:v>5.5286270714467527</c:v>
                </c:pt>
                <c:pt idx="5">
                  <c:v>5.3908648605080964</c:v>
                </c:pt>
                <c:pt idx="6">
                  <c:v>4.3796909492273732</c:v>
                </c:pt>
                <c:pt idx="7">
                  <c:v>4.3533985601064504</c:v>
                </c:pt>
                <c:pt idx="8">
                  <c:v>4.0284629731218233</c:v>
                </c:pt>
              </c:numCache>
            </c:numRef>
          </c:val>
          <c:extLst>
            <c:ext xmlns:c16="http://schemas.microsoft.com/office/drawing/2014/chart" uri="{C3380CC4-5D6E-409C-BE32-E72D297353CC}">
              <c16:uniqueId val="{00000000-6EA6-455E-9224-E83EA5ACBDFD}"/>
            </c:ext>
          </c:extLst>
        </c:ser>
        <c:dLbls>
          <c:dLblPos val="outEnd"/>
          <c:showLegendKey val="0"/>
          <c:showVal val="1"/>
          <c:showCatName val="0"/>
          <c:showSerName val="0"/>
          <c:showPercent val="0"/>
          <c:showBubbleSize val="0"/>
        </c:dLbls>
        <c:gapWidth val="80"/>
        <c:axId val="173871616"/>
        <c:axId val="178941888"/>
      </c:barChart>
      <c:catAx>
        <c:axId val="1738716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8941888"/>
        <c:crosses val="autoZero"/>
        <c:auto val="1"/>
        <c:lblAlgn val="ctr"/>
        <c:lblOffset val="100"/>
        <c:noMultiLvlLbl val="0"/>
      </c:catAx>
      <c:valAx>
        <c:axId val="178941888"/>
        <c:scaling>
          <c:orientation val="minMax"/>
          <c:max val="10"/>
        </c:scaling>
        <c:delete val="1"/>
        <c:axPos val="t"/>
        <c:numFmt formatCode="0.00" sourceLinked="1"/>
        <c:majorTickMark val="out"/>
        <c:minorTickMark val="none"/>
        <c:tickLblPos val="nextTo"/>
        <c:crossAx val="173871616"/>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8454773205624772E-2"/>
          <c:y val="2.5428331875182269E-2"/>
          <c:w val="0.94768570954191245"/>
          <c:h val="0.78830386415221232"/>
        </c:manualLayout>
      </c:layout>
      <c:bubbleChart>
        <c:varyColors val="0"/>
        <c:ser>
          <c:idx val="2"/>
          <c:order val="0"/>
          <c:tx>
            <c:strRef>
              <c:f>'[CII Consumer - Wave 11 and 12 report 12.06.23.xlsx]Opp. score by theme'!$B$4</c:f>
              <c:strCache>
                <c:ptCount val="1"/>
                <c:pt idx="0">
                  <c:v>Loyalty</c:v>
                </c:pt>
              </c:strCache>
            </c:strRef>
          </c:tx>
          <c:spPr>
            <a:solidFill>
              <a:srgbClr val="008265"/>
            </a:solidFill>
            <a:ln w="25400">
              <a:noFill/>
            </a:ln>
            <a:effectLst/>
          </c:spPr>
          <c:invertIfNegative val="0"/>
          <c:dLbls>
            <c:dLbl>
              <c:idx val="0"/>
              <c:layout>
                <c:manualLayout>
                  <c:x val="-5.0802578249147428E-3"/>
                  <c:y val="1.463335683291786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68BE-4558-B1F3-E32D5BC89E74}"/>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Consumer - Wave 11 and 12 report 12.06.23.xlsx]Opp. score by theme'!$C$4</c:f>
              <c:numCache>
                <c:formatCode>0.00</c:formatCode>
                <c:ptCount val="1"/>
                <c:pt idx="0">
                  <c:v>6.4714285719999998</c:v>
                </c:pt>
              </c:numCache>
            </c:numRef>
          </c:xVal>
          <c:yVal>
            <c:numRef>
              <c:f>'[CII Consumer - Wave 11 and 12 report 12.06.23.xlsx]Opp. score by theme'!$D$4</c:f>
              <c:numCache>
                <c:formatCode>0.00</c:formatCode>
                <c:ptCount val="1"/>
                <c:pt idx="0">
                  <c:v>3.232730391</c:v>
                </c:pt>
              </c:numCache>
            </c:numRef>
          </c:yVal>
          <c:bubbleSize>
            <c:numRef>
              <c:f>'[CII Consumer - Wave 11 and 12 report 12.06.23.xlsx]Opp. score by theme'!$E$4</c:f>
              <c:numCache>
                <c:formatCode>0.00</c:formatCode>
                <c:ptCount val="1"/>
                <c:pt idx="0">
                  <c:v>9.7101267520000007</c:v>
                </c:pt>
              </c:numCache>
            </c:numRef>
          </c:bubbleSize>
          <c:bubble3D val="0"/>
          <c:extLst>
            <c:ext xmlns:c16="http://schemas.microsoft.com/office/drawing/2014/chart" uri="{C3380CC4-5D6E-409C-BE32-E72D297353CC}">
              <c16:uniqueId val="{00000001-68BE-4558-B1F3-E32D5BC89E74}"/>
            </c:ext>
          </c:extLst>
        </c:ser>
        <c:ser>
          <c:idx val="0"/>
          <c:order val="1"/>
          <c:tx>
            <c:strRef>
              <c:f>'[CII Consumer - Wave 11 and 12 report 12.06.23.xlsx]Opp. score by theme'!$B$5</c:f>
              <c:strCache>
                <c:ptCount val="1"/>
                <c:pt idx="0">
                  <c:v>Speed (claims)</c:v>
                </c:pt>
              </c:strCache>
            </c:strRef>
          </c:tx>
          <c:spPr>
            <a:solidFill>
              <a:srgbClr val="15ADD0"/>
            </a:solidFill>
            <a:ln w="25400">
              <a:noFill/>
            </a:ln>
            <a:effectLst/>
          </c:spPr>
          <c:invertIfNegative val="0"/>
          <c:dLbls>
            <c:dLbl>
              <c:idx val="0"/>
              <c:layout>
                <c:manualLayout>
                  <c:x val="-5.1789330750060029E-2"/>
                  <c:y val="-0.11580276664705171"/>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68BE-4558-B1F3-E32D5BC89E74}"/>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Consumer - Wave 11 and 12 report 12.06.23.xlsx]Opp. score by theme'!$C$5</c:f>
              <c:numCache>
                <c:formatCode>0.00</c:formatCode>
                <c:ptCount val="1"/>
                <c:pt idx="0">
                  <c:v>8.1467661689999993</c:v>
                </c:pt>
              </c:numCache>
            </c:numRef>
          </c:xVal>
          <c:yVal>
            <c:numRef>
              <c:f>'[CII Consumer - Wave 11 and 12 report 12.06.23.xlsx]Opp. score by theme'!$D$5</c:f>
              <c:numCache>
                <c:formatCode>0.00</c:formatCode>
                <c:ptCount val="1"/>
                <c:pt idx="0">
                  <c:v>7.5228469909999998</c:v>
                </c:pt>
              </c:numCache>
            </c:numRef>
          </c:yVal>
          <c:bubbleSize>
            <c:numRef>
              <c:f>'[CII Consumer - Wave 11 and 12 report 12.06.23.xlsx]Opp. score by theme'!$E$5</c:f>
              <c:numCache>
                <c:formatCode>0.00</c:formatCode>
                <c:ptCount val="1"/>
                <c:pt idx="0">
                  <c:v>8.7706853480000007</c:v>
                </c:pt>
              </c:numCache>
            </c:numRef>
          </c:bubbleSize>
          <c:bubble3D val="0"/>
          <c:extLst>
            <c:ext xmlns:c16="http://schemas.microsoft.com/office/drawing/2014/chart" uri="{C3380CC4-5D6E-409C-BE32-E72D297353CC}">
              <c16:uniqueId val="{00000003-68BE-4558-B1F3-E32D5BC89E74}"/>
            </c:ext>
          </c:extLst>
        </c:ser>
        <c:ser>
          <c:idx val="1"/>
          <c:order val="2"/>
          <c:tx>
            <c:strRef>
              <c:f>'[CII Consumer - Wave 11 and 12 report 12.06.23.xlsx]Opp. score by theme'!$B$6</c:f>
              <c:strCache>
                <c:ptCount val="1"/>
                <c:pt idx="0">
                  <c:v>Respect (claims)</c:v>
                </c:pt>
              </c:strCache>
            </c:strRef>
          </c:tx>
          <c:spPr>
            <a:solidFill>
              <a:srgbClr val="F9ED6F"/>
            </a:solidFill>
            <a:ln w="25400">
              <a:noFill/>
            </a:ln>
            <a:effectLst/>
          </c:spPr>
          <c:invertIfNegative val="0"/>
          <c:dLbls>
            <c:dLbl>
              <c:idx val="0"/>
              <c:layout>
                <c:manualLayout>
                  <c:x val="-0.20431058893663537"/>
                  <c:y val="-0.1093707325730191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68BE-4558-B1F3-E32D5BC89E74}"/>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Consumer - Wave 11 and 12 report 12.06.23.xlsx]Opp. score by theme'!$C$6</c:f>
              <c:numCache>
                <c:formatCode>0.00</c:formatCode>
                <c:ptCount val="1"/>
                <c:pt idx="0">
                  <c:v>7.9040404039999999</c:v>
                </c:pt>
              </c:numCache>
            </c:numRef>
          </c:xVal>
          <c:yVal>
            <c:numRef>
              <c:f>'[CII Consumer - Wave 11 and 12 report 12.06.23.xlsx]Opp. score by theme'!$D$6</c:f>
              <c:numCache>
                <c:formatCode>0.00</c:formatCode>
                <c:ptCount val="1"/>
                <c:pt idx="0">
                  <c:v>7.2464607289999998</c:v>
                </c:pt>
              </c:numCache>
            </c:numRef>
          </c:yVal>
          <c:bubbleSize>
            <c:numRef>
              <c:f>'[CII Consumer - Wave 11 and 12 report 12.06.23.xlsx]Opp. score by theme'!$E$6</c:f>
              <c:numCache>
                <c:formatCode>0.00</c:formatCode>
                <c:ptCount val="1"/>
                <c:pt idx="0">
                  <c:v>8.5616200790000008</c:v>
                </c:pt>
              </c:numCache>
            </c:numRef>
          </c:bubbleSize>
          <c:bubble3D val="0"/>
          <c:extLst>
            <c:ext xmlns:c16="http://schemas.microsoft.com/office/drawing/2014/chart" uri="{C3380CC4-5D6E-409C-BE32-E72D297353CC}">
              <c16:uniqueId val="{00000005-68BE-4558-B1F3-E32D5BC89E74}"/>
            </c:ext>
          </c:extLst>
        </c:ser>
        <c:ser>
          <c:idx val="3"/>
          <c:order val="3"/>
          <c:tx>
            <c:strRef>
              <c:f>'[CII Consumer - Wave 11 and 12 report 12.06.23.xlsx]Opp. score by theme'!$B$7</c:f>
              <c:strCache>
                <c:ptCount val="1"/>
                <c:pt idx="0">
                  <c:v>Confidence</c:v>
                </c:pt>
              </c:strCache>
            </c:strRef>
          </c:tx>
          <c:spPr>
            <a:solidFill>
              <a:srgbClr val="AB588C"/>
            </a:solidFill>
            <a:ln w="25400">
              <a:noFill/>
            </a:ln>
            <a:effectLst/>
          </c:spPr>
          <c:invertIfNegative val="0"/>
          <c:dLbls>
            <c:dLbl>
              <c:idx val="0"/>
              <c:layout>
                <c:manualLayout>
                  <c:x val="2.1047015340655822E-2"/>
                  <c:y val="5.591335780536334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68BE-4558-B1F3-E32D5BC89E74}"/>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Consumer - Wave 11 and 12 report 12.06.23.xlsx]Opp. score by theme'!$C$7</c:f>
              <c:numCache>
                <c:formatCode>0.00</c:formatCode>
                <c:ptCount val="1"/>
                <c:pt idx="0">
                  <c:v>7.28</c:v>
                </c:pt>
              </c:numCache>
            </c:numRef>
          </c:xVal>
          <c:yVal>
            <c:numRef>
              <c:f>'[CII Consumer - Wave 11 and 12 report 12.06.23.xlsx]Opp. score by theme'!$D$7</c:f>
              <c:numCache>
                <c:formatCode>0.00</c:formatCode>
                <c:ptCount val="1"/>
                <c:pt idx="0">
                  <c:v>6.1264576469999996</c:v>
                </c:pt>
              </c:numCache>
            </c:numRef>
          </c:yVal>
          <c:bubbleSize>
            <c:numRef>
              <c:f>'[CII Consumer - Wave 11 and 12 report 12.06.23.xlsx]Opp. score by theme'!$E$7</c:f>
              <c:numCache>
                <c:formatCode>0.00</c:formatCode>
                <c:ptCount val="1"/>
                <c:pt idx="0">
                  <c:v>8.433542353</c:v>
                </c:pt>
              </c:numCache>
            </c:numRef>
          </c:bubbleSize>
          <c:bubble3D val="0"/>
          <c:extLst>
            <c:ext xmlns:c16="http://schemas.microsoft.com/office/drawing/2014/chart" uri="{C3380CC4-5D6E-409C-BE32-E72D297353CC}">
              <c16:uniqueId val="{00000007-68BE-4558-B1F3-E32D5BC89E74}"/>
            </c:ext>
          </c:extLst>
        </c:ser>
        <c:ser>
          <c:idx val="4"/>
          <c:order val="4"/>
          <c:tx>
            <c:strRef>
              <c:f>'[CII Consumer - Wave 11 and 12 report 12.06.23.xlsx]Opp. score by theme'!$B$8</c:f>
              <c:strCache>
                <c:ptCount val="1"/>
                <c:pt idx="0">
                  <c:v>Control (claims)</c:v>
                </c:pt>
              </c:strCache>
            </c:strRef>
          </c:tx>
          <c:spPr>
            <a:solidFill>
              <a:srgbClr val="93C01F"/>
            </a:solidFill>
            <a:ln w="25400">
              <a:noFill/>
            </a:ln>
            <a:effectLst/>
          </c:spPr>
          <c:invertIfNegative val="0"/>
          <c:dLbls>
            <c:dLbl>
              <c:idx val="0"/>
              <c:layout>
                <c:manualLayout>
                  <c:x val="1.5009267792215286E-2"/>
                  <c:y val="2.121351379120314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68BE-4558-B1F3-E32D5BC89E74}"/>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Consumer - Wave 11 and 12 report 12.06.23.xlsx]Opp. score by theme'!$C$8</c:f>
              <c:numCache>
                <c:formatCode>0.00</c:formatCode>
                <c:ptCount val="1"/>
                <c:pt idx="0">
                  <c:v>7.5689223060000002</c:v>
                </c:pt>
              </c:numCache>
            </c:numRef>
          </c:xVal>
          <c:yVal>
            <c:numRef>
              <c:f>'[CII Consumer - Wave 11 and 12 report 12.06.23.xlsx]Opp. score by theme'!$D$8</c:f>
              <c:numCache>
                <c:formatCode>0.00</c:formatCode>
                <c:ptCount val="1"/>
                <c:pt idx="0">
                  <c:v>6.7698437699999996</c:v>
                </c:pt>
              </c:numCache>
            </c:numRef>
          </c:yVal>
          <c:bubbleSize>
            <c:numRef>
              <c:f>'[CII Consumer - Wave 11 and 12 report 12.06.23.xlsx]Opp. score by theme'!$E$8</c:f>
              <c:numCache>
                <c:formatCode>0.00</c:formatCode>
                <c:ptCount val="1"/>
                <c:pt idx="0">
                  <c:v>8.3680008420000007</c:v>
                </c:pt>
              </c:numCache>
            </c:numRef>
          </c:bubbleSize>
          <c:bubble3D val="0"/>
          <c:extLst>
            <c:ext xmlns:c16="http://schemas.microsoft.com/office/drawing/2014/chart" uri="{C3380CC4-5D6E-409C-BE32-E72D297353CC}">
              <c16:uniqueId val="{00000009-68BE-4558-B1F3-E32D5BC89E74}"/>
            </c:ext>
          </c:extLst>
        </c:ser>
        <c:ser>
          <c:idx val="5"/>
          <c:order val="5"/>
          <c:tx>
            <c:strRef>
              <c:f>'[CII Consumer - Wave 11 and 12 report 12.06.23.xlsx]Opp. score by theme'!$B$9</c:f>
              <c:strCache>
                <c:ptCount val="1"/>
                <c:pt idx="0">
                  <c:v>Protection</c:v>
                </c:pt>
              </c:strCache>
            </c:strRef>
          </c:tx>
          <c:spPr>
            <a:solidFill>
              <a:srgbClr val="E20613"/>
            </a:solidFill>
            <a:ln w="25400">
              <a:noFill/>
            </a:ln>
            <a:effectLst/>
          </c:spPr>
          <c:invertIfNegative val="0"/>
          <c:dLbls>
            <c:dLbl>
              <c:idx val="0"/>
              <c:layout>
                <c:manualLayout>
                  <c:x val="-0.2037111432499509"/>
                  <c:y val="-8.696487970529534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68BE-4558-B1F3-E32D5BC89E74}"/>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Consumer - Wave 11 and 12 report 12.06.23.xlsx]Opp. score by theme'!$C$9</c:f>
              <c:numCache>
                <c:formatCode>0.00</c:formatCode>
                <c:ptCount val="1"/>
                <c:pt idx="0">
                  <c:v>6.2225000000000001</c:v>
                </c:pt>
              </c:numCache>
            </c:numRef>
          </c:xVal>
          <c:yVal>
            <c:numRef>
              <c:f>'[CII Consumer - Wave 11 and 12 report 12.06.23.xlsx]Opp. score by theme'!$D$9</c:f>
              <c:numCache>
                <c:formatCode>0.00</c:formatCode>
                <c:ptCount val="1"/>
                <c:pt idx="0">
                  <c:v>5.3675449190000002</c:v>
                </c:pt>
              </c:numCache>
            </c:numRef>
          </c:yVal>
          <c:bubbleSize>
            <c:numRef>
              <c:f>'[CII Consumer - Wave 11 and 12 report 12.06.23.xlsx]Opp. score by theme'!$E$9</c:f>
              <c:numCache>
                <c:formatCode>0.00</c:formatCode>
                <c:ptCount val="1"/>
                <c:pt idx="0">
                  <c:v>7.0774550810000001</c:v>
                </c:pt>
              </c:numCache>
            </c:numRef>
          </c:bubbleSize>
          <c:bubble3D val="0"/>
          <c:extLst>
            <c:ext xmlns:c16="http://schemas.microsoft.com/office/drawing/2014/chart" uri="{C3380CC4-5D6E-409C-BE32-E72D297353CC}">
              <c16:uniqueId val="{0000000B-68BE-4558-B1F3-E32D5BC89E74}"/>
            </c:ext>
          </c:extLst>
        </c:ser>
        <c:ser>
          <c:idx val="6"/>
          <c:order val="6"/>
          <c:tx>
            <c:strRef>
              <c:f>'[CII Consumer - Wave 11 and 12 report 12.06.23.xlsx]Opp. score by theme'!$B$10</c:f>
              <c:strCache>
                <c:ptCount val="1"/>
                <c:pt idx="0">
                  <c:v>Ease</c:v>
                </c:pt>
              </c:strCache>
            </c:strRef>
          </c:tx>
          <c:spPr>
            <a:solidFill>
              <a:srgbClr val="A9D5C0"/>
            </a:solidFill>
            <a:ln w="25400">
              <a:noFill/>
            </a:ln>
            <a:effectLst/>
          </c:spPr>
          <c:invertIfNegative val="0"/>
          <c:dLbls>
            <c:dLbl>
              <c:idx val="0"/>
              <c:layout>
                <c:manualLayout>
                  <c:x val="-8.0817868822223207E-2"/>
                  <c:y val="-8.395643605047589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C-68BE-4558-B1F3-E32D5BC89E74}"/>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Consumer - Wave 11 and 12 report 12.06.23.xlsx]Opp. score by theme'!$C$10</c:f>
              <c:numCache>
                <c:formatCode>0.00</c:formatCode>
                <c:ptCount val="1"/>
                <c:pt idx="0">
                  <c:v>6.8014285719999998</c:v>
                </c:pt>
              </c:numCache>
            </c:numRef>
          </c:xVal>
          <c:yVal>
            <c:numRef>
              <c:f>'[CII Consumer - Wave 11 and 12 report 12.06.23.xlsx]Opp. score by theme'!$D$10</c:f>
              <c:numCache>
                <c:formatCode>0.00</c:formatCode>
                <c:ptCount val="1"/>
                <c:pt idx="0">
                  <c:v>6.6458789300000003</c:v>
                </c:pt>
              </c:numCache>
            </c:numRef>
          </c:yVal>
          <c:bubbleSize>
            <c:numRef>
              <c:f>'[CII Consumer - Wave 11 and 12 report 12.06.23.xlsx]Opp. score by theme'!$E$10</c:f>
              <c:numCache>
                <c:formatCode>0.00</c:formatCode>
                <c:ptCount val="1"/>
                <c:pt idx="0">
                  <c:v>6.9569782130000002</c:v>
                </c:pt>
              </c:numCache>
            </c:numRef>
          </c:bubbleSize>
          <c:bubble3D val="0"/>
          <c:extLst>
            <c:ext xmlns:c16="http://schemas.microsoft.com/office/drawing/2014/chart" uri="{C3380CC4-5D6E-409C-BE32-E72D297353CC}">
              <c16:uniqueId val="{0000000D-68BE-4558-B1F3-E32D5BC89E74}"/>
            </c:ext>
          </c:extLst>
        </c:ser>
        <c:ser>
          <c:idx val="7"/>
          <c:order val="7"/>
          <c:tx>
            <c:strRef>
              <c:f>'[CII Consumer - Wave 11 and 12 report 12.06.23.xlsx]Opp. score by theme'!$B$11</c:f>
              <c:strCache>
                <c:ptCount val="1"/>
                <c:pt idx="0">
                  <c:v>Price</c:v>
                </c:pt>
              </c:strCache>
            </c:strRef>
          </c:tx>
          <c:spPr>
            <a:solidFill>
              <a:srgbClr val="F5A03D"/>
            </a:solidFill>
            <a:ln w="25400">
              <a:noFill/>
            </a:ln>
            <a:effectLst/>
          </c:spPr>
          <c:invertIfNegative val="0"/>
          <c:dLbls>
            <c:dLbl>
              <c:idx val="0"/>
              <c:layout>
                <c:manualLayout>
                  <c:x val="-0.217013230489046"/>
                  <c:y val="5.0441361916770825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68BE-4558-B1F3-E32D5BC89E74}"/>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Consumer - Wave 11 and 12 report 12.06.23.xlsx]Opp. score by theme'!$C$11</c:f>
              <c:numCache>
                <c:formatCode>0.00</c:formatCode>
                <c:ptCount val="1"/>
                <c:pt idx="0">
                  <c:v>5.5433333329999996</c:v>
                </c:pt>
              </c:numCache>
            </c:numRef>
          </c:xVal>
          <c:yVal>
            <c:numRef>
              <c:f>'[CII Consumer - Wave 11 and 12 report 12.06.23.xlsx]Opp. score by theme'!$D$11</c:f>
              <c:numCache>
                <c:formatCode>0.00</c:formatCode>
                <c:ptCount val="1"/>
                <c:pt idx="0">
                  <c:v>4.3392913650000002</c:v>
                </c:pt>
              </c:numCache>
            </c:numRef>
          </c:yVal>
          <c:bubbleSize>
            <c:numRef>
              <c:f>'[CII Consumer - Wave 11 and 12 report 12.06.23.xlsx]Opp. score by theme'!$E$11</c:f>
              <c:numCache>
                <c:formatCode>0.00</c:formatCode>
                <c:ptCount val="1"/>
                <c:pt idx="0">
                  <c:v>6.747375302</c:v>
                </c:pt>
              </c:numCache>
            </c:numRef>
          </c:bubbleSize>
          <c:bubble3D val="0"/>
          <c:extLst>
            <c:ext xmlns:c16="http://schemas.microsoft.com/office/drawing/2014/chart" uri="{C3380CC4-5D6E-409C-BE32-E72D297353CC}">
              <c16:uniqueId val="{0000000F-68BE-4558-B1F3-E32D5BC89E74}"/>
            </c:ext>
          </c:extLst>
        </c:ser>
        <c:ser>
          <c:idx val="8"/>
          <c:order val="8"/>
          <c:tx>
            <c:strRef>
              <c:f>'[CII Consumer - Wave 11 and 12 report 12.06.23.xlsx]Opp. score by theme'!$B$12</c:f>
              <c:strCache>
                <c:ptCount val="1"/>
                <c:pt idx="0">
                  <c:v>Relationship</c:v>
                </c:pt>
              </c:strCache>
            </c:strRef>
          </c:tx>
          <c:spPr>
            <a:solidFill>
              <a:schemeClr val="tx1"/>
            </a:solidFill>
            <a:ln w="25400">
              <a:noFill/>
            </a:ln>
            <a:effectLst/>
          </c:spPr>
          <c:invertIfNegative val="0"/>
          <c:dLbls>
            <c:dLbl>
              <c:idx val="0"/>
              <c:layout>
                <c:manualLayout>
                  <c:x val="-0.20585498241291267"/>
                  <c:y val="5.548549810844893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68BE-4558-B1F3-E32D5BC89E74}"/>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Consumer - Wave 11 and 12 report 12.06.23.xlsx]Opp. score by theme'!$C$12</c:f>
              <c:numCache>
                <c:formatCode>0.00</c:formatCode>
                <c:ptCount val="1"/>
                <c:pt idx="0">
                  <c:v>3.85</c:v>
                </c:pt>
              </c:numCache>
            </c:numRef>
          </c:xVal>
          <c:yVal>
            <c:numRef>
              <c:f>'[CII Consumer - Wave 11 and 12 report 12.06.23.xlsx]Opp. score by theme'!$D$12</c:f>
              <c:numCache>
                <c:formatCode>0.00</c:formatCode>
                <c:ptCount val="1"/>
                <c:pt idx="0">
                  <c:v>2.8688497119999998</c:v>
                </c:pt>
              </c:numCache>
            </c:numRef>
          </c:yVal>
          <c:bubbleSize>
            <c:numRef>
              <c:f>'[CII Consumer - Wave 11 and 12 report 12.06.23.xlsx]Opp. score by theme'!$E$12</c:f>
              <c:numCache>
                <c:formatCode>0.00</c:formatCode>
                <c:ptCount val="1"/>
                <c:pt idx="0">
                  <c:v>4.831150289</c:v>
                </c:pt>
              </c:numCache>
            </c:numRef>
          </c:bubbleSize>
          <c:bubble3D val="0"/>
          <c:extLst>
            <c:ext xmlns:c16="http://schemas.microsoft.com/office/drawing/2014/chart" uri="{C3380CC4-5D6E-409C-BE32-E72D297353CC}">
              <c16:uniqueId val="{00000011-68BE-4558-B1F3-E32D5BC89E74}"/>
            </c:ext>
          </c:extLst>
        </c:ser>
        <c:dLbls>
          <c:showLegendKey val="0"/>
          <c:showVal val="0"/>
          <c:showCatName val="0"/>
          <c:showSerName val="0"/>
          <c:showPercent val="0"/>
          <c:showBubbleSize val="0"/>
        </c:dLbls>
        <c:bubbleScale val="40"/>
        <c:showNegBubbles val="0"/>
        <c:axId val="193973328"/>
        <c:axId val="193970976"/>
      </c:bubbleChart>
      <c:valAx>
        <c:axId val="193973328"/>
        <c:scaling>
          <c:orientation val="minMax"/>
          <c:max val="10"/>
          <c:min val="0"/>
        </c:scaling>
        <c:delete val="1"/>
        <c:axPos val="b"/>
        <c:numFmt formatCode="0.00" sourceLinked="1"/>
        <c:majorTickMark val="out"/>
        <c:minorTickMark val="none"/>
        <c:tickLblPos val="nextTo"/>
        <c:crossAx val="193970976"/>
        <c:crosses val="autoZero"/>
        <c:crossBetween val="midCat"/>
      </c:valAx>
      <c:valAx>
        <c:axId val="193970976"/>
        <c:scaling>
          <c:orientation val="minMax"/>
          <c:max val="10"/>
        </c:scaling>
        <c:delete val="1"/>
        <c:axPos val="l"/>
        <c:numFmt formatCode="0.00" sourceLinked="1"/>
        <c:majorTickMark val="out"/>
        <c:minorTickMark val="none"/>
        <c:tickLblPos val="nextTo"/>
        <c:crossAx val="193973328"/>
        <c:crosses val="autoZero"/>
        <c:crossBetween val="midCat"/>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rgbClr val="AB588C"/>
                </a:solidFill>
                <a:latin typeface="Calibri Light" panose="020F0302020204030204" pitchFamily="34" charset="0"/>
                <a:ea typeface="+mn-ea"/>
                <a:cs typeface="Calibri Light" panose="020F0302020204030204" pitchFamily="34" charset="0"/>
              </a:defRPr>
            </a:pPr>
            <a:r>
              <a:rPr lang="en-US" sz="1200" b="1">
                <a:solidFill>
                  <a:srgbClr val="AB588C"/>
                </a:solidFill>
                <a:latin typeface="+mj-lt"/>
              </a:rPr>
              <a:t>SME 2019/2020 – wave 2&amp;3</a:t>
            </a:r>
          </a:p>
        </c:rich>
      </c:tx>
      <c:overlay val="0"/>
      <c:spPr>
        <a:noFill/>
        <a:ln>
          <a:noFill/>
        </a:ln>
        <a:effectLst/>
      </c:spPr>
      <c:txPr>
        <a:bodyPr rot="0" spcFirstLastPara="1" vertOverflow="ellipsis" vert="horz" wrap="square" anchor="ctr" anchorCtr="1"/>
        <a:lstStyle/>
        <a:p>
          <a:pPr>
            <a:defRPr sz="1440" b="1" i="0" u="none" strike="noStrike" kern="1200" spc="0" baseline="0">
              <a:solidFill>
                <a:srgbClr val="AB588C"/>
              </a:solidFill>
              <a:latin typeface="Calibri Light" panose="020F0302020204030204" pitchFamily="34" charset="0"/>
              <a:ea typeface="+mn-ea"/>
              <a:cs typeface="Calibri Light" panose="020F0302020204030204" pitchFamily="34" charset="0"/>
            </a:defRPr>
          </a:pPr>
          <a:endParaRPr lang="en-US"/>
        </a:p>
      </c:txPr>
    </c:title>
    <c:autoTitleDeleted val="0"/>
    <c:plotArea>
      <c:layout>
        <c:manualLayout>
          <c:layoutTarget val="inner"/>
          <c:xMode val="edge"/>
          <c:yMode val="edge"/>
          <c:x val="0.42126000640409861"/>
          <c:y val="0.17198064068870289"/>
          <c:w val="0.52282420749279535"/>
          <c:h val="0.77489419650377878"/>
        </c:manualLayout>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Respect (claimed)</c:v>
                </c:pt>
                <c:pt idx="3">
                  <c:v>Ease</c:v>
                </c:pt>
                <c:pt idx="4">
                  <c:v>Protection</c:v>
                </c:pt>
                <c:pt idx="5">
                  <c:v>Price</c:v>
                </c:pt>
                <c:pt idx="6">
                  <c:v>Speed (claimed)</c:v>
                </c:pt>
                <c:pt idx="7">
                  <c:v>Relationship</c:v>
                </c:pt>
                <c:pt idx="8">
                  <c:v>Control (claimed)</c:v>
                </c:pt>
              </c:strCache>
            </c:strRef>
          </c:cat>
          <c:val>
            <c:numRef>
              <c:f>Sheet1!$D$2:$D$10</c:f>
              <c:numCache>
                <c:formatCode>0.00</c:formatCode>
                <c:ptCount val="9"/>
                <c:pt idx="0">
                  <c:v>6.8497737749844703</c:v>
                </c:pt>
                <c:pt idx="1">
                  <c:v>6.6079411537519901</c:v>
                </c:pt>
                <c:pt idx="2">
                  <c:v>6.0767016147087398</c:v>
                </c:pt>
                <c:pt idx="3">
                  <c:v>6.0420314584304498</c:v>
                </c:pt>
                <c:pt idx="4">
                  <c:v>5.7455109937270903</c:v>
                </c:pt>
                <c:pt idx="5">
                  <c:v>5.4778804420284404</c:v>
                </c:pt>
                <c:pt idx="6">
                  <c:v>4.9322378283455004</c:v>
                </c:pt>
                <c:pt idx="7">
                  <c:v>4.9091607811757401</c:v>
                </c:pt>
                <c:pt idx="8">
                  <c:v>3.9845541061499401</c:v>
                </c:pt>
              </c:numCache>
            </c:numRef>
          </c:val>
          <c:extLst>
            <c:ext xmlns:c16="http://schemas.microsoft.com/office/drawing/2014/chart" uri="{C3380CC4-5D6E-409C-BE32-E72D297353CC}">
              <c16:uniqueId val="{00000000-4757-411D-850E-EACD7C30B322}"/>
            </c:ext>
          </c:extLst>
        </c:ser>
        <c:dLbls>
          <c:dLblPos val="outEnd"/>
          <c:showLegendKey val="0"/>
          <c:showVal val="1"/>
          <c:showCatName val="0"/>
          <c:showSerName val="0"/>
          <c:showPercent val="0"/>
          <c:showBubbleSize val="0"/>
        </c:dLbls>
        <c:gapWidth val="80"/>
        <c:axId val="173874176"/>
        <c:axId val="178943616"/>
      </c:barChart>
      <c:catAx>
        <c:axId val="1738741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178943616"/>
        <c:crosses val="autoZero"/>
        <c:auto val="1"/>
        <c:lblAlgn val="ctr"/>
        <c:lblOffset val="100"/>
        <c:noMultiLvlLbl val="0"/>
      </c:catAx>
      <c:valAx>
        <c:axId val="178943616"/>
        <c:scaling>
          <c:orientation val="minMax"/>
          <c:max val="10"/>
        </c:scaling>
        <c:delete val="1"/>
        <c:axPos val="t"/>
        <c:numFmt formatCode="0.00" sourceLinked="1"/>
        <c:majorTickMark val="out"/>
        <c:minorTickMark val="none"/>
        <c:tickLblPos val="nextTo"/>
        <c:crossAx val="173874176"/>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rgbClr val="008265"/>
                </a:solidFill>
                <a:latin typeface="+mj-lt"/>
                <a:ea typeface="+mn-ea"/>
                <a:cs typeface="Calibri Light" panose="020F0302020204030204" pitchFamily="34" charset="0"/>
              </a:defRPr>
            </a:pPr>
            <a:r>
              <a:rPr lang="en-US" sz="1200" b="1" i="0" u="none" strike="noStrike" kern="1200" spc="0" baseline="0">
                <a:solidFill>
                  <a:srgbClr val="008265"/>
                </a:solidFill>
                <a:latin typeface="+mj-lt"/>
                <a:ea typeface="+mn-ea"/>
                <a:cs typeface="Calibri Light" panose="020F0302020204030204" pitchFamily="34" charset="0"/>
              </a:rPr>
              <a:t>Consumer 2019/2020 – wave 2&amp;3 </a:t>
            </a:r>
          </a:p>
        </c:rich>
      </c:tx>
      <c:overlay val="0"/>
      <c:spPr>
        <a:noFill/>
        <a:ln>
          <a:noFill/>
        </a:ln>
        <a:effectLst/>
      </c:spPr>
      <c:txPr>
        <a:bodyPr rot="0" spcFirstLastPara="1" vertOverflow="ellipsis" vert="horz" wrap="square" anchor="ctr" anchorCtr="1"/>
        <a:lstStyle/>
        <a:p>
          <a:pPr algn="ctr" rtl="0">
            <a:defRPr lang="en-US" sz="1200" b="1" i="0" u="none" strike="noStrike" kern="1200" spc="0" baseline="0" dirty="0">
              <a:solidFill>
                <a:srgbClr val="008265"/>
              </a:solidFill>
              <a:latin typeface="+mj-lt"/>
              <a:ea typeface="+mn-ea"/>
              <a:cs typeface="Calibri Light" panose="020F0302020204030204" pitchFamily="34" charset="0"/>
            </a:defRPr>
          </a:pPr>
          <a:endParaRPr lang="en-US"/>
        </a:p>
      </c:txPr>
    </c:title>
    <c:autoTitleDeleted val="0"/>
    <c:plotArea>
      <c:layout>
        <c:manualLayout>
          <c:layoutTarget val="inner"/>
          <c:xMode val="edge"/>
          <c:yMode val="edge"/>
          <c:x val="0.41054934654543535"/>
          <c:y val="0.17994527767282292"/>
          <c:w val="0.52790377135005462"/>
          <c:h val="0.7673761865868457"/>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Speed (claimed)</c:v>
                </c:pt>
                <c:pt idx="3">
                  <c:v>Protection</c:v>
                </c:pt>
                <c:pt idx="4">
                  <c:v>Ease</c:v>
                </c:pt>
                <c:pt idx="5">
                  <c:v>Price</c:v>
                </c:pt>
                <c:pt idx="6">
                  <c:v>Respect (claimed)</c:v>
                </c:pt>
                <c:pt idx="7">
                  <c:v>Relationship</c:v>
                </c:pt>
                <c:pt idx="8">
                  <c:v>Control (claimed)</c:v>
                </c:pt>
              </c:strCache>
            </c:strRef>
          </c:cat>
          <c:val>
            <c:numRef>
              <c:f>Sheet1!$D$2:$D$10</c:f>
              <c:numCache>
                <c:formatCode>0.00</c:formatCode>
                <c:ptCount val="9"/>
                <c:pt idx="0">
                  <c:v>9.992561009890931</c:v>
                </c:pt>
                <c:pt idx="1">
                  <c:v>8.3172500515919836</c:v>
                </c:pt>
                <c:pt idx="2">
                  <c:v>7.1973462401723074</c:v>
                </c:pt>
                <c:pt idx="3">
                  <c:v>7.0781008364889235</c:v>
                </c:pt>
                <c:pt idx="4">
                  <c:v>6.959566638739056</c:v>
                </c:pt>
                <c:pt idx="5">
                  <c:v>6.50970968194527</c:v>
                </c:pt>
                <c:pt idx="6">
                  <c:v>5.6569684884739724</c:v>
                </c:pt>
                <c:pt idx="7">
                  <c:v>4.5622317147605118</c:v>
                </c:pt>
                <c:pt idx="8">
                  <c:v>4.3149627418402119</c:v>
                </c:pt>
              </c:numCache>
            </c:numRef>
          </c:val>
          <c:extLst>
            <c:ext xmlns:c16="http://schemas.microsoft.com/office/drawing/2014/chart" uri="{C3380CC4-5D6E-409C-BE32-E72D297353CC}">
              <c16:uniqueId val="{00000000-6846-4581-8B4D-23D33ED68E3E}"/>
            </c:ext>
          </c:extLst>
        </c:ser>
        <c:dLbls>
          <c:dLblPos val="outEnd"/>
          <c:showLegendKey val="0"/>
          <c:showVal val="1"/>
          <c:showCatName val="0"/>
          <c:showSerName val="0"/>
          <c:showPercent val="0"/>
          <c:showBubbleSize val="0"/>
        </c:dLbls>
        <c:gapWidth val="80"/>
        <c:axId val="111870976"/>
        <c:axId val="178945344"/>
      </c:barChart>
      <c:catAx>
        <c:axId val="1118709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178945344"/>
        <c:crosses val="autoZero"/>
        <c:auto val="1"/>
        <c:lblAlgn val="ctr"/>
        <c:lblOffset val="100"/>
        <c:noMultiLvlLbl val="0"/>
      </c:catAx>
      <c:valAx>
        <c:axId val="178945344"/>
        <c:scaling>
          <c:orientation val="minMax"/>
        </c:scaling>
        <c:delete val="1"/>
        <c:axPos val="t"/>
        <c:numFmt formatCode="0.00" sourceLinked="1"/>
        <c:majorTickMark val="out"/>
        <c:minorTickMark val="none"/>
        <c:tickLblPos val="nextTo"/>
        <c:crossAx val="111870976"/>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1" i="0" u="none" strike="noStrike" kern="1200" spc="0" baseline="0" dirty="0">
                <a:solidFill>
                  <a:srgbClr val="008265"/>
                </a:solidFill>
                <a:latin typeface="+mj-lt"/>
                <a:ea typeface="+mn-ea"/>
                <a:cs typeface="Calibri Light" panose="020F0302020204030204" pitchFamily="34" charset="0"/>
              </a:defRPr>
            </a:pPr>
            <a:r>
              <a:rPr lang="en-US" sz="1200" b="1" i="0" u="none" strike="noStrike" kern="1200" spc="0" baseline="0">
                <a:solidFill>
                  <a:srgbClr val="008265"/>
                </a:solidFill>
                <a:latin typeface="+mj-lt"/>
                <a:ea typeface="+mn-ea"/>
                <a:cs typeface="Calibri Light" panose="020F0302020204030204" pitchFamily="34" charset="0"/>
              </a:rPr>
              <a:t>Consumer 2020 – wave 3&amp;4 </a:t>
            </a:r>
          </a:p>
        </c:rich>
      </c:tx>
      <c:overlay val="0"/>
      <c:spPr>
        <a:noFill/>
        <a:ln>
          <a:noFill/>
        </a:ln>
        <a:effectLst/>
      </c:spPr>
    </c:title>
    <c:autoTitleDeleted val="0"/>
    <c:plotArea>
      <c:layout>
        <c:manualLayout>
          <c:layoutTarget val="inner"/>
          <c:xMode val="edge"/>
          <c:yMode val="edge"/>
          <c:x val="0.41054934654543535"/>
          <c:y val="0.15600048869994501"/>
          <c:w val="0.52790377135005462"/>
          <c:h val="0.79132097555972358"/>
        </c:manualLayout>
      </c:layout>
      <c:barChart>
        <c:barDir val="bar"/>
        <c:grouping val="clustered"/>
        <c:varyColors val="0"/>
        <c:ser>
          <c:idx val="2"/>
          <c:order val="0"/>
          <c:tx>
            <c:strRef>
              <c:f>Sheet1!$D$1</c:f>
              <c:strCache>
                <c:ptCount val="1"/>
                <c:pt idx="0">
                  <c:v>Opportunity score</c:v>
                </c:pt>
              </c:strCache>
            </c:strRef>
          </c:tx>
          <c:spPr>
            <a:solidFill>
              <a:srgbClr val="00826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Speed (claims)</c:v>
                </c:pt>
                <c:pt idx="3">
                  <c:v>Respect (claims)</c:v>
                </c:pt>
                <c:pt idx="4">
                  <c:v>Protection</c:v>
                </c:pt>
                <c:pt idx="5">
                  <c:v>Ease</c:v>
                </c:pt>
                <c:pt idx="6">
                  <c:v>Price</c:v>
                </c:pt>
                <c:pt idx="7">
                  <c:v>Control (claims)</c:v>
                </c:pt>
                <c:pt idx="8">
                  <c:v>Relationship</c:v>
                </c:pt>
              </c:strCache>
            </c:strRef>
          </c:cat>
          <c:val>
            <c:numRef>
              <c:f>Sheet1!$D$2:$D$10</c:f>
              <c:numCache>
                <c:formatCode>0.00</c:formatCode>
                <c:ptCount val="9"/>
                <c:pt idx="0">
                  <c:v>10.354520455999999</c:v>
                </c:pt>
                <c:pt idx="1">
                  <c:v>8.444438431</c:v>
                </c:pt>
                <c:pt idx="2">
                  <c:v>8.2657245390000007</c:v>
                </c:pt>
                <c:pt idx="3">
                  <c:v>7.8362573099999997</c:v>
                </c:pt>
                <c:pt idx="4">
                  <c:v>7.2555999629999999</c:v>
                </c:pt>
                <c:pt idx="5">
                  <c:v>7.1115463759999997</c:v>
                </c:pt>
                <c:pt idx="6">
                  <c:v>6.340591538</c:v>
                </c:pt>
                <c:pt idx="7">
                  <c:v>5.7785776650000003</c:v>
                </c:pt>
                <c:pt idx="8">
                  <c:v>4.7463264499999998</c:v>
                </c:pt>
              </c:numCache>
            </c:numRef>
          </c:val>
          <c:extLst>
            <c:ext xmlns:c16="http://schemas.microsoft.com/office/drawing/2014/chart" uri="{C3380CC4-5D6E-409C-BE32-E72D297353CC}">
              <c16:uniqueId val="{00000000-1F0E-471A-B6FD-FF6831DC85E3}"/>
            </c:ext>
          </c:extLst>
        </c:ser>
        <c:dLbls>
          <c:dLblPos val="outEnd"/>
          <c:showLegendKey val="0"/>
          <c:showVal val="1"/>
          <c:showCatName val="0"/>
          <c:showSerName val="0"/>
          <c:showPercent val="0"/>
          <c:showBubbleSize val="0"/>
        </c:dLbls>
        <c:gapWidth val="80"/>
        <c:axId val="111880704"/>
        <c:axId val="213410944"/>
      </c:barChart>
      <c:catAx>
        <c:axId val="11188070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Calibri Light" panose="020F0302020204030204" pitchFamily="34" charset="0"/>
              </a:defRPr>
            </a:pPr>
            <a:endParaRPr lang="en-US"/>
          </a:p>
        </c:txPr>
        <c:crossAx val="213410944"/>
        <c:crosses val="autoZero"/>
        <c:auto val="1"/>
        <c:lblAlgn val="ctr"/>
        <c:lblOffset val="100"/>
        <c:noMultiLvlLbl val="0"/>
      </c:catAx>
      <c:valAx>
        <c:axId val="213410944"/>
        <c:scaling>
          <c:orientation val="minMax"/>
        </c:scaling>
        <c:delete val="1"/>
        <c:axPos val="t"/>
        <c:numFmt formatCode="0.00" sourceLinked="1"/>
        <c:majorTickMark val="out"/>
        <c:minorTickMark val="none"/>
        <c:tickLblPos val="nextTo"/>
        <c:crossAx val="11188070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rgbClr val="AB588C"/>
                </a:solidFill>
                <a:latin typeface="Calibri Light" panose="020F0302020204030204" pitchFamily="34" charset="0"/>
                <a:ea typeface="+mn-ea"/>
                <a:cs typeface="Calibri Light" panose="020F0302020204030204" pitchFamily="34" charset="0"/>
              </a:defRPr>
            </a:pPr>
            <a:r>
              <a:rPr lang="en-US" sz="1200" b="1">
                <a:solidFill>
                  <a:srgbClr val="AB588C"/>
                </a:solidFill>
                <a:latin typeface="+mj-lt"/>
              </a:rPr>
              <a:t>SME 2020 – wave 3&amp;4</a:t>
            </a:r>
          </a:p>
        </c:rich>
      </c:tx>
      <c:overlay val="0"/>
      <c:spPr>
        <a:noFill/>
        <a:ln>
          <a:noFill/>
        </a:ln>
        <a:effectLst/>
      </c:spPr>
    </c:title>
    <c:autoTitleDeleted val="0"/>
    <c:plotArea>
      <c:layout/>
      <c:barChart>
        <c:barDir val="bar"/>
        <c:grouping val="clustered"/>
        <c:varyColors val="0"/>
        <c:ser>
          <c:idx val="2"/>
          <c:order val="0"/>
          <c:tx>
            <c:strRef>
              <c:f>Sheet1!$D$1</c:f>
              <c:strCache>
                <c:ptCount val="1"/>
                <c:pt idx="0">
                  <c:v>Opportunity score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Confidence</c:v>
                </c:pt>
                <c:pt idx="2">
                  <c:v>Ease</c:v>
                </c:pt>
                <c:pt idx="3">
                  <c:v>Protection</c:v>
                </c:pt>
                <c:pt idx="4">
                  <c:v>Respect (claims)</c:v>
                </c:pt>
                <c:pt idx="5">
                  <c:v>Price</c:v>
                </c:pt>
                <c:pt idx="6">
                  <c:v>Speed (claims)</c:v>
                </c:pt>
                <c:pt idx="7">
                  <c:v>Relationship</c:v>
                </c:pt>
                <c:pt idx="8">
                  <c:v>Control (claims)</c:v>
                </c:pt>
              </c:strCache>
            </c:strRef>
          </c:cat>
          <c:val>
            <c:numRef>
              <c:f>Sheet1!$D$2:$D$10</c:f>
              <c:numCache>
                <c:formatCode>0.00</c:formatCode>
                <c:ptCount val="9"/>
                <c:pt idx="0">
                  <c:v>6.6605615010000001</c:v>
                </c:pt>
                <c:pt idx="1">
                  <c:v>6.6180307650000003</c:v>
                </c:pt>
                <c:pt idx="2">
                  <c:v>5.9555044529999996</c:v>
                </c:pt>
                <c:pt idx="3">
                  <c:v>5.7503113270000004</c:v>
                </c:pt>
                <c:pt idx="4">
                  <c:v>5.4848135349999998</c:v>
                </c:pt>
                <c:pt idx="5">
                  <c:v>5.1361163640000003</c:v>
                </c:pt>
                <c:pt idx="6">
                  <c:v>5.0267149340000001</c:v>
                </c:pt>
                <c:pt idx="7">
                  <c:v>4.6200256419999999</c:v>
                </c:pt>
                <c:pt idx="8">
                  <c:v>3.7820048420000001</c:v>
                </c:pt>
              </c:numCache>
            </c:numRef>
          </c:val>
          <c:extLst>
            <c:ext xmlns:c16="http://schemas.microsoft.com/office/drawing/2014/chart" uri="{C3380CC4-5D6E-409C-BE32-E72D297353CC}">
              <c16:uniqueId val="{00000000-2EA3-4AF6-929A-6A980590037A}"/>
            </c:ext>
          </c:extLst>
        </c:ser>
        <c:dLbls>
          <c:dLblPos val="outEnd"/>
          <c:showLegendKey val="0"/>
          <c:showVal val="1"/>
          <c:showCatName val="0"/>
          <c:showSerName val="0"/>
          <c:showPercent val="0"/>
          <c:showBubbleSize val="0"/>
        </c:dLbls>
        <c:gapWidth val="80"/>
        <c:axId val="213579776"/>
        <c:axId val="213412672"/>
      </c:barChart>
      <c:catAx>
        <c:axId val="213579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Headings)"/>
                <a:ea typeface="+mn-ea"/>
                <a:cs typeface="Calibri Light" panose="020F0302020204030204" pitchFamily="34" charset="0"/>
              </a:defRPr>
            </a:pPr>
            <a:endParaRPr lang="en-US"/>
          </a:p>
        </c:txPr>
        <c:crossAx val="213412672"/>
        <c:crosses val="autoZero"/>
        <c:auto val="1"/>
        <c:lblAlgn val="ctr"/>
        <c:lblOffset val="100"/>
        <c:noMultiLvlLbl val="0"/>
      </c:catAx>
      <c:valAx>
        <c:axId val="213412672"/>
        <c:scaling>
          <c:orientation val="minMax"/>
          <c:max val="10"/>
        </c:scaling>
        <c:delete val="1"/>
        <c:axPos val="t"/>
        <c:numFmt formatCode="0.00" sourceLinked="1"/>
        <c:majorTickMark val="out"/>
        <c:minorTickMark val="none"/>
        <c:tickLblPos val="nextTo"/>
        <c:crossAx val="213579776"/>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Calibri Light" panose="020F0302020204030204" pitchFamily="34" charset="0"/>
          <a:cs typeface="Calibri Light" panose="020F030202020403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8454773205624772E-2"/>
          <c:y val="1.0992483476362547E-2"/>
          <c:w val="0.94768570954191245"/>
          <c:h val="0.84604709839518977"/>
        </c:manualLayout>
      </c:layout>
      <c:bubbleChart>
        <c:varyColors val="0"/>
        <c:ser>
          <c:idx val="0"/>
          <c:order val="0"/>
          <c:tx>
            <c:strRef>
              <c:f>'[CII Consumer - Wave 11 and 12 report 12.06.23.xlsx]Opp. score by theme'!$B$5</c:f>
              <c:strCache>
                <c:ptCount val="1"/>
                <c:pt idx="0">
                  <c:v>Speed (claims)</c:v>
                </c:pt>
              </c:strCache>
            </c:strRef>
          </c:tx>
          <c:spPr>
            <a:solidFill>
              <a:srgbClr val="15ADD0"/>
            </a:solidFill>
            <a:ln w="25400">
              <a:noFill/>
            </a:ln>
            <a:effectLst/>
          </c:spPr>
          <c:invertIfNegative val="0"/>
          <c:dLbls>
            <c:dLbl>
              <c:idx val="0"/>
              <c:layout>
                <c:manualLayout>
                  <c:x val="1.145318127837636E-2"/>
                  <c:y val="-2.606533019026029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68BE-4558-B1F3-E32D5BC89E74}"/>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Consumer - Wave 11 and 12 report 12.06.23.xlsx]Opp. score by theme'!$C$5</c:f>
              <c:numCache>
                <c:formatCode>0.00</c:formatCode>
                <c:ptCount val="1"/>
                <c:pt idx="0">
                  <c:v>8.1467661689999993</c:v>
                </c:pt>
              </c:numCache>
            </c:numRef>
          </c:xVal>
          <c:yVal>
            <c:numRef>
              <c:f>'[CII Consumer - Wave 11 and 12 report 12.06.23.xlsx]Opp. score by theme'!$D$5</c:f>
              <c:numCache>
                <c:formatCode>0.00</c:formatCode>
                <c:ptCount val="1"/>
                <c:pt idx="0">
                  <c:v>7.5228469909999998</c:v>
                </c:pt>
              </c:numCache>
            </c:numRef>
          </c:yVal>
          <c:bubbleSize>
            <c:numRef>
              <c:f>'[CII Consumer - Wave 11 and 12 report 12.06.23.xlsx]Opp. score by theme'!$E$5</c:f>
              <c:numCache>
                <c:formatCode>0.00</c:formatCode>
                <c:ptCount val="1"/>
                <c:pt idx="0">
                  <c:v>8.7706853480000007</c:v>
                </c:pt>
              </c:numCache>
            </c:numRef>
          </c:bubbleSize>
          <c:bubble3D val="0"/>
          <c:extLst>
            <c:ext xmlns:c16="http://schemas.microsoft.com/office/drawing/2014/chart" uri="{C3380CC4-5D6E-409C-BE32-E72D297353CC}">
              <c16:uniqueId val="{00000003-68BE-4558-B1F3-E32D5BC89E74}"/>
            </c:ext>
          </c:extLst>
        </c:ser>
        <c:ser>
          <c:idx val="1"/>
          <c:order val="1"/>
          <c:tx>
            <c:strRef>
              <c:f>'[CII Consumer - Wave 11 and 12 report 12.06.23.xlsx]Opp. score by theme'!$B$6</c:f>
              <c:strCache>
                <c:ptCount val="1"/>
                <c:pt idx="0">
                  <c:v>Respect (claims)</c:v>
                </c:pt>
              </c:strCache>
            </c:strRef>
          </c:tx>
          <c:spPr>
            <a:solidFill>
              <a:srgbClr val="F9ED6F"/>
            </a:solidFill>
            <a:ln w="25400">
              <a:noFill/>
            </a:ln>
            <a:effectLst/>
          </c:spPr>
          <c:invertIfNegative val="0"/>
          <c:dLbls>
            <c:dLbl>
              <c:idx val="0"/>
              <c:layout>
                <c:manualLayout>
                  <c:x val="-8.2510249471273167E-2"/>
                  <c:y val="-0.14787644179055154"/>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68BE-4558-B1F3-E32D5BC89E74}"/>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Consumer - Wave 11 and 12 report 12.06.23.xlsx]Opp. score by theme'!$C$6</c:f>
              <c:numCache>
                <c:formatCode>0.00</c:formatCode>
                <c:ptCount val="1"/>
                <c:pt idx="0">
                  <c:v>7.9040404039999999</c:v>
                </c:pt>
              </c:numCache>
            </c:numRef>
          </c:xVal>
          <c:yVal>
            <c:numRef>
              <c:f>'[CII Consumer - Wave 11 and 12 report 12.06.23.xlsx]Opp. score by theme'!$D$6</c:f>
              <c:numCache>
                <c:formatCode>0.00</c:formatCode>
                <c:ptCount val="1"/>
                <c:pt idx="0">
                  <c:v>7.2464607289999998</c:v>
                </c:pt>
              </c:numCache>
            </c:numRef>
          </c:yVal>
          <c:bubbleSize>
            <c:numRef>
              <c:f>'[CII Consumer - Wave 11 and 12 report 12.06.23.xlsx]Opp. score by theme'!$E$6</c:f>
              <c:numCache>
                <c:formatCode>0.00</c:formatCode>
                <c:ptCount val="1"/>
                <c:pt idx="0">
                  <c:v>8.5616200790000008</c:v>
                </c:pt>
              </c:numCache>
            </c:numRef>
          </c:bubbleSize>
          <c:bubble3D val="0"/>
          <c:extLst>
            <c:ext xmlns:c16="http://schemas.microsoft.com/office/drawing/2014/chart" uri="{C3380CC4-5D6E-409C-BE32-E72D297353CC}">
              <c16:uniqueId val="{00000005-68BE-4558-B1F3-E32D5BC89E74}"/>
            </c:ext>
          </c:extLst>
        </c:ser>
        <c:ser>
          <c:idx val="4"/>
          <c:order val="2"/>
          <c:tx>
            <c:strRef>
              <c:f>'[CII Consumer - Wave 11 and 12 report 12.06.23.xlsx]Opp. score by theme'!$B$8</c:f>
              <c:strCache>
                <c:ptCount val="1"/>
                <c:pt idx="0">
                  <c:v>Control (claims)</c:v>
                </c:pt>
              </c:strCache>
            </c:strRef>
          </c:tx>
          <c:spPr>
            <a:solidFill>
              <a:srgbClr val="93C01F"/>
            </a:solidFill>
            <a:ln w="25400">
              <a:noFill/>
            </a:ln>
            <a:effectLst/>
          </c:spPr>
          <c:invertIfNegative val="0"/>
          <c:dLbls>
            <c:dLbl>
              <c:idx val="0"/>
              <c:layout>
                <c:manualLayout>
                  <c:x val="9.5536931386962015E-4"/>
                  <c:y val="2.965711377472031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68BE-4558-B1F3-E32D5BC89E74}"/>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'[CII Consumer - Wave 11 and 12 report 12.06.23.xlsx]Opp. score by theme'!$C$8</c:f>
              <c:numCache>
                <c:formatCode>0.00</c:formatCode>
                <c:ptCount val="1"/>
                <c:pt idx="0">
                  <c:v>7.5689223060000002</c:v>
                </c:pt>
              </c:numCache>
            </c:numRef>
          </c:xVal>
          <c:yVal>
            <c:numRef>
              <c:f>'[CII Consumer - Wave 11 and 12 report 12.06.23.xlsx]Opp. score by theme'!$D$8</c:f>
              <c:numCache>
                <c:formatCode>0.00</c:formatCode>
                <c:ptCount val="1"/>
                <c:pt idx="0">
                  <c:v>6.7698437699999996</c:v>
                </c:pt>
              </c:numCache>
            </c:numRef>
          </c:yVal>
          <c:bubbleSize>
            <c:numRef>
              <c:f>'[CII Consumer - Wave 11 and 12 report 12.06.23.xlsx]Opp. score by theme'!$E$8</c:f>
              <c:numCache>
                <c:formatCode>0.00</c:formatCode>
                <c:ptCount val="1"/>
                <c:pt idx="0">
                  <c:v>8.3680008420000007</c:v>
                </c:pt>
              </c:numCache>
            </c:numRef>
          </c:bubbleSize>
          <c:bubble3D val="0"/>
          <c:extLst>
            <c:ext xmlns:c16="http://schemas.microsoft.com/office/drawing/2014/chart" uri="{C3380CC4-5D6E-409C-BE32-E72D297353CC}">
              <c16:uniqueId val="{00000009-68BE-4558-B1F3-E32D5BC89E74}"/>
            </c:ext>
          </c:extLst>
        </c:ser>
        <c:dLbls>
          <c:showLegendKey val="0"/>
          <c:showVal val="0"/>
          <c:showCatName val="0"/>
          <c:showSerName val="0"/>
          <c:showPercent val="0"/>
          <c:showBubbleSize val="0"/>
        </c:dLbls>
        <c:bubbleScale val="40"/>
        <c:showNegBubbles val="1"/>
        <c:axId val="193973328"/>
        <c:axId val="193970976"/>
      </c:bubbleChart>
      <c:valAx>
        <c:axId val="193973328"/>
        <c:scaling>
          <c:orientation val="minMax"/>
          <c:max val="10"/>
          <c:min val="0"/>
        </c:scaling>
        <c:delete val="1"/>
        <c:axPos val="b"/>
        <c:numFmt formatCode="0.00" sourceLinked="1"/>
        <c:majorTickMark val="out"/>
        <c:minorTickMark val="none"/>
        <c:tickLblPos val="nextTo"/>
        <c:crossAx val="193970976"/>
        <c:crosses val="autoZero"/>
        <c:crossBetween val="midCat"/>
      </c:valAx>
      <c:valAx>
        <c:axId val="193970976"/>
        <c:scaling>
          <c:orientation val="minMax"/>
          <c:max val="10"/>
        </c:scaling>
        <c:delete val="1"/>
        <c:axPos val="l"/>
        <c:numFmt formatCode="0.00" sourceLinked="1"/>
        <c:majorTickMark val="out"/>
        <c:minorTickMark val="none"/>
        <c:tickLblPos val="nextTo"/>
        <c:crossAx val="193973328"/>
        <c:crosses val="autoZero"/>
        <c:crossBetween val="midCat"/>
      </c:valAx>
      <c:spPr>
        <a:noFill/>
        <a:ln>
          <a:solidFill>
            <a:schemeClr val="tx1"/>
          </a:solid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4455756394429515E-3"/>
          <c:y val="6.5608059605435781E-2"/>
          <c:w val="0.99655449510938954"/>
          <c:h val="0.93439194039456408"/>
        </c:manualLayout>
      </c:layout>
      <c:bubbleChart>
        <c:varyColors val="0"/>
        <c:ser>
          <c:idx val="5"/>
          <c:order val="0"/>
          <c:tx>
            <c:strRef>
              <c:f>'Opp. score by theme'!$B$9</c:f>
              <c:strCache>
                <c:ptCount val="1"/>
                <c:pt idx="0">
                  <c:v>Respect (claims)</c:v>
                </c:pt>
              </c:strCache>
            </c:strRef>
          </c:tx>
          <c:spPr>
            <a:solidFill>
              <a:srgbClr val="F9ED6F"/>
            </a:solidFill>
            <a:ln w="25400">
              <a:noFill/>
            </a:ln>
            <a:effectLst/>
          </c:spPr>
          <c:invertIfNegative val="0"/>
          <c:dLbls>
            <c:dLbl>
              <c:idx val="0"/>
              <c:layout>
                <c:manualLayout>
                  <c:x val="-0.18272610574876841"/>
                  <c:y val="-0.13596421153538904"/>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D53D-495E-BEC4-D6678A7C848F}"/>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theme'!$C$9</c:f>
              <c:numCache>
                <c:formatCode>0.00</c:formatCode>
                <c:ptCount val="1"/>
                <c:pt idx="0">
                  <c:v>4.4110275689999998</c:v>
                </c:pt>
              </c:numCache>
            </c:numRef>
          </c:xVal>
          <c:yVal>
            <c:numRef>
              <c:f>'Opp. score by theme'!$D$9</c:f>
              <c:numCache>
                <c:formatCode>0.00</c:formatCode>
                <c:ptCount val="1"/>
                <c:pt idx="0">
                  <c:v>4.4937839940000002</c:v>
                </c:pt>
              </c:numCache>
            </c:numRef>
          </c:yVal>
          <c:bubbleSize>
            <c:numRef>
              <c:f>'Opp. score by theme'!$E$9</c:f>
              <c:numCache>
                <c:formatCode>0.00</c:formatCode>
                <c:ptCount val="1"/>
                <c:pt idx="0">
                  <c:v>4.3282711440000003</c:v>
                </c:pt>
              </c:numCache>
            </c:numRef>
          </c:bubbleSize>
          <c:bubble3D val="0"/>
          <c:extLst>
            <c:ext xmlns:c16="http://schemas.microsoft.com/office/drawing/2014/chart" uri="{C3380CC4-5D6E-409C-BE32-E72D297353CC}">
              <c16:uniqueId val="{0000000B-D53D-495E-BEC4-D6678A7C848F}"/>
            </c:ext>
          </c:extLst>
        </c:ser>
        <c:ser>
          <c:idx val="6"/>
          <c:order val="1"/>
          <c:tx>
            <c:strRef>
              <c:f>'Opp. score by theme'!$B$10</c:f>
              <c:strCache>
                <c:ptCount val="1"/>
                <c:pt idx="0">
                  <c:v>Speed (claims)</c:v>
                </c:pt>
              </c:strCache>
            </c:strRef>
          </c:tx>
          <c:spPr>
            <a:solidFill>
              <a:srgbClr val="15ADD0"/>
            </a:solidFill>
            <a:ln w="25400">
              <a:noFill/>
            </a:ln>
            <a:effectLst/>
          </c:spPr>
          <c:invertIfNegative val="0"/>
          <c:dPt>
            <c:idx val="0"/>
            <c:invertIfNegative val="0"/>
            <c:bubble3D val="0"/>
            <c:extLst>
              <c:ext xmlns:c16="http://schemas.microsoft.com/office/drawing/2014/chart" uri="{C3380CC4-5D6E-409C-BE32-E72D297353CC}">
                <c16:uniqueId val="{0000000C-D53D-495E-BEC4-D6678A7C848F}"/>
              </c:ext>
            </c:extLst>
          </c:dPt>
          <c:dLbls>
            <c:dLbl>
              <c:idx val="0"/>
              <c:layout>
                <c:manualLayout>
                  <c:x val="-0.27072973040205811"/>
                  <c:y val="-3.3217327292318258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C-D53D-495E-BEC4-D6678A7C848F}"/>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t"/>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theme'!$C$10</c:f>
              <c:numCache>
                <c:formatCode>0.00</c:formatCode>
                <c:ptCount val="1"/>
                <c:pt idx="0">
                  <c:v>4.4110275689999998</c:v>
                </c:pt>
              </c:numCache>
            </c:numRef>
          </c:xVal>
          <c:yVal>
            <c:numRef>
              <c:f>'Opp. score by theme'!$D$10</c:f>
              <c:numCache>
                <c:formatCode>0.00</c:formatCode>
                <c:ptCount val="1"/>
                <c:pt idx="0">
                  <c:v>4.5332254159999996</c:v>
                </c:pt>
              </c:numCache>
            </c:numRef>
          </c:yVal>
          <c:bubbleSize>
            <c:numRef>
              <c:f>'Opp. score by theme'!$E$10</c:f>
              <c:numCache>
                <c:formatCode>0.00</c:formatCode>
                <c:ptCount val="1"/>
                <c:pt idx="0">
                  <c:v>4.288829722</c:v>
                </c:pt>
              </c:numCache>
            </c:numRef>
          </c:bubbleSize>
          <c:bubble3D val="0"/>
          <c:extLst>
            <c:ext xmlns:c16="http://schemas.microsoft.com/office/drawing/2014/chart" uri="{C3380CC4-5D6E-409C-BE32-E72D297353CC}">
              <c16:uniqueId val="{0000000D-D53D-495E-BEC4-D6678A7C848F}"/>
            </c:ext>
          </c:extLst>
        </c:ser>
        <c:ser>
          <c:idx val="8"/>
          <c:order val="2"/>
          <c:tx>
            <c:strRef>
              <c:f>'Opp. score by theme'!$B$12</c:f>
              <c:strCache>
                <c:ptCount val="1"/>
                <c:pt idx="0">
                  <c:v>Control (claims)</c:v>
                </c:pt>
              </c:strCache>
            </c:strRef>
          </c:tx>
          <c:spPr>
            <a:solidFill>
              <a:srgbClr val="93C01F"/>
            </a:solidFill>
            <a:ln w="25400">
              <a:noFill/>
            </a:ln>
            <a:effectLst/>
          </c:spPr>
          <c:invertIfNegative val="0"/>
          <c:dLbls>
            <c:dLbl>
              <c:idx val="0"/>
              <c:layout>
                <c:manualLayout>
                  <c:x val="-0.27464536154507391"/>
                  <c:y val="-2.592953470945511E-2"/>
                </c:manualLayout>
              </c:layout>
              <c:dLblPos val="r"/>
              <c:showLegendKey val="1"/>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D53D-495E-BEC4-D6678A7C848F}"/>
                </c:ext>
              </c:extLst>
            </c:dLbl>
            <c:spPr>
              <a:noFill/>
              <a:ln>
                <a:noFill/>
              </a:ln>
              <a:effectLst/>
            </c:spPr>
            <c:txPr>
              <a:bodyPr rot="0" spcFirstLastPara="1" vertOverflow="ellipsis" vert="horz" wrap="square" lIns="38100" tIns="19050" rIns="38100" bIns="19050" anchor="ctr" anchorCtr="0">
                <a:spAutoFit/>
              </a:bodyPr>
              <a:lstStyle/>
              <a:p>
                <a:pPr algn="ctr">
                  <a:defRPr lang="en-GB"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l"/>
            <c:showLegendKey val="1"/>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'Opp. score by theme'!$C$12</c:f>
              <c:numCache>
                <c:formatCode>0.00</c:formatCode>
                <c:ptCount val="1"/>
                <c:pt idx="0">
                  <c:v>3.0827067669999999</c:v>
                </c:pt>
              </c:numCache>
            </c:numRef>
          </c:xVal>
          <c:yVal>
            <c:numRef>
              <c:f>'Opp. score by theme'!$D$12</c:f>
              <c:numCache>
                <c:formatCode>0.00</c:formatCode>
                <c:ptCount val="1"/>
                <c:pt idx="0">
                  <c:v>3.651515152</c:v>
                </c:pt>
              </c:numCache>
            </c:numRef>
          </c:yVal>
          <c:bubbleSize>
            <c:numRef>
              <c:f>'Opp. score by theme'!$E$12</c:f>
              <c:numCache>
                <c:formatCode>0.00</c:formatCode>
                <c:ptCount val="1"/>
                <c:pt idx="0">
                  <c:v>2.5138983819999998</c:v>
                </c:pt>
              </c:numCache>
            </c:numRef>
          </c:bubbleSize>
          <c:bubble3D val="0"/>
          <c:extLst>
            <c:ext xmlns:c16="http://schemas.microsoft.com/office/drawing/2014/chart" uri="{C3380CC4-5D6E-409C-BE32-E72D297353CC}">
              <c16:uniqueId val="{00000011-D53D-495E-BEC4-D6678A7C848F}"/>
            </c:ext>
          </c:extLst>
        </c:ser>
        <c:dLbls>
          <c:showLegendKey val="0"/>
          <c:showVal val="0"/>
          <c:showCatName val="0"/>
          <c:showSerName val="0"/>
          <c:showPercent val="0"/>
          <c:showBubbleSize val="0"/>
        </c:dLbls>
        <c:bubbleScale val="40"/>
        <c:showNegBubbles val="0"/>
        <c:axId val="530944840"/>
        <c:axId val="530947584"/>
      </c:bubbleChart>
      <c:valAx>
        <c:axId val="530944840"/>
        <c:scaling>
          <c:orientation val="minMax"/>
          <c:max val="10"/>
          <c:min val="0"/>
        </c:scaling>
        <c:delete val="1"/>
        <c:axPos val="b"/>
        <c:numFmt formatCode="0.00" sourceLinked="1"/>
        <c:majorTickMark val="out"/>
        <c:minorTickMark val="none"/>
        <c:tickLblPos val="nextTo"/>
        <c:crossAx val="530947584"/>
        <c:crosses val="autoZero"/>
        <c:crossBetween val="midCat"/>
      </c:valAx>
      <c:valAx>
        <c:axId val="530947584"/>
        <c:scaling>
          <c:orientation val="minMax"/>
          <c:max val="10"/>
        </c:scaling>
        <c:delete val="1"/>
        <c:axPos val="l"/>
        <c:numFmt formatCode="0.00" sourceLinked="1"/>
        <c:majorTickMark val="out"/>
        <c:minorTickMark val="none"/>
        <c:tickLblPos val="nextTo"/>
        <c:crossAx val="530944840"/>
        <c:crosses val="autoZero"/>
        <c:crossBetween val="midCat"/>
      </c:valAx>
      <c:spPr>
        <a:noFill/>
        <a:ln w="25400">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ubbleChart>
        <c:varyColors val="0"/>
        <c:ser>
          <c:idx val="0"/>
          <c:order val="0"/>
          <c:spPr>
            <a:solidFill>
              <a:schemeClr val="accent1">
                <a:alpha val="75000"/>
              </a:schemeClr>
            </a:solidFill>
            <a:ln>
              <a:noFill/>
            </a:ln>
            <a:effectLst/>
          </c:spPr>
          <c:invertIfNegative val="0"/>
          <c:dPt>
            <c:idx val="0"/>
            <c:invertIfNegative val="0"/>
            <c:bubble3D val="0"/>
            <c:spPr>
              <a:solidFill>
                <a:srgbClr val="008265"/>
              </a:solidFill>
              <a:ln>
                <a:noFill/>
              </a:ln>
              <a:effectLst/>
            </c:spPr>
            <c:extLst>
              <c:ext xmlns:c16="http://schemas.microsoft.com/office/drawing/2014/chart" uri="{C3380CC4-5D6E-409C-BE32-E72D297353CC}">
                <c16:uniqueId val="{00000005-F598-423F-8663-DAA8C7B07E95}"/>
              </c:ext>
            </c:extLst>
          </c:dPt>
          <c:dPt>
            <c:idx val="1"/>
            <c:invertIfNegative val="0"/>
            <c:bubble3D val="0"/>
            <c:spPr>
              <a:solidFill>
                <a:srgbClr val="008265"/>
              </a:solidFill>
              <a:ln>
                <a:solidFill>
                  <a:srgbClr val="008265"/>
                </a:solidFill>
              </a:ln>
              <a:effectLst/>
            </c:spPr>
            <c:extLst>
              <c:ext xmlns:c16="http://schemas.microsoft.com/office/drawing/2014/chart" uri="{C3380CC4-5D6E-409C-BE32-E72D297353CC}">
                <c16:uniqueId val="{00000004-F598-423F-8663-DAA8C7B07E95}"/>
              </c:ext>
            </c:extLst>
          </c:dPt>
          <c:dPt>
            <c:idx val="2"/>
            <c:invertIfNegative val="0"/>
            <c:bubble3D val="0"/>
            <c:spPr>
              <a:solidFill>
                <a:srgbClr val="008265"/>
              </a:solidFill>
              <a:ln>
                <a:noFill/>
              </a:ln>
              <a:effectLst/>
            </c:spPr>
            <c:extLst>
              <c:ext xmlns:c16="http://schemas.microsoft.com/office/drawing/2014/chart" uri="{C3380CC4-5D6E-409C-BE32-E72D297353CC}">
                <c16:uniqueId val="{00000003-F598-423F-8663-DAA8C7B07E95}"/>
              </c:ext>
            </c:extLst>
          </c:dPt>
          <c:dPt>
            <c:idx val="3"/>
            <c:invertIfNegative val="0"/>
            <c:bubble3D val="0"/>
            <c:spPr>
              <a:solidFill>
                <a:srgbClr val="F5A03D"/>
              </a:solidFill>
              <a:ln>
                <a:noFill/>
              </a:ln>
              <a:effectLst/>
            </c:spPr>
            <c:extLst>
              <c:ext xmlns:c16="http://schemas.microsoft.com/office/drawing/2014/chart" uri="{C3380CC4-5D6E-409C-BE32-E72D297353CC}">
                <c16:uniqueId val="{00000002-F598-423F-8663-DAA8C7B07E95}"/>
              </c:ext>
            </c:extLst>
          </c:dPt>
          <c:dPt>
            <c:idx val="4"/>
            <c:invertIfNegative val="0"/>
            <c:bubble3D val="0"/>
            <c:spPr>
              <a:solidFill>
                <a:srgbClr val="AB588C"/>
              </a:solidFill>
              <a:ln>
                <a:noFill/>
              </a:ln>
              <a:effectLst/>
            </c:spPr>
            <c:extLst>
              <c:ext xmlns:c16="http://schemas.microsoft.com/office/drawing/2014/chart" uri="{C3380CC4-5D6E-409C-BE32-E72D297353CC}">
                <c16:uniqueId val="{00000001-F598-423F-8663-DAA8C7B07E95}"/>
              </c:ext>
            </c:extLst>
          </c:dPt>
          <c:dLbls>
            <c:dLbl>
              <c:idx val="0"/>
              <c:layout>
                <c:manualLayout>
                  <c:x val="-0.34985975933209201"/>
                  <c:y val="0.12541903217880274"/>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fld id="{6C6C55AE-4B5F-482B-9F8E-FFFFD3CBD841}" type="CELLRANGE">
                      <a:rPr lang="en-GB">
                        <a:latin typeface="Arial" panose="020B0604020202020204" pitchFamily="34" charset="0"/>
                        <a:cs typeface="Arial" panose="020B0604020202020204" pitchFamily="34" charset="0"/>
                      </a:rPr>
                      <a:pPr>
                        <a:defRPr sz="1000">
                          <a:latin typeface="Arial" panose="020B0604020202020204" pitchFamily="34" charset="0"/>
                          <a:cs typeface="Arial" panose="020B0604020202020204" pitchFamily="34" charset="0"/>
                        </a:defRPr>
                      </a:pPr>
                      <a:t>[CELLRANGE]</a:t>
                    </a:fld>
                    <a:endParaRPr lang="en-GB"/>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1"/>
              <c:extLst>
                <c:ext xmlns:c15="http://schemas.microsoft.com/office/drawing/2012/chart" uri="{CE6537A1-D6FC-4f65-9D91-7224C49458BB}">
                  <c15:layout>
                    <c:manualLayout>
                      <c:w val="0.24553685406689735"/>
                      <c:h val="0.16370123831547709"/>
                    </c:manualLayout>
                  </c15:layout>
                  <c15:dlblFieldTable/>
                  <c15:showDataLabelsRange val="1"/>
                </c:ext>
                <c:ext xmlns:c16="http://schemas.microsoft.com/office/drawing/2014/chart" uri="{C3380CC4-5D6E-409C-BE32-E72D297353CC}">
                  <c16:uniqueId val="{00000005-F598-423F-8663-DAA8C7B07E95}"/>
                </c:ext>
              </c:extLst>
            </c:dLbl>
            <c:dLbl>
              <c:idx val="1"/>
              <c:layout>
                <c:manualLayout>
                  <c:x val="-1.5618735595713333E-2"/>
                  <c:y val="-0.16274578498949555"/>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fld id="{E5EF168D-EFC0-4AC1-82A2-4154D7B21190}" type="CELLRANGE">
                      <a:rPr lang="en-GB">
                        <a:latin typeface="Arial" panose="020B0604020202020204" pitchFamily="34" charset="0"/>
                        <a:cs typeface="Arial" panose="020B0604020202020204" pitchFamily="34" charset="0"/>
                      </a:rPr>
                      <a:pPr>
                        <a:defRPr sz="1000">
                          <a:latin typeface="Arial" panose="020B0604020202020204" pitchFamily="34" charset="0"/>
                          <a:cs typeface="Arial" panose="020B0604020202020204" pitchFamily="34" charset="0"/>
                        </a:defRPr>
                      </a:pPr>
                      <a:t>[CELLRANGE]</a:t>
                    </a:fld>
                    <a:endParaRPr lang="en-GB"/>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1"/>
              <c:extLst>
                <c:ext xmlns:c15="http://schemas.microsoft.com/office/drawing/2012/chart" uri="{CE6537A1-D6FC-4f65-9D91-7224C49458BB}">
                  <c15:layout>
                    <c:manualLayout>
                      <c:w val="0.18223940693078317"/>
                      <c:h val="0.23000901725976405"/>
                    </c:manualLayout>
                  </c15:layout>
                  <c15:dlblFieldTable/>
                  <c15:showDataLabelsRange val="1"/>
                </c:ext>
                <c:ext xmlns:c16="http://schemas.microsoft.com/office/drawing/2014/chart" uri="{C3380CC4-5D6E-409C-BE32-E72D297353CC}">
                  <c16:uniqueId val="{00000004-F598-423F-8663-DAA8C7B07E95}"/>
                </c:ext>
              </c:extLst>
            </c:dLbl>
            <c:dLbl>
              <c:idx val="2"/>
              <c:layout>
                <c:manualLayout>
                  <c:x val="-1.3662499210864409E-2"/>
                  <c:y val="0.23554011269811226"/>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fld id="{6E1C5E3D-8992-4A84-B134-58F16B023DFE}" type="CELLRANGE">
                      <a:rPr lang="en-GB">
                        <a:latin typeface="Arial" panose="020B0604020202020204" pitchFamily="34" charset="0"/>
                        <a:cs typeface="Arial" panose="020B0604020202020204" pitchFamily="34" charset="0"/>
                      </a:rPr>
                      <a:pPr>
                        <a:defRPr sz="1000">
                          <a:latin typeface="Arial" panose="020B0604020202020204" pitchFamily="34" charset="0"/>
                          <a:cs typeface="Arial" panose="020B0604020202020204" pitchFamily="34" charset="0"/>
                        </a:defRPr>
                      </a:pPr>
                      <a:t>[CELLRANGE]</a:t>
                    </a:fld>
                    <a:endParaRPr lang="en-GB"/>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1"/>
              <c:extLst>
                <c:ext xmlns:c15="http://schemas.microsoft.com/office/drawing/2012/chart" uri="{CE6537A1-D6FC-4f65-9D91-7224C49458BB}">
                  <c15:layout>
                    <c:manualLayout>
                      <c:w val="0.24776250339225819"/>
                      <c:h val="0.17388404062587068"/>
                    </c:manualLayout>
                  </c15:layout>
                  <c15:dlblFieldTable/>
                  <c15:showDataLabelsRange val="1"/>
                </c:ext>
                <c:ext xmlns:c16="http://schemas.microsoft.com/office/drawing/2014/chart" uri="{C3380CC4-5D6E-409C-BE32-E72D297353CC}">
                  <c16:uniqueId val="{00000003-F598-423F-8663-DAA8C7B07E95}"/>
                </c:ext>
              </c:extLst>
            </c:dLbl>
            <c:dLbl>
              <c:idx val="3"/>
              <c:layout>
                <c:manualLayout>
                  <c:x val="-0.43003585340197381"/>
                  <c:y val="-1.0949123310915334E-16"/>
                </c:manualLayout>
              </c:layout>
              <c:tx>
                <c:rich>
                  <a:bodyPr/>
                  <a:lstStyle/>
                  <a:p>
                    <a:fld id="{0A31A524-3338-4134-A120-0E542AC1C85F}" type="CELLRANGE">
                      <a:rPr lang="en-GB"/>
                      <a:pPr/>
                      <a:t>[CELLRANGE]</a:t>
                    </a:fld>
                    <a:endParaRPr lang="en-GB"/>
                  </a:p>
                </c:rich>
              </c:tx>
              <c:showLegendKey val="0"/>
              <c:showVal val="0"/>
              <c:showCatName val="0"/>
              <c:showSerName val="0"/>
              <c:showPercent val="0"/>
              <c:showBubbleSize val="1"/>
              <c:extLst>
                <c:ext xmlns:c15="http://schemas.microsoft.com/office/drawing/2012/chart" uri="{CE6537A1-D6FC-4f65-9D91-7224C49458BB}">
                  <c15:layout>
                    <c:manualLayout>
                      <c:w val="0.26150977831234029"/>
                      <c:h val="0.15474276120955899"/>
                    </c:manualLayout>
                  </c15:layout>
                  <c15:dlblFieldTable/>
                  <c15:showDataLabelsRange val="1"/>
                </c:ext>
                <c:ext xmlns:c16="http://schemas.microsoft.com/office/drawing/2014/chart" uri="{C3380CC4-5D6E-409C-BE32-E72D297353CC}">
                  <c16:uniqueId val="{00000002-F598-423F-8663-DAA8C7B07E95}"/>
                </c:ext>
              </c:extLst>
            </c:dLbl>
            <c:dLbl>
              <c:idx val="4"/>
              <c:layout>
                <c:manualLayout>
                  <c:x val="-2.0824980794284444E-2"/>
                  <c:y val="-0.24785119993040133"/>
                </c:manualLayout>
              </c:layout>
              <c:tx>
                <c:rich>
                  <a:bodyPr/>
                  <a:lstStyle/>
                  <a:p>
                    <a:fld id="{68EF6EA1-1E60-4EFD-B785-8568A9EB6FEC}" type="CELLRANGE">
                      <a:rPr lang="en-GB" dirty="0"/>
                      <a:pPr/>
                      <a:t>[CELLRANGE]</a:t>
                    </a:fld>
                    <a:endParaRPr lang="en-GB"/>
                  </a:p>
                </c:rich>
              </c:tx>
              <c:showLegendKey val="0"/>
              <c:showVal val="0"/>
              <c:showCatName val="0"/>
              <c:showSerName val="0"/>
              <c:showPercent val="0"/>
              <c:showBubbleSize val="1"/>
              <c:extLst>
                <c:ext xmlns:c15="http://schemas.microsoft.com/office/drawing/2012/chart" uri="{CE6537A1-D6FC-4f65-9D91-7224C49458BB}">
                  <c15:layout>
                    <c:manualLayout>
                      <c:w val="0.30690823644388038"/>
                      <c:h val="0.19118894980078557"/>
                    </c:manualLayout>
                  </c15:layout>
                  <c15:dlblFieldTable/>
                  <c15:showDataLabelsRange val="1"/>
                </c:ext>
                <c:ext xmlns:c16="http://schemas.microsoft.com/office/drawing/2014/chart" uri="{C3380CC4-5D6E-409C-BE32-E72D297353CC}">
                  <c16:uniqueId val="{00000001-F598-423F-8663-DAA8C7B07E95}"/>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1"/>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'1'!$C$14:$C$18</c:f>
              <c:numCache>
                <c:formatCode>0.00</c:formatCode>
                <c:ptCount val="5"/>
                <c:pt idx="0">
                  <c:v>7.47</c:v>
                </c:pt>
                <c:pt idx="1">
                  <c:v>7.83</c:v>
                </c:pt>
                <c:pt idx="2">
                  <c:v>7.56</c:v>
                </c:pt>
                <c:pt idx="3">
                  <c:v>7.25</c:v>
                </c:pt>
                <c:pt idx="4">
                  <c:v>7.71</c:v>
                </c:pt>
              </c:numCache>
            </c:numRef>
          </c:xVal>
          <c:yVal>
            <c:numRef>
              <c:f>'1'!$D$14:$D$18</c:f>
              <c:numCache>
                <c:formatCode>0.00</c:formatCode>
                <c:ptCount val="5"/>
                <c:pt idx="0">
                  <c:v>3.15</c:v>
                </c:pt>
                <c:pt idx="1">
                  <c:v>4.04</c:v>
                </c:pt>
                <c:pt idx="2">
                  <c:v>3.79</c:v>
                </c:pt>
                <c:pt idx="3">
                  <c:v>3.85</c:v>
                </c:pt>
                <c:pt idx="4">
                  <c:v>5.25</c:v>
                </c:pt>
              </c:numCache>
            </c:numRef>
          </c:yVal>
          <c:bubbleSize>
            <c:numRef>
              <c:f>'1'!$E$14:$E$18</c:f>
              <c:numCache>
                <c:formatCode>0.00</c:formatCode>
                <c:ptCount val="5"/>
                <c:pt idx="0">
                  <c:v>11.79</c:v>
                </c:pt>
                <c:pt idx="1">
                  <c:v>11.62</c:v>
                </c:pt>
                <c:pt idx="2">
                  <c:v>11.33</c:v>
                </c:pt>
                <c:pt idx="3">
                  <c:v>10.65</c:v>
                </c:pt>
                <c:pt idx="4">
                  <c:v>10.17</c:v>
                </c:pt>
              </c:numCache>
            </c:numRef>
          </c:bubbleSize>
          <c:bubble3D val="0"/>
          <c:extLst>
            <c:ext xmlns:c15="http://schemas.microsoft.com/office/drawing/2012/chart" uri="{02D57815-91ED-43cb-92C2-25804820EDAC}">
              <c15:datalabelsRange>
                <c15:f>'1'!$B$14:$B$18</c15:f>
                <c15:dlblRangeCache>
                  <c:ptCount val="5"/>
                  <c:pt idx="0">
                    <c:v>Loyalty: I am able to get a discount for staying with the same company</c:v>
                  </c:pt>
                  <c:pt idx="1">
                    <c:v>Loyalty: The premium doesn't increase because I'm not a new customer anymore</c:v>
                  </c:pt>
                  <c:pt idx="2">
                    <c:v>Loyalty: My provider takes my loyalty into account when calculating renewal quotes after I have claimed</c:v>
                  </c:pt>
                  <c:pt idx="3">
                    <c:v>Price: The insurance provider matches a cheaper price from a competitors quote</c:v>
                  </c:pt>
                  <c:pt idx="4">
                    <c:v>Confidence: The insurer assesses my risk individually, rather than using generic assumptions</c:v>
                  </c:pt>
                </c15:dlblRangeCache>
              </c15:datalabelsRange>
            </c:ext>
            <c:ext xmlns:c16="http://schemas.microsoft.com/office/drawing/2014/chart" uri="{C3380CC4-5D6E-409C-BE32-E72D297353CC}">
              <c16:uniqueId val="{00000000-F598-423F-8663-DAA8C7B07E95}"/>
            </c:ext>
          </c:extLst>
        </c:ser>
        <c:dLbls>
          <c:showLegendKey val="0"/>
          <c:showVal val="0"/>
          <c:showCatName val="0"/>
          <c:showSerName val="0"/>
          <c:showPercent val="0"/>
          <c:showBubbleSize val="0"/>
        </c:dLbls>
        <c:bubbleScale val="100"/>
        <c:showNegBubbles val="0"/>
        <c:axId val="1562366480"/>
        <c:axId val="1562342480"/>
      </c:bubbleChart>
      <c:valAx>
        <c:axId val="1562366480"/>
        <c:scaling>
          <c:orientation val="minMax"/>
          <c:max val="10"/>
          <c:min val="1"/>
        </c:scaling>
        <c:delete val="1"/>
        <c:axPos val="b"/>
        <c:numFmt formatCode="0.00" sourceLinked="1"/>
        <c:majorTickMark val="none"/>
        <c:minorTickMark val="none"/>
        <c:tickLblPos val="nextTo"/>
        <c:crossAx val="1562342480"/>
        <c:crosses val="autoZero"/>
        <c:crossBetween val="midCat"/>
      </c:valAx>
      <c:valAx>
        <c:axId val="1562342480"/>
        <c:scaling>
          <c:orientation val="minMax"/>
          <c:max val="10"/>
          <c:min val="1"/>
        </c:scaling>
        <c:delete val="1"/>
        <c:axPos val="l"/>
        <c:numFmt formatCode="0.00" sourceLinked="1"/>
        <c:majorTickMark val="none"/>
        <c:minorTickMark val="none"/>
        <c:tickLblPos val="nextTo"/>
        <c:crossAx val="156236648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400"/>
              <a:t>Female</a:t>
            </a:r>
          </a:p>
        </c:rich>
      </c:tx>
      <c:layout>
        <c:manualLayout>
          <c:xMode val="edge"/>
          <c:yMode val="edge"/>
          <c:x val="0.48246481747744896"/>
          <c:y val="6.465027054356521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9736323148868559"/>
          <c:y val="0.13490093215644858"/>
          <c:w val="0.69979943335612937"/>
          <c:h val="0.86509906784355139"/>
        </c:manualLayout>
      </c:layout>
      <c:barChart>
        <c:barDir val="bar"/>
        <c:grouping val="clustered"/>
        <c:varyColors val="0"/>
        <c:ser>
          <c:idx val="0"/>
          <c:order val="0"/>
          <c:tx>
            <c:strRef>
              <c:f>Sheet1!$D$1</c:f>
              <c:strCache>
                <c:ptCount val="1"/>
                <c:pt idx="0">
                  <c:v>Opportunity score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Loyalty</c:v>
                </c:pt>
                <c:pt idx="1">
                  <c:v>Respect (claims)</c:v>
                </c:pt>
                <c:pt idx="2">
                  <c:v>Confidence</c:v>
                </c:pt>
                <c:pt idx="3">
                  <c:v>Speed (claims)</c:v>
                </c:pt>
                <c:pt idx="4">
                  <c:v>Control (claims)</c:v>
                </c:pt>
                <c:pt idx="5">
                  <c:v>Ease</c:v>
                </c:pt>
                <c:pt idx="6">
                  <c:v>Price</c:v>
                </c:pt>
                <c:pt idx="7">
                  <c:v>Protection</c:v>
                </c:pt>
                <c:pt idx="8">
                  <c:v>Relationship</c:v>
                </c:pt>
              </c:strCache>
            </c:strRef>
          </c:cat>
          <c:val>
            <c:numRef>
              <c:f>Sheet1!$D$2:$D$10</c:f>
              <c:numCache>
                <c:formatCode>0.00</c:formatCode>
                <c:ptCount val="9"/>
                <c:pt idx="0">
                  <c:v>10.296228804</c:v>
                </c:pt>
                <c:pt idx="1">
                  <c:v>9.7715003419999995</c:v>
                </c:pt>
                <c:pt idx="2">
                  <c:v>8.8695705559999993</c:v>
                </c:pt>
                <c:pt idx="3">
                  <c:v>8.5063309989999993</c:v>
                </c:pt>
                <c:pt idx="4">
                  <c:v>8.3710342870000005</c:v>
                </c:pt>
                <c:pt idx="5">
                  <c:v>7.4366772409999999</c:v>
                </c:pt>
                <c:pt idx="6">
                  <c:v>7.3952592140000002</c:v>
                </c:pt>
                <c:pt idx="7">
                  <c:v>7.368654255</c:v>
                </c:pt>
                <c:pt idx="8">
                  <c:v>5.1565654529999998</c:v>
                </c:pt>
              </c:numCache>
            </c:numRef>
          </c:val>
          <c:extLst>
            <c:ext xmlns:c16="http://schemas.microsoft.com/office/drawing/2014/chart" uri="{C3380CC4-5D6E-409C-BE32-E72D297353CC}">
              <c16:uniqueId val="{00000000-D1AF-485D-AA1E-B449A7F56880}"/>
            </c:ext>
          </c:extLst>
        </c:ser>
        <c:dLbls>
          <c:showLegendKey val="0"/>
          <c:showVal val="0"/>
          <c:showCatName val="0"/>
          <c:showSerName val="0"/>
          <c:showPercent val="0"/>
          <c:showBubbleSize val="0"/>
        </c:dLbls>
        <c:gapWidth val="182"/>
        <c:axId val="186380800"/>
        <c:axId val="183272576"/>
      </c:barChart>
      <c:catAx>
        <c:axId val="1863808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3272576"/>
        <c:crosses val="autoZero"/>
        <c:auto val="1"/>
        <c:lblAlgn val="ctr"/>
        <c:lblOffset val="100"/>
        <c:noMultiLvlLbl val="0"/>
      </c:catAx>
      <c:valAx>
        <c:axId val="183272576"/>
        <c:scaling>
          <c:orientation val="minMax"/>
        </c:scaling>
        <c:delete val="1"/>
        <c:axPos val="t"/>
        <c:numFmt formatCode="0.00" sourceLinked="1"/>
        <c:majorTickMark val="none"/>
        <c:minorTickMark val="none"/>
        <c:tickLblPos val="nextTo"/>
        <c:crossAx val="18638080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0.22212</cdr:x>
      <cdr:y>0.10571</cdr:y>
    </cdr:from>
    <cdr:to>
      <cdr:x>0.2831</cdr:x>
      <cdr:y>0.14804</cdr:y>
    </cdr:to>
    <cdr:sp macro="" textlink="">
      <cdr:nvSpPr>
        <cdr:cNvPr id="2" name="TextBox 15">
          <a:extLst xmlns:a="http://schemas.openxmlformats.org/drawingml/2006/main">
            <a:ext uri="{FF2B5EF4-FFF2-40B4-BE49-F238E27FC236}">
              <a16:creationId xmlns:a16="http://schemas.microsoft.com/office/drawing/2014/main" id="{028BF7AF-DCDF-47E7-BE57-6005C6FAF80C}"/>
            </a:ext>
          </a:extLst>
        </cdr:cNvPr>
        <cdr:cNvSpPr txBox="1"/>
      </cdr:nvSpPr>
      <cdr:spPr>
        <a:xfrm xmlns:a="http://schemas.openxmlformats.org/drawingml/2006/main">
          <a:off x="1363684" y="499664"/>
          <a:ext cx="374373" cy="200055"/>
        </a:xfrm>
        <a:prstGeom xmlns:a="http://schemas.openxmlformats.org/drawingml/2006/main" prst="rect">
          <a:avLst/>
        </a:prstGeom>
        <a:noFill xmlns:a="http://schemas.openxmlformats.org/drawingml/2006/main"/>
        <a:ln xmlns:a="http://schemas.openxmlformats.org/drawingml/2006/main">
          <a:solidFill>
            <a:srgbClr val="008265"/>
          </a:solidFill>
        </a:l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sz="700" b="1" dirty="0">
              <a:solidFill>
                <a:srgbClr val="AB588C"/>
              </a:solidFill>
            </a:rPr>
            <a:t>79%</a:t>
          </a:r>
        </a:p>
      </cdr:txBody>
    </cdr:sp>
  </cdr:relSizeAnchor>
  <cdr:relSizeAnchor xmlns:cdr="http://schemas.openxmlformats.org/drawingml/2006/chartDrawing">
    <cdr:from>
      <cdr:x>0.29578</cdr:x>
      <cdr:y>0.10532</cdr:y>
    </cdr:from>
    <cdr:to>
      <cdr:x>0.35808</cdr:x>
      <cdr:y>0.14764</cdr:y>
    </cdr:to>
    <cdr:sp macro="" textlink="">
      <cdr:nvSpPr>
        <cdr:cNvPr id="3" name="TextBox 15">
          <a:extLst xmlns:a="http://schemas.openxmlformats.org/drawingml/2006/main">
            <a:ext uri="{FF2B5EF4-FFF2-40B4-BE49-F238E27FC236}">
              <a16:creationId xmlns:a16="http://schemas.microsoft.com/office/drawing/2014/main" id="{CDF767B5-95F2-409C-B575-490D561219DA}"/>
            </a:ext>
          </a:extLst>
        </cdr:cNvPr>
        <cdr:cNvSpPr txBox="1"/>
      </cdr:nvSpPr>
      <cdr:spPr>
        <a:xfrm xmlns:a="http://schemas.openxmlformats.org/drawingml/2006/main">
          <a:off x="1815876" y="497803"/>
          <a:ext cx="382519" cy="200055"/>
        </a:xfrm>
        <a:prstGeom xmlns:a="http://schemas.openxmlformats.org/drawingml/2006/main" prst="rect">
          <a:avLst/>
        </a:prstGeom>
        <a:noFill xmlns:a="http://schemas.openxmlformats.org/drawingml/2006/main"/>
        <a:ln xmlns:a="http://schemas.openxmlformats.org/drawingml/2006/main">
          <a:solidFill>
            <a:srgbClr val="008265"/>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700" b="1" dirty="0">
              <a:solidFill>
                <a:srgbClr val="AB588C"/>
              </a:solidFill>
            </a:rPr>
            <a:t>76%</a:t>
          </a:r>
        </a:p>
      </cdr:txBody>
    </cdr:sp>
  </cdr:relSizeAnchor>
  <cdr:relSizeAnchor xmlns:cdr="http://schemas.openxmlformats.org/drawingml/2006/chartDrawing">
    <cdr:from>
      <cdr:x>0.36413</cdr:x>
      <cdr:y>0.10565</cdr:y>
    </cdr:from>
    <cdr:to>
      <cdr:x>0.42643</cdr:x>
      <cdr:y>0.14765</cdr:y>
    </cdr:to>
    <cdr:sp macro="" textlink="">
      <cdr:nvSpPr>
        <cdr:cNvPr id="4" name="TextBox 15">
          <a:extLst xmlns:a="http://schemas.openxmlformats.org/drawingml/2006/main">
            <a:ext uri="{FF2B5EF4-FFF2-40B4-BE49-F238E27FC236}">
              <a16:creationId xmlns:a16="http://schemas.microsoft.com/office/drawing/2014/main" id="{BF2085E4-66BB-4106-B7E1-E26FE43E8A9A}"/>
            </a:ext>
          </a:extLst>
        </cdr:cNvPr>
        <cdr:cNvSpPr txBox="1"/>
      </cdr:nvSpPr>
      <cdr:spPr>
        <a:xfrm xmlns:a="http://schemas.openxmlformats.org/drawingml/2006/main">
          <a:off x="2235504" y="499367"/>
          <a:ext cx="382519" cy="198529"/>
        </a:xfrm>
        <a:prstGeom xmlns:a="http://schemas.openxmlformats.org/drawingml/2006/main" prst="rect">
          <a:avLst/>
        </a:prstGeom>
        <a:noFill xmlns:a="http://schemas.openxmlformats.org/drawingml/2006/main"/>
        <a:ln xmlns:a="http://schemas.openxmlformats.org/drawingml/2006/main">
          <a:solidFill>
            <a:srgbClr val="008265"/>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700" b="1" dirty="0">
              <a:solidFill>
                <a:srgbClr val="AB588C"/>
              </a:solidFill>
            </a:rPr>
            <a:t>77%</a:t>
          </a:r>
        </a:p>
      </cdr:txBody>
    </cdr:sp>
  </cdr:relSizeAnchor>
  <cdr:relSizeAnchor xmlns:cdr="http://schemas.openxmlformats.org/drawingml/2006/chartDrawing">
    <cdr:from>
      <cdr:x>0.50326</cdr:x>
      <cdr:y>0.1048</cdr:y>
    </cdr:from>
    <cdr:to>
      <cdr:x>0.56424</cdr:x>
      <cdr:y>0.14712</cdr:y>
    </cdr:to>
    <cdr:sp macro="" textlink="">
      <cdr:nvSpPr>
        <cdr:cNvPr id="5" name="TextBox 15">
          <a:extLst xmlns:a="http://schemas.openxmlformats.org/drawingml/2006/main">
            <a:ext uri="{FF2B5EF4-FFF2-40B4-BE49-F238E27FC236}">
              <a16:creationId xmlns:a16="http://schemas.microsoft.com/office/drawing/2014/main" id="{5038E747-2567-4840-9BB3-F32B438E4F82}"/>
            </a:ext>
          </a:extLst>
        </cdr:cNvPr>
        <cdr:cNvSpPr txBox="1"/>
      </cdr:nvSpPr>
      <cdr:spPr>
        <a:xfrm xmlns:a="http://schemas.openxmlformats.org/drawingml/2006/main">
          <a:off x="3089690" y="495329"/>
          <a:ext cx="374373" cy="200055"/>
        </a:xfrm>
        <a:prstGeom xmlns:a="http://schemas.openxmlformats.org/drawingml/2006/main" prst="rect">
          <a:avLst/>
        </a:prstGeom>
        <a:noFill xmlns:a="http://schemas.openxmlformats.org/drawingml/2006/main"/>
        <a:ln xmlns:a="http://schemas.openxmlformats.org/drawingml/2006/main">
          <a:solidFill>
            <a:srgbClr val="008265"/>
          </a:solidFill>
        </a:l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sz="700" b="1" dirty="0">
              <a:solidFill>
                <a:srgbClr val="AB588C"/>
              </a:solidFill>
            </a:rPr>
            <a:t>80%</a:t>
          </a:r>
        </a:p>
      </cdr:txBody>
    </cdr:sp>
  </cdr:relSizeAnchor>
  <cdr:relSizeAnchor xmlns:cdr="http://schemas.openxmlformats.org/drawingml/2006/chartDrawing">
    <cdr:from>
      <cdr:x>0.71533</cdr:x>
      <cdr:y>0.10094</cdr:y>
    </cdr:from>
    <cdr:to>
      <cdr:x>0.78907</cdr:x>
      <cdr:y>0.15466</cdr:y>
    </cdr:to>
    <cdr:sp macro="" textlink="">
      <cdr:nvSpPr>
        <cdr:cNvPr id="6" name="TextBox 15">
          <a:extLst xmlns:a="http://schemas.openxmlformats.org/drawingml/2006/main">
            <a:ext uri="{FF2B5EF4-FFF2-40B4-BE49-F238E27FC236}">
              <a16:creationId xmlns:a16="http://schemas.microsoft.com/office/drawing/2014/main" id="{89F7D160-8BD4-C504-4A95-FD10622B6561}"/>
            </a:ext>
          </a:extLst>
        </cdr:cNvPr>
        <cdr:cNvSpPr txBox="1"/>
      </cdr:nvSpPr>
      <cdr:spPr>
        <a:xfrm xmlns:a="http://schemas.openxmlformats.org/drawingml/2006/main">
          <a:off x="4391674" y="477114"/>
          <a:ext cx="452696" cy="253916"/>
        </a:xfrm>
        <a:prstGeom xmlns:a="http://schemas.openxmlformats.org/drawingml/2006/main" prst="rect">
          <a:avLst/>
        </a:prstGeom>
        <a:noFill xmlns:a="http://schemas.openxmlformats.org/drawingml/2006/main"/>
        <a:ln xmlns:a="http://schemas.openxmlformats.org/drawingml/2006/main">
          <a:solidFill>
            <a:srgbClr val="008265"/>
          </a:solidFill>
        </a:l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sz="1050" b="1" dirty="0">
              <a:solidFill>
                <a:srgbClr val="AB588C"/>
              </a:solidFill>
            </a:rPr>
            <a:t>81%</a:t>
          </a:r>
        </a:p>
      </cdr:txBody>
    </cdr:sp>
  </cdr:relSizeAnchor>
  <cdr:relSizeAnchor xmlns:cdr="http://schemas.openxmlformats.org/drawingml/2006/chartDrawing">
    <cdr:from>
      <cdr:x>0.64944</cdr:x>
      <cdr:y>0.10494</cdr:y>
    </cdr:from>
    <cdr:to>
      <cdr:x>0.71175</cdr:x>
      <cdr:y>0.14726</cdr:y>
    </cdr:to>
    <cdr:sp macro="" textlink="">
      <cdr:nvSpPr>
        <cdr:cNvPr id="7" name="TextBox 15">
          <a:extLst xmlns:a="http://schemas.openxmlformats.org/drawingml/2006/main">
            <a:ext uri="{FF2B5EF4-FFF2-40B4-BE49-F238E27FC236}">
              <a16:creationId xmlns:a16="http://schemas.microsoft.com/office/drawing/2014/main" id="{89F7D160-8BD4-C504-4A95-FD10622B6561}"/>
            </a:ext>
          </a:extLst>
        </cdr:cNvPr>
        <cdr:cNvSpPr txBox="1"/>
      </cdr:nvSpPr>
      <cdr:spPr>
        <a:xfrm xmlns:a="http://schemas.openxmlformats.org/drawingml/2006/main">
          <a:off x="3987176" y="495988"/>
          <a:ext cx="382519" cy="200055"/>
        </a:xfrm>
        <a:prstGeom xmlns:a="http://schemas.openxmlformats.org/drawingml/2006/main" prst="rect">
          <a:avLst/>
        </a:prstGeom>
        <a:noFill xmlns:a="http://schemas.openxmlformats.org/drawingml/2006/main"/>
        <a:ln xmlns:a="http://schemas.openxmlformats.org/drawingml/2006/main">
          <a:solidFill>
            <a:srgbClr val="008265"/>
          </a:solidFill>
        </a:l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sz="700" b="1" dirty="0">
              <a:solidFill>
                <a:srgbClr val="AB588C"/>
              </a:solidFill>
            </a:rPr>
            <a:t>83%</a:t>
          </a:r>
        </a:p>
      </cdr:txBody>
    </cdr:sp>
  </cdr:relSizeAnchor>
</c:userShapes>
</file>

<file path=ppt/drawings/drawing2.xml><?xml version="1.0" encoding="utf-8"?>
<c:userShapes xmlns:c="http://schemas.openxmlformats.org/drawingml/2006/chart">
  <cdr:relSizeAnchor xmlns:cdr="http://schemas.openxmlformats.org/drawingml/2006/chartDrawing">
    <cdr:from>
      <cdr:x>0.26823</cdr:x>
      <cdr:y>0.02751</cdr:y>
    </cdr:from>
    <cdr:to>
      <cdr:x>0.37763</cdr:x>
      <cdr:y>0.08149</cdr:y>
    </cdr:to>
    <cdr:sp macro="" textlink="">
      <cdr:nvSpPr>
        <cdr:cNvPr id="2" name="TextBox 14"/>
        <cdr:cNvSpPr txBox="1"/>
      </cdr:nvSpPr>
      <cdr:spPr>
        <a:xfrm xmlns:a="http://schemas.openxmlformats.org/drawingml/2006/main">
          <a:off x="3238463" y="134929"/>
          <a:ext cx="1320837" cy="26475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sz="1100" b="1" dirty="0"/>
            <a:t>Gender</a:t>
          </a:r>
        </a:p>
      </cdr:txBody>
    </cdr:sp>
  </cdr:relSizeAnchor>
</c:userShapes>
</file>

<file path=ppt/drawings/drawing3.xml><?xml version="1.0" encoding="utf-8"?>
<c:userShapes xmlns:c="http://schemas.openxmlformats.org/drawingml/2006/chart">
  <cdr:relSizeAnchor xmlns:cdr="http://schemas.openxmlformats.org/drawingml/2006/chartDrawing">
    <cdr:from>
      <cdr:x>0.1906</cdr:x>
      <cdr:y>0.11583</cdr:y>
    </cdr:from>
    <cdr:to>
      <cdr:x>0.3</cdr:x>
      <cdr:y>0.16981</cdr:y>
    </cdr:to>
    <cdr:sp macro="" textlink="">
      <cdr:nvSpPr>
        <cdr:cNvPr id="2" name="TextBox 14"/>
        <cdr:cNvSpPr txBox="1"/>
      </cdr:nvSpPr>
      <cdr:spPr>
        <a:xfrm xmlns:a="http://schemas.openxmlformats.org/drawingml/2006/main">
          <a:off x="2323795" y="561274"/>
          <a:ext cx="1333805" cy="26157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r>
            <a:rPr lang="en-GB" sz="1100" dirty="0"/>
            <a:t>Gender</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45659" cy="498056"/>
          </a:xfrm>
          <a:prstGeom prst="rect">
            <a:avLst/>
          </a:prstGeom>
          <a:noFill/>
          <a:ln>
            <a:noFill/>
          </a:ln>
        </p:spPr>
        <p:txBody>
          <a:bodyPr spcFirstLastPara="1" wrap="square" lIns="91424" tIns="45699" rIns="91424" bIns="45699"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4" tIns="45699" rIns="91424" bIns="45699"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4" tIns="45699" rIns="91424" bIns="45699"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428584"/>
            <a:ext cx="2945659" cy="498055"/>
          </a:xfrm>
          <a:prstGeom prst="rect">
            <a:avLst/>
          </a:prstGeom>
          <a:noFill/>
          <a:ln>
            <a:noFill/>
          </a:ln>
        </p:spPr>
        <p:txBody>
          <a:bodyPr spcFirstLastPara="1" wrap="square" lIns="91424" tIns="45699" rIns="91424" bIns="45699"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4" tIns="45699" rIns="91424" bIns="45699" anchor="b" anchorCtr="0">
            <a:noAutofit/>
          </a:bodyPr>
          <a:lstStyle/>
          <a:p>
            <a:pPr algn="r">
              <a:buSzPts val="1200"/>
            </a:pPr>
            <a:fld id="{00000000-1234-1234-1234-123412341234}" type="slidenum">
              <a:rPr lang="en-GB" sz="1200" smtClean="0">
                <a:solidFill>
                  <a:schemeClr val="dk1"/>
                </a:solidFill>
                <a:latin typeface="Calibri"/>
                <a:ea typeface="Calibri"/>
                <a:cs typeface="Calibri"/>
                <a:sym typeface="Calibri"/>
              </a:rPr>
              <a:pPr algn="r">
                <a:buSzPts val="1200"/>
              </a:pPr>
              <a:t>‹#›</a:t>
            </a:fld>
            <a:endParaRPr lang="en-GB"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1166008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notes"/>
          <p:cNvSpPr txBox="1">
            <a:spLocks noGrp="1"/>
          </p:cNvSpPr>
          <p:nvPr>
            <p:ph type="body" idx="1"/>
          </p:nvPr>
        </p:nvSpPr>
        <p:spPr>
          <a:xfrm>
            <a:off x="679768" y="4777194"/>
            <a:ext cx="5438140" cy="3908614"/>
          </a:xfrm>
          <a:prstGeom prst="rect">
            <a:avLst/>
          </a:prstGeom>
          <a:noFill/>
          <a:ln>
            <a:noFill/>
          </a:ln>
        </p:spPr>
        <p:txBody>
          <a:bodyPr spcFirstLastPara="1" wrap="square" lIns="91424" tIns="45699" rIns="91424" bIns="45699" anchor="t" anchorCtr="0">
            <a:noAutofit/>
          </a:bodyPr>
          <a:lstStyle/>
          <a:p>
            <a:pPr marL="0" indent="0"/>
            <a:endParaRPr dirty="0"/>
          </a:p>
        </p:txBody>
      </p:sp>
      <p:sp>
        <p:nvSpPr>
          <p:cNvPr id="239" name="Google Shape;239;p1:notes"/>
          <p:cNvSpPr txBox="1">
            <a:spLocks noGrp="1"/>
          </p:cNvSpPr>
          <p:nvPr>
            <p:ph type="sldNum" idx="12"/>
          </p:nvPr>
        </p:nvSpPr>
        <p:spPr>
          <a:xfrm>
            <a:off x="3850443" y="9428584"/>
            <a:ext cx="2945659" cy="498055"/>
          </a:xfrm>
          <a:prstGeom prst="rect">
            <a:avLst/>
          </a:prstGeom>
          <a:noFill/>
          <a:ln>
            <a:noFill/>
          </a:ln>
        </p:spPr>
        <p:txBody>
          <a:bodyPr spcFirstLastPara="1" wrap="square" lIns="91424" tIns="45699" rIns="91424" bIns="45699" anchor="b" anchorCtr="0">
            <a:noAutofit/>
          </a:bodyPr>
          <a:lstStyle/>
          <a:p>
            <a:pPr algn="r">
              <a:buSzPts val="1400"/>
            </a:pPr>
            <a:fld id="{00000000-1234-1234-1234-123412341234}" type="slidenum">
              <a:rPr lang="en-GB">
                <a:solidFill>
                  <a:srgbClr val="000000"/>
                </a:solidFill>
              </a:rPr>
              <a:pPr algn="r">
                <a:buSzPts val="1400"/>
              </a:pPr>
              <a:t>1</a:t>
            </a:fld>
            <a:endParaRPr>
              <a:solidFill>
                <a:srgbClr val="000000"/>
              </a:solidFill>
            </a:endParaRPr>
          </a:p>
        </p:txBody>
      </p:sp>
    </p:spTree>
    <p:extLst>
      <p:ext uri="{BB962C8B-B14F-4D97-AF65-F5344CB8AC3E}">
        <p14:creationId xmlns:p14="http://schemas.microsoft.com/office/powerpoint/2010/main" val="1227534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38912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69996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69206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998538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3605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546636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500730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355020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671789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761785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8B1980E-A3CF-4787-9F01-30E8C9906FED}"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34923014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8016699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5739162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4478168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8280133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530802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6989954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5347769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7944656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202117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925848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237161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494766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5891874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9144608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5347769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2358595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2937627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2630930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620172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0726058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4277121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7327509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9311020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9775569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0556729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5247000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9150526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7066472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164172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0502841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6621018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353506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7716810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455817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3411044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5347769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0319235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8126277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3510051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405959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9835829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8729850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4097454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259683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4032611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0102869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412939962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57710992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5844713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404182595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3795156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0972344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3923319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876773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1071453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2095069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8757397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69161004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87852068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78543735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67174277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4016837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54570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17502846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7"/>
        <p:cNvGrpSpPr/>
        <p:nvPr/>
      </p:nvGrpSpPr>
      <p:grpSpPr>
        <a:xfrm>
          <a:off x="0" y="0"/>
          <a:ext cx="0" cy="0"/>
          <a:chOff x="0" y="0"/>
          <a:chExt cx="0" cy="0"/>
        </a:xfrm>
      </p:grpSpPr>
      <p:pic>
        <p:nvPicPr>
          <p:cNvPr id="18" name="Google Shape;18;p2" descr="graphics1.emf"/>
          <p:cNvPicPr preferRelativeResize="0"/>
          <p:nvPr/>
        </p:nvPicPr>
        <p:blipFill rotWithShape="1">
          <a:blip r:embed="rId2">
            <a:alphaModFix/>
          </a:blip>
          <a:srcRect b="8320"/>
          <a:stretch/>
        </p:blipFill>
        <p:spPr>
          <a:xfrm>
            <a:off x="6681338" y="4181947"/>
            <a:ext cx="5522181" cy="2676055"/>
          </a:xfrm>
          <a:prstGeom prst="rect">
            <a:avLst/>
          </a:prstGeom>
          <a:noFill/>
          <a:ln>
            <a:noFill/>
          </a:ln>
        </p:spPr>
      </p:pic>
      <p:sp>
        <p:nvSpPr>
          <p:cNvPr id="19" name="Google Shape;19;p2"/>
          <p:cNvSpPr txBox="1">
            <a:spLocks noGrp="1"/>
          </p:cNvSpPr>
          <p:nvPr>
            <p:ph type="ctrTitle"/>
          </p:nvPr>
        </p:nvSpPr>
        <p:spPr>
          <a:xfrm>
            <a:off x="2523067" y="1695450"/>
            <a:ext cx="8825167" cy="1890150"/>
          </a:xfrm>
          <a:prstGeom prst="rect">
            <a:avLst/>
          </a:prstGeom>
          <a:noFill/>
          <a:ln>
            <a:noFill/>
          </a:ln>
        </p:spPr>
        <p:txBody>
          <a:bodyPr spcFirstLastPara="1" wrap="square" lIns="0" tIns="0" rIns="0" bIns="0" anchor="t" anchorCtr="0"/>
          <a:lstStyle>
            <a:lvl1pPr lvl="0" algn="l">
              <a:lnSpc>
                <a:spcPct val="100000"/>
              </a:lnSpc>
              <a:spcBef>
                <a:spcPts val="0"/>
              </a:spcBef>
              <a:spcAft>
                <a:spcPts val="0"/>
              </a:spcAft>
              <a:buClr>
                <a:schemeClr val="dk2"/>
              </a:buClr>
              <a:buSzPts val="3400"/>
              <a:buFont typeface="Rockwell"/>
              <a:buNone/>
              <a:defRPr sz="3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2523069" y="3780374"/>
            <a:ext cx="6308564" cy="752677"/>
          </a:xfrm>
          <a:prstGeom prst="rect">
            <a:avLst/>
          </a:prstGeom>
          <a:noFill/>
          <a:ln>
            <a:noFill/>
          </a:ln>
        </p:spPr>
        <p:txBody>
          <a:bodyPr spcFirstLastPara="1" wrap="square" lIns="0" tIns="0" rIns="0" bIns="0" anchor="t" anchorCtr="0"/>
          <a:lstStyle>
            <a:lvl1pPr lvl="0" algn="l">
              <a:lnSpc>
                <a:spcPct val="133333"/>
              </a:lnSpc>
              <a:spcBef>
                <a:spcPts val="0"/>
              </a:spcBef>
              <a:spcAft>
                <a:spcPts val="0"/>
              </a:spcAft>
              <a:buClr>
                <a:schemeClr val="dk2"/>
              </a:buClr>
              <a:buSzPts val="1800"/>
              <a:buNone/>
              <a:defRPr sz="1800">
                <a:solidFill>
                  <a:schemeClr val="dk2"/>
                </a:solidFill>
                <a:latin typeface="Arial"/>
                <a:ea typeface="Arial"/>
                <a:cs typeface="Arial"/>
                <a:sym typeface="Arial"/>
              </a:defRPr>
            </a:lvl1pPr>
            <a:lvl2pPr lvl="1" algn="ctr">
              <a:lnSpc>
                <a:spcPct val="114285"/>
              </a:lnSpc>
              <a:spcBef>
                <a:spcPts val="0"/>
              </a:spcBef>
              <a:spcAft>
                <a:spcPts val="0"/>
              </a:spcAft>
              <a:buClr>
                <a:srgbClr val="888888"/>
              </a:buClr>
              <a:buSzPts val="1400"/>
              <a:buNone/>
              <a:defRPr>
                <a:solidFill>
                  <a:srgbClr val="888888"/>
                </a:solidFill>
              </a:defRPr>
            </a:lvl2pPr>
            <a:lvl3pPr lvl="2" algn="ctr">
              <a:lnSpc>
                <a:spcPct val="114285"/>
              </a:lnSpc>
              <a:spcBef>
                <a:spcPts val="0"/>
              </a:spcBef>
              <a:spcAft>
                <a:spcPts val="0"/>
              </a:spcAft>
              <a:buClr>
                <a:srgbClr val="888888"/>
              </a:buClr>
              <a:buSzPts val="1400"/>
              <a:buNone/>
              <a:defRPr>
                <a:solidFill>
                  <a:srgbClr val="888888"/>
                </a:solidFill>
              </a:defRPr>
            </a:lvl3pPr>
            <a:lvl4pPr lvl="3" algn="ctr">
              <a:lnSpc>
                <a:spcPct val="114285"/>
              </a:lnSpc>
              <a:spcBef>
                <a:spcPts val="0"/>
              </a:spcBef>
              <a:spcAft>
                <a:spcPts val="0"/>
              </a:spcAft>
              <a:buClr>
                <a:srgbClr val="888888"/>
              </a:buClr>
              <a:buSzPts val="1400"/>
              <a:buNone/>
              <a:defRPr>
                <a:solidFill>
                  <a:srgbClr val="888888"/>
                </a:solidFill>
              </a:defRPr>
            </a:lvl4pPr>
            <a:lvl5pPr lvl="4" algn="ctr">
              <a:lnSpc>
                <a:spcPct val="114285"/>
              </a:lnSpc>
              <a:spcBef>
                <a:spcPts val="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21" name="Google Shape;21;p2"/>
          <p:cNvPicPr preferRelativeResize="0"/>
          <p:nvPr/>
        </p:nvPicPr>
        <p:blipFill rotWithShape="1">
          <a:blip r:embed="rId3">
            <a:alphaModFix/>
          </a:blip>
          <a:srcRect t="7841"/>
          <a:stretch/>
        </p:blipFill>
        <p:spPr>
          <a:xfrm>
            <a:off x="359092" y="193558"/>
            <a:ext cx="3666643" cy="116271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7CB1426-8942-4BC9-A51C-7F6C8C0E3D85}" type="datetimeFigureOut">
              <a:rPr lang="en-GB" smtClean="0"/>
              <a:t>07/07/2023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999767-34DB-4447-B48E-4B58A4870ACA}" type="slidenum">
              <a:rPr lang="en-GB" smtClean="0"/>
              <a:t>‹#›</a:t>
            </a:fld>
            <a:endParaRPr lang="en-GB"/>
          </a:p>
        </p:txBody>
      </p:sp>
    </p:spTree>
    <p:extLst>
      <p:ext uri="{BB962C8B-B14F-4D97-AF65-F5344CB8AC3E}">
        <p14:creationId xmlns:p14="http://schemas.microsoft.com/office/powerpoint/2010/main" val="1479866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1"/>
        <p:cNvGrpSpPr/>
        <p:nvPr/>
      </p:nvGrpSpPr>
      <p:grpSpPr>
        <a:xfrm>
          <a:off x="0" y="0"/>
          <a:ext cx="0" cy="0"/>
          <a:chOff x="0" y="0"/>
          <a:chExt cx="0" cy="0"/>
        </a:xfrm>
      </p:grpSpPr>
      <p:sp>
        <p:nvSpPr>
          <p:cNvPr id="132" name="Google Shape;132;p13"/>
          <p:cNvSpPr txBox="1">
            <a:spLocks noGrp="1"/>
          </p:cNvSpPr>
          <p:nvPr>
            <p:ph type="title"/>
          </p:nvPr>
        </p:nvSpPr>
        <p:spPr>
          <a:xfrm>
            <a:off x="675533" y="2137806"/>
            <a:ext cx="1699366"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13"/>
          <p:cNvSpPr txBox="1">
            <a:spLocks noGrp="1"/>
          </p:cNvSpPr>
          <p:nvPr>
            <p:ph type="body" idx="1"/>
          </p:nvPr>
        </p:nvSpPr>
        <p:spPr>
          <a:xfrm>
            <a:off x="2516385" y="1713137"/>
            <a:ext cx="8949447" cy="3895851"/>
          </a:xfrm>
          <a:prstGeom prst="rect">
            <a:avLst/>
          </a:prstGeom>
          <a:noFill/>
          <a:ln>
            <a:noFill/>
          </a:ln>
        </p:spPr>
        <p:txBody>
          <a:bodyPr spcFirstLastPara="1" wrap="square" lIns="0" tIns="0" rIns="0" bIns="0" anchor="t" anchorCtr="0"/>
          <a:lstStyle>
            <a:lvl1pPr marL="457200" lvl="0" indent="-228600" algn="l">
              <a:lnSpc>
                <a:spcPct val="88888"/>
              </a:lnSpc>
              <a:spcBef>
                <a:spcPts val="0"/>
              </a:spcBef>
              <a:spcAft>
                <a:spcPts val="0"/>
              </a:spcAft>
              <a:buClr>
                <a:schemeClr val="dk2"/>
              </a:buClr>
              <a:buSzPts val="1800"/>
              <a:buNone/>
              <a:defRPr/>
            </a:lvl1pPr>
            <a:lvl2pPr marL="914400" lvl="1" indent="-342900" algn="l">
              <a:lnSpc>
                <a:spcPct val="88888"/>
              </a:lnSpc>
              <a:spcBef>
                <a:spcPts val="0"/>
              </a:spcBef>
              <a:spcAft>
                <a:spcPts val="0"/>
              </a:spcAft>
              <a:buClr>
                <a:schemeClr val="dk1"/>
              </a:buClr>
              <a:buSzPts val="1800"/>
              <a:buChar char="•"/>
              <a:defRPr/>
            </a:lvl2pPr>
            <a:lvl3pPr marL="1371600" lvl="2" indent="-228600" algn="l">
              <a:lnSpc>
                <a:spcPct val="88888"/>
              </a:lnSpc>
              <a:spcBef>
                <a:spcPts val="0"/>
              </a:spcBef>
              <a:spcAft>
                <a:spcPts val="0"/>
              </a:spcAft>
              <a:buClr>
                <a:schemeClr val="dk1"/>
              </a:buClr>
              <a:buSzPts val="1800"/>
              <a:buNone/>
              <a:defRPr/>
            </a:lvl3pPr>
            <a:lvl4pPr marL="1828800" lvl="3" indent="-228600" algn="l">
              <a:lnSpc>
                <a:spcPct val="88888"/>
              </a:lnSpc>
              <a:spcBef>
                <a:spcPts val="0"/>
              </a:spcBef>
              <a:spcAft>
                <a:spcPts val="0"/>
              </a:spcAft>
              <a:buClr>
                <a:schemeClr val="dk1"/>
              </a:buClr>
              <a:buSzPts val="1800"/>
              <a:buNone/>
              <a:defRPr/>
            </a:lvl4pPr>
            <a:lvl5pPr marL="2286000" lvl="4" indent="-228600" algn="l">
              <a:lnSpc>
                <a:spcPct val="88888"/>
              </a:lnSpc>
              <a:spcBef>
                <a:spcPts val="0"/>
              </a:spcBef>
              <a:spcAft>
                <a:spcPts val="0"/>
              </a:spcAft>
              <a:buClr>
                <a:schemeClr val="dk1"/>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16253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hank you">
  <p:cSld name="Thank you">
    <p:bg>
      <p:bgPr>
        <a:solidFill>
          <a:schemeClr val="accent1"/>
        </a:solidFill>
        <a:effectLst/>
      </p:bgPr>
    </p:bg>
    <p:spTree>
      <p:nvGrpSpPr>
        <p:cNvPr id="1" name="Shape 227"/>
        <p:cNvGrpSpPr/>
        <p:nvPr/>
      </p:nvGrpSpPr>
      <p:grpSpPr>
        <a:xfrm>
          <a:off x="0" y="0"/>
          <a:ext cx="0" cy="0"/>
          <a:chOff x="0" y="0"/>
          <a:chExt cx="0" cy="0"/>
        </a:xfrm>
      </p:grpSpPr>
      <p:sp>
        <p:nvSpPr>
          <p:cNvPr id="228" name="Google Shape;228;p21"/>
          <p:cNvSpPr txBox="1">
            <a:spLocks noGrp="1"/>
          </p:cNvSpPr>
          <p:nvPr>
            <p:ph type="ctrTitle"/>
          </p:nvPr>
        </p:nvSpPr>
        <p:spPr>
          <a:xfrm>
            <a:off x="2523066" y="1479283"/>
            <a:ext cx="8825167" cy="1258964"/>
          </a:xfrm>
          <a:prstGeom prst="rect">
            <a:avLst/>
          </a:prstGeom>
          <a:noFill/>
          <a:ln>
            <a:noFill/>
          </a:ln>
        </p:spPr>
        <p:txBody>
          <a:bodyPr spcFirstLastPara="1" wrap="square" lIns="0" tIns="0" rIns="0" bIns="0" anchor="t" anchorCtr="0"/>
          <a:lstStyle>
            <a:lvl1pPr lvl="0" algn="l">
              <a:lnSpc>
                <a:spcPct val="100000"/>
              </a:lnSpc>
              <a:spcBef>
                <a:spcPts val="0"/>
              </a:spcBef>
              <a:spcAft>
                <a:spcPts val="0"/>
              </a:spcAft>
              <a:buClr>
                <a:schemeClr val="lt2"/>
              </a:buClr>
              <a:buSzPts val="7000"/>
              <a:buFont typeface="Rockwell"/>
              <a:buNone/>
              <a:defRPr sz="70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9" name="Google Shape;229;p21"/>
          <p:cNvSpPr txBox="1">
            <a:spLocks noGrp="1"/>
          </p:cNvSpPr>
          <p:nvPr>
            <p:ph type="subTitle" idx="1"/>
          </p:nvPr>
        </p:nvSpPr>
        <p:spPr>
          <a:xfrm>
            <a:off x="2523069" y="2888644"/>
            <a:ext cx="6308564" cy="752677"/>
          </a:xfrm>
          <a:prstGeom prst="rect">
            <a:avLst/>
          </a:prstGeom>
          <a:noFill/>
          <a:ln>
            <a:noFill/>
          </a:ln>
        </p:spPr>
        <p:txBody>
          <a:bodyPr spcFirstLastPara="1" wrap="square" lIns="0" tIns="0" rIns="0" bIns="0" anchor="t" anchorCtr="0"/>
          <a:lstStyle>
            <a:lvl1pPr lvl="0" algn="l">
              <a:lnSpc>
                <a:spcPct val="133333"/>
              </a:lnSpc>
              <a:spcBef>
                <a:spcPts val="0"/>
              </a:spcBef>
              <a:spcAft>
                <a:spcPts val="0"/>
              </a:spcAft>
              <a:buClr>
                <a:srgbClr val="FFFFFF"/>
              </a:buClr>
              <a:buSzPts val="1800"/>
              <a:buNone/>
              <a:defRPr sz="1800">
                <a:solidFill>
                  <a:srgbClr val="FFFFFF"/>
                </a:solidFill>
                <a:latin typeface="Arial"/>
                <a:ea typeface="Arial"/>
                <a:cs typeface="Arial"/>
                <a:sym typeface="Arial"/>
              </a:defRPr>
            </a:lvl1pPr>
            <a:lvl2pPr lvl="1" algn="ctr">
              <a:lnSpc>
                <a:spcPct val="114285"/>
              </a:lnSpc>
              <a:spcBef>
                <a:spcPts val="0"/>
              </a:spcBef>
              <a:spcAft>
                <a:spcPts val="0"/>
              </a:spcAft>
              <a:buClr>
                <a:srgbClr val="888888"/>
              </a:buClr>
              <a:buSzPts val="1400"/>
              <a:buNone/>
              <a:defRPr>
                <a:solidFill>
                  <a:srgbClr val="888888"/>
                </a:solidFill>
              </a:defRPr>
            </a:lvl2pPr>
            <a:lvl3pPr lvl="2" algn="ctr">
              <a:lnSpc>
                <a:spcPct val="114285"/>
              </a:lnSpc>
              <a:spcBef>
                <a:spcPts val="0"/>
              </a:spcBef>
              <a:spcAft>
                <a:spcPts val="0"/>
              </a:spcAft>
              <a:buClr>
                <a:srgbClr val="888888"/>
              </a:buClr>
              <a:buSzPts val="1400"/>
              <a:buNone/>
              <a:defRPr>
                <a:solidFill>
                  <a:srgbClr val="888888"/>
                </a:solidFill>
              </a:defRPr>
            </a:lvl3pPr>
            <a:lvl4pPr lvl="3" algn="ctr">
              <a:lnSpc>
                <a:spcPct val="114285"/>
              </a:lnSpc>
              <a:spcBef>
                <a:spcPts val="0"/>
              </a:spcBef>
              <a:spcAft>
                <a:spcPts val="0"/>
              </a:spcAft>
              <a:buClr>
                <a:srgbClr val="888888"/>
              </a:buClr>
              <a:buSzPts val="1400"/>
              <a:buNone/>
              <a:defRPr>
                <a:solidFill>
                  <a:srgbClr val="888888"/>
                </a:solidFill>
              </a:defRPr>
            </a:lvl4pPr>
            <a:lvl5pPr lvl="4" algn="ctr">
              <a:lnSpc>
                <a:spcPct val="114285"/>
              </a:lnSpc>
              <a:spcBef>
                <a:spcPts val="0"/>
              </a:spcBef>
              <a:spcAft>
                <a:spcPts val="0"/>
              </a:spcAft>
              <a:buClr>
                <a:srgbClr val="888888"/>
              </a:buClr>
              <a:buSzPts val="1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pic>
        <p:nvPicPr>
          <p:cNvPr id="230" name="Google Shape;230;p21" descr="graphics2.emf"/>
          <p:cNvPicPr preferRelativeResize="0"/>
          <p:nvPr/>
        </p:nvPicPr>
        <p:blipFill rotWithShape="1">
          <a:blip r:embed="rId2">
            <a:alphaModFix/>
          </a:blip>
          <a:srcRect r="12150"/>
          <a:stretch/>
        </p:blipFill>
        <p:spPr>
          <a:xfrm>
            <a:off x="6917107" y="3171825"/>
            <a:ext cx="5274896" cy="3102896"/>
          </a:xfrm>
          <a:prstGeom prst="rect">
            <a:avLst/>
          </a:prstGeom>
          <a:noFill/>
          <a:ln>
            <a:noFill/>
          </a:ln>
        </p:spPr>
      </p:pic>
      <p:sp>
        <p:nvSpPr>
          <p:cNvPr id="231" name="Google Shape;231;p21"/>
          <p:cNvSpPr txBox="1">
            <a:spLocks noGrp="1"/>
          </p:cNvSpPr>
          <p:nvPr>
            <p:ph type="body" idx="2"/>
          </p:nvPr>
        </p:nvSpPr>
        <p:spPr>
          <a:xfrm>
            <a:off x="2523067" y="5918598"/>
            <a:ext cx="6147335" cy="256480"/>
          </a:xfrm>
          <a:prstGeom prst="rect">
            <a:avLst/>
          </a:prstGeom>
          <a:noFill/>
          <a:ln>
            <a:noFill/>
          </a:ln>
        </p:spPr>
        <p:txBody>
          <a:bodyPr spcFirstLastPara="1" wrap="square" lIns="0" tIns="0" rIns="0" bIns="0" anchor="t" anchorCtr="0"/>
          <a:lstStyle>
            <a:lvl1pPr marL="457200" lvl="0"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1pPr>
            <a:lvl2pPr marL="914400" lvl="1" indent="-342900" algn="l">
              <a:lnSpc>
                <a:spcPct val="111111"/>
              </a:lnSpc>
              <a:spcBef>
                <a:spcPts val="0"/>
              </a:spcBef>
              <a:spcAft>
                <a:spcPts val="0"/>
              </a:spcAft>
              <a:buClr>
                <a:srgbClr val="FFFFFF"/>
              </a:buClr>
              <a:buSzPts val="1800"/>
              <a:buChar char="•"/>
              <a:defRPr sz="1800">
                <a:solidFill>
                  <a:srgbClr val="FFFFFF"/>
                </a:solidFill>
                <a:latin typeface="Arial"/>
                <a:ea typeface="Arial"/>
                <a:cs typeface="Arial"/>
                <a:sym typeface="Arial"/>
              </a:defRPr>
            </a:lvl2pPr>
            <a:lvl3pPr marL="1371600" lvl="2"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3pPr>
            <a:lvl4pPr marL="1828800" lvl="3"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4pPr>
            <a:lvl5pPr marL="2286000" lvl="4"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91297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FED23-ACB6-46EE-A156-5C843C9CCB26}"/>
              </a:ext>
            </a:extLst>
          </p:cNvPr>
          <p:cNvSpPr>
            <a:spLocks noGrp="1"/>
          </p:cNvSpPr>
          <p:nvPr>
            <p:ph type="title"/>
          </p:nvPr>
        </p:nvSpPr>
        <p:spPr/>
        <p:txBody>
          <a:bodyPr/>
          <a:lstStyle/>
          <a:p>
            <a:r>
              <a:rPr lang="en-US"/>
              <a:t>Click to edit Master title style</a:t>
            </a:r>
            <a:endParaRPr lang="en-GB"/>
          </a:p>
        </p:txBody>
      </p:sp>
      <p:sp>
        <p:nvSpPr>
          <p:cNvPr id="3" name="Chart Placeholder 2">
            <a:extLst>
              <a:ext uri="{FF2B5EF4-FFF2-40B4-BE49-F238E27FC236}">
                <a16:creationId xmlns:a16="http://schemas.microsoft.com/office/drawing/2014/main" id="{90FB5C9B-E2CC-43C7-9645-F99FF9456C90}"/>
              </a:ext>
            </a:extLst>
          </p:cNvPr>
          <p:cNvSpPr>
            <a:spLocks noGrp="1"/>
          </p:cNvSpPr>
          <p:nvPr>
            <p:ph type="chart" idx="1"/>
          </p:nvPr>
        </p:nvSpPr>
        <p:spPr/>
        <p:txBody>
          <a:bodyPr/>
          <a:lstStyle/>
          <a:p>
            <a:endParaRPr lang="en-GB"/>
          </a:p>
        </p:txBody>
      </p:sp>
      <p:sp>
        <p:nvSpPr>
          <p:cNvPr id="4" name="Slide Number Placeholder 3">
            <a:extLst>
              <a:ext uri="{FF2B5EF4-FFF2-40B4-BE49-F238E27FC236}">
                <a16:creationId xmlns:a16="http://schemas.microsoft.com/office/drawing/2014/main" id="{2401A863-13C4-411C-9AF5-F3554FCD07BD}"/>
              </a:ext>
            </a:extLst>
          </p:cNvPr>
          <p:cNvSpPr>
            <a:spLocks noGrp="1"/>
          </p:cNvSpPr>
          <p:nvPr>
            <p:ph type="sldNum" idx="10"/>
          </p:nvPr>
        </p:nvSpPr>
        <p:spPr/>
        <p:txBody>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59133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Logo page 1 no Mark">
  <p:cSld name="Logo page 1 no Mark">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69761" y="450798"/>
            <a:ext cx="10794748"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1320578" y="6187991"/>
            <a:ext cx="7005381" cy="365125"/>
          </a:xfrm>
          <a:prstGeom prst="rect">
            <a:avLst/>
          </a:prstGeom>
          <a:noFill/>
          <a:ln>
            <a:noFill/>
          </a:ln>
        </p:spPr>
        <p:txBody>
          <a:bodyPr spcFirstLastPara="1" wrap="square" lIns="0" tIns="0" rIns="0" bIns="0" anchor="ctr" anchorCtr="0"/>
          <a:lstStyle>
            <a:lvl1pPr lvl="0" algn="l">
              <a:lnSpc>
                <a:spcPct val="66666"/>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29" name="Google Shape;29;p4"/>
          <p:cNvSpPr>
            <a:spLocks noGrp="1"/>
          </p:cNvSpPr>
          <p:nvPr>
            <p:ph type="pic" idx="2"/>
          </p:nvPr>
        </p:nvSpPr>
        <p:spPr>
          <a:xfrm>
            <a:off x="672697" y="1757124"/>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 name="Google Shape;30;p4"/>
          <p:cNvSpPr>
            <a:spLocks noGrp="1"/>
          </p:cNvSpPr>
          <p:nvPr>
            <p:ph type="pic" idx="3"/>
          </p:nvPr>
        </p:nvSpPr>
        <p:spPr>
          <a:xfrm>
            <a:off x="4360043" y="1757124"/>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 name="Google Shape;31;p4"/>
          <p:cNvSpPr>
            <a:spLocks noGrp="1"/>
          </p:cNvSpPr>
          <p:nvPr>
            <p:ph type="pic" idx="4"/>
          </p:nvPr>
        </p:nvSpPr>
        <p:spPr>
          <a:xfrm>
            <a:off x="8047394" y="1757124"/>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 name="Google Shape;32;p4"/>
          <p:cNvSpPr>
            <a:spLocks noGrp="1"/>
          </p:cNvSpPr>
          <p:nvPr>
            <p:ph type="pic" idx="5"/>
          </p:nvPr>
        </p:nvSpPr>
        <p:spPr>
          <a:xfrm>
            <a:off x="672697" y="3141732"/>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 name="Google Shape;33;p4"/>
          <p:cNvSpPr>
            <a:spLocks noGrp="1"/>
          </p:cNvSpPr>
          <p:nvPr>
            <p:ph type="pic" idx="6"/>
          </p:nvPr>
        </p:nvSpPr>
        <p:spPr>
          <a:xfrm>
            <a:off x="4360043" y="3141732"/>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4" name="Google Shape;34;p4"/>
          <p:cNvSpPr>
            <a:spLocks noGrp="1"/>
          </p:cNvSpPr>
          <p:nvPr>
            <p:ph type="pic" idx="7"/>
          </p:nvPr>
        </p:nvSpPr>
        <p:spPr>
          <a:xfrm>
            <a:off x="8047394" y="3141732"/>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 name="Google Shape;35;p4"/>
          <p:cNvSpPr>
            <a:spLocks noGrp="1"/>
          </p:cNvSpPr>
          <p:nvPr>
            <p:ph type="pic" idx="8"/>
          </p:nvPr>
        </p:nvSpPr>
        <p:spPr>
          <a:xfrm>
            <a:off x="672697" y="4526340"/>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 name="Google Shape;36;p4"/>
          <p:cNvSpPr>
            <a:spLocks noGrp="1"/>
          </p:cNvSpPr>
          <p:nvPr>
            <p:ph type="pic" idx="9"/>
          </p:nvPr>
        </p:nvSpPr>
        <p:spPr>
          <a:xfrm>
            <a:off x="4360043" y="4526340"/>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 name="Google Shape;37;p4"/>
          <p:cNvSpPr>
            <a:spLocks noGrp="1"/>
          </p:cNvSpPr>
          <p:nvPr>
            <p:ph type="pic" idx="13"/>
          </p:nvPr>
        </p:nvSpPr>
        <p:spPr>
          <a:xfrm>
            <a:off x="8047394" y="4526340"/>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38" name="Google Shape;38;p4"/>
          <p:cNvCxnSpPr/>
          <p:nvPr/>
        </p:nvCxnSpPr>
        <p:spPr>
          <a:xfrm>
            <a:off x="670310" y="6134300"/>
            <a:ext cx="10846425" cy="0"/>
          </a:xfrm>
          <a:prstGeom prst="straightConnector1">
            <a:avLst/>
          </a:prstGeom>
          <a:noFill/>
          <a:ln w="12700" cap="flat" cmpd="sng">
            <a:solidFill>
              <a:schemeClr val="accent2"/>
            </a:solidFill>
            <a:prstDash val="solid"/>
            <a:round/>
            <a:headEnd type="none" w="sm" len="sm"/>
            <a:tailEnd type="none" w="sm" len="sm"/>
          </a:ln>
        </p:spPr>
      </p:cxnSp>
      <p:pic>
        <p:nvPicPr>
          <p:cNvPr id="39" name="Google Shape;39;p4" descr="logo.emf"/>
          <p:cNvPicPr preferRelativeResize="0"/>
          <p:nvPr/>
        </p:nvPicPr>
        <p:blipFill rotWithShape="1">
          <a:blip r:embed="rId2">
            <a:alphaModFix/>
          </a:blip>
          <a:srcRect/>
          <a:stretch/>
        </p:blipFill>
        <p:spPr>
          <a:xfrm>
            <a:off x="10056236" y="6276540"/>
            <a:ext cx="1460499" cy="37907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ogo page 1 with Mark">
  <p:cSld name="Logo page 1 with Mark">
    <p:spTree>
      <p:nvGrpSpPr>
        <p:cNvPr id="1" name="Shape 40"/>
        <p:cNvGrpSpPr/>
        <p:nvPr/>
      </p:nvGrpSpPr>
      <p:grpSpPr>
        <a:xfrm>
          <a:off x="0" y="0"/>
          <a:ext cx="0" cy="0"/>
          <a:chOff x="0" y="0"/>
          <a:chExt cx="0" cy="0"/>
        </a:xfrm>
      </p:grpSpPr>
      <p:sp>
        <p:nvSpPr>
          <p:cNvPr id="41" name="Google Shape;41;p5"/>
          <p:cNvSpPr txBox="1">
            <a:spLocks noGrp="1"/>
          </p:cNvSpPr>
          <p:nvPr>
            <p:ph type="title"/>
          </p:nvPr>
        </p:nvSpPr>
        <p:spPr>
          <a:xfrm>
            <a:off x="669761" y="450798"/>
            <a:ext cx="10794748"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
          <p:cNvSpPr txBox="1">
            <a:spLocks noGrp="1"/>
          </p:cNvSpPr>
          <p:nvPr>
            <p:ph type="ftr" idx="11"/>
          </p:nvPr>
        </p:nvSpPr>
        <p:spPr>
          <a:xfrm>
            <a:off x="1320578" y="6187991"/>
            <a:ext cx="7005381" cy="365125"/>
          </a:xfrm>
          <a:prstGeom prst="rect">
            <a:avLst/>
          </a:prstGeom>
          <a:noFill/>
          <a:ln>
            <a:noFill/>
          </a:ln>
        </p:spPr>
        <p:txBody>
          <a:bodyPr spcFirstLastPara="1" wrap="square" lIns="0" tIns="0" rIns="0" bIns="0" anchor="ctr" anchorCtr="0"/>
          <a:lstStyle>
            <a:lvl1pPr lvl="0" algn="l">
              <a:lnSpc>
                <a:spcPct val="66666"/>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44" name="Google Shape;44;p5"/>
          <p:cNvSpPr>
            <a:spLocks noGrp="1"/>
          </p:cNvSpPr>
          <p:nvPr>
            <p:ph type="pic" idx="2"/>
          </p:nvPr>
        </p:nvSpPr>
        <p:spPr>
          <a:xfrm>
            <a:off x="672697" y="1757124"/>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 name="Google Shape;45;p5"/>
          <p:cNvSpPr>
            <a:spLocks noGrp="1"/>
          </p:cNvSpPr>
          <p:nvPr>
            <p:ph type="pic" idx="3"/>
          </p:nvPr>
        </p:nvSpPr>
        <p:spPr>
          <a:xfrm>
            <a:off x="4360043" y="1757124"/>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 name="Google Shape;46;p5"/>
          <p:cNvSpPr>
            <a:spLocks noGrp="1"/>
          </p:cNvSpPr>
          <p:nvPr>
            <p:ph type="pic" idx="4"/>
          </p:nvPr>
        </p:nvSpPr>
        <p:spPr>
          <a:xfrm>
            <a:off x="8047394" y="1757124"/>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7" name="Google Shape;47;p5"/>
          <p:cNvSpPr>
            <a:spLocks noGrp="1"/>
          </p:cNvSpPr>
          <p:nvPr>
            <p:ph type="pic" idx="5"/>
          </p:nvPr>
        </p:nvSpPr>
        <p:spPr>
          <a:xfrm>
            <a:off x="672697" y="3141732"/>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 name="Google Shape;48;p5"/>
          <p:cNvSpPr>
            <a:spLocks noGrp="1"/>
          </p:cNvSpPr>
          <p:nvPr>
            <p:ph type="pic" idx="6"/>
          </p:nvPr>
        </p:nvSpPr>
        <p:spPr>
          <a:xfrm>
            <a:off x="4360043" y="3141732"/>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 name="Google Shape;49;p5"/>
          <p:cNvSpPr>
            <a:spLocks noGrp="1"/>
          </p:cNvSpPr>
          <p:nvPr>
            <p:ph type="pic" idx="7"/>
          </p:nvPr>
        </p:nvSpPr>
        <p:spPr>
          <a:xfrm>
            <a:off x="8047394" y="3141732"/>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 name="Google Shape;50;p5"/>
          <p:cNvSpPr>
            <a:spLocks noGrp="1"/>
          </p:cNvSpPr>
          <p:nvPr>
            <p:ph type="pic" idx="8"/>
          </p:nvPr>
        </p:nvSpPr>
        <p:spPr>
          <a:xfrm>
            <a:off x="672697" y="4526340"/>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 name="Google Shape;51;p5"/>
          <p:cNvSpPr>
            <a:spLocks noGrp="1"/>
          </p:cNvSpPr>
          <p:nvPr>
            <p:ph type="pic" idx="9"/>
          </p:nvPr>
        </p:nvSpPr>
        <p:spPr>
          <a:xfrm>
            <a:off x="4360043" y="4526340"/>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 name="Google Shape;52;p5"/>
          <p:cNvSpPr>
            <a:spLocks noGrp="1"/>
          </p:cNvSpPr>
          <p:nvPr>
            <p:ph type="pic" idx="13"/>
          </p:nvPr>
        </p:nvSpPr>
        <p:spPr>
          <a:xfrm>
            <a:off x="8047394" y="4526340"/>
            <a:ext cx="3473855" cy="1123863"/>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Logo page 2 no Mark">
  <p:cSld name="Logo page 2 no Mark">
    <p:spTree>
      <p:nvGrpSpPr>
        <p:cNvPr id="1" name="Shape 53"/>
        <p:cNvGrpSpPr/>
        <p:nvPr/>
      </p:nvGrpSpPr>
      <p:grpSpPr>
        <a:xfrm>
          <a:off x="0" y="0"/>
          <a:ext cx="0" cy="0"/>
          <a:chOff x="0" y="0"/>
          <a:chExt cx="0" cy="0"/>
        </a:xfrm>
      </p:grpSpPr>
      <p:sp>
        <p:nvSpPr>
          <p:cNvPr id="54" name="Google Shape;54;p6"/>
          <p:cNvSpPr txBox="1">
            <a:spLocks noGrp="1"/>
          </p:cNvSpPr>
          <p:nvPr>
            <p:ph type="title"/>
          </p:nvPr>
        </p:nvSpPr>
        <p:spPr>
          <a:xfrm>
            <a:off x="669761" y="450798"/>
            <a:ext cx="10794748"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6"/>
          <p:cNvSpPr txBox="1">
            <a:spLocks noGrp="1"/>
          </p:cNvSpPr>
          <p:nvPr>
            <p:ph type="ftr" idx="11"/>
          </p:nvPr>
        </p:nvSpPr>
        <p:spPr>
          <a:xfrm>
            <a:off x="1320578" y="6187991"/>
            <a:ext cx="7005381" cy="365125"/>
          </a:xfrm>
          <a:prstGeom prst="rect">
            <a:avLst/>
          </a:prstGeom>
          <a:noFill/>
          <a:ln>
            <a:noFill/>
          </a:ln>
        </p:spPr>
        <p:txBody>
          <a:bodyPr spcFirstLastPara="1" wrap="square" lIns="0" tIns="0" rIns="0" bIns="0" anchor="ctr" anchorCtr="0"/>
          <a:lstStyle>
            <a:lvl1pPr lvl="0" algn="l">
              <a:lnSpc>
                <a:spcPct val="66666"/>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6"/>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57" name="Google Shape;57;p6"/>
          <p:cNvSpPr>
            <a:spLocks noGrp="1"/>
          </p:cNvSpPr>
          <p:nvPr>
            <p:ph type="pic" idx="2"/>
          </p:nvPr>
        </p:nvSpPr>
        <p:spPr>
          <a:xfrm>
            <a:off x="672696"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8" name="Google Shape;58;p6"/>
          <p:cNvCxnSpPr/>
          <p:nvPr/>
        </p:nvCxnSpPr>
        <p:spPr>
          <a:xfrm>
            <a:off x="670310" y="6134300"/>
            <a:ext cx="10846425" cy="0"/>
          </a:xfrm>
          <a:prstGeom prst="straightConnector1">
            <a:avLst/>
          </a:prstGeom>
          <a:noFill/>
          <a:ln w="12700" cap="flat" cmpd="sng">
            <a:solidFill>
              <a:schemeClr val="accent2"/>
            </a:solidFill>
            <a:prstDash val="solid"/>
            <a:round/>
            <a:headEnd type="none" w="sm" len="sm"/>
            <a:tailEnd type="none" w="sm" len="sm"/>
          </a:ln>
        </p:spPr>
      </p:cxnSp>
      <p:pic>
        <p:nvPicPr>
          <p:cNvPr id="59" name="Google Shape;59;p6" descr="logo.emf"/>
          <p:cNvPicPr preferRelativeResize="0"/>
          <p:nvPr/>
        </p:nvPicPr>
        <p:blipFill rotWithShape="1">
          <a:blip r:embed="rId2">
            <a:alphaModFix/>
          </a:blip>
          <a:srcRect/>
          <a:stretch/>
        </p:blipFill>
        <p:spPr>
          <a:xfrm>
            <a:off x="9571569" y="6239556"/>
            <a:ext cx="1947332" cy="379072"/>
          </a:xfrm>
          <a:prstGeom prst="rect">
            <a:avLst/>
          </a:prstGeom>
          <a:noFill/>
          <a:ln>
            <a:noFill/>
          </a:ln>
        </p:spPr>
      </p:pic>
      <p:sp>
        <p:nvSpPr>
          <p:cNvPr id="60" name="Google Shape;60;p6"/>
          <p:cNvSpPr>
            <a:spLocks noGrp="1"/>
          </p:cNvSpPr>
          <p:nvPr>
            <p:ph type="pic" idx="3"/>
          </p:nvPr>
        </p:nvSpPr>
        <p:spPr>
          <a:xfrm>
            <a:off x="254752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 name="Google Shape;61;p6"/>
          <p:cNvSpPr>
            <a:spLocks noGrp="1"/>
          </p:cNvSpPr>
          <p:nvPr>
            <p:ph type="pic" idx="4"/>
          </p:nvPr>
        </p:nvSpPr>
        <p:spPr>
          <a:xfrm>
            <a:off x="442235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 name="Google Shape;62;p6"/>
          <p:cNvSpPr>
            <a:spLocks noGrp="1"/>
          </p:cNvSpPr>
          <p:nvPr>
            <p:ph type="pic" idx="5"/>
          </p:nvPr>
        </p:nvSpPr>
        <p:spPr>
          <a:xfrm>
            <a:off x="6297189"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 name="Google Shape;63;p6"/>
          <p:cNvSpPr>
            <a:spLocks noGrp="1"/>
          </p:cNvSpPr>
          <p:nvPr>
            <p:ph type="pic" idx="6"/>
          </p:nvPr>
        </p:nvSpPr>
        <p:spPr>
          <a:xfrm>
            <a:off x="817201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 name="Google Shape;64;p6"/>
          <p:cNvSpPr>
            <a:spLocks noGrp="1"/>
          </p:cNvSpPr>
          <p:nvPr>
            <p:ph type="pic" idx="7"/>
          </p:nvPr>
        </p:nvSpPr>
        <p:spPr>
          <a:xfrm>
            <a:off x="1004684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 name="Google Shape;65;p6"/>
          <p:cNvSpPr>
            <a:spLocks noGrp="1"/>
          </p:cNvSpPr>
          <p:nvPr>
            <p:ph type="pic" idx="8"/>
          </p:nvPr>
        </p:nvSpPr>
        <p:spPr>
          <a:xfrm>
            <a:off x="672696"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6" name="Google Shape;66;p6"/>
          <p:cNvSpPr>
            <a:spLocks noGrp="1"/>
          </p:cNvSpPr>
          <p:nvPr>
            <p:ph type="pic" idx="9"/>
          </p:nvPr>
        </p:nvSpPr>
        <p:spPr>
          <a:xfrm>
            <a:off x="254752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 name="Google Shape;67;p6"/>
          <p:cNvSpPr>
            <a:spLocks noGrp="1"/>
          </p:cNvSpPr>
          <p:nvPr>
            <p:ph type="pic" idx="13"/>
          </p:nvPr>
        </p:nvSpPr>
        <p:spPr>
          <a:xfrm>
            <a:off x="442235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6"/>
          <p:cNvSpPr>
            <a:spLocks noGrp="1"/>
          </p:cNvSpPr>
          <p:nvPr>
            <p:ph type="pic" idx="14"/>
          </p:nvPr>
        </p:nvSpPr>
        <p:spPr>
          <a:xfrm>
            <a:off x="6297189"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 name="Google Shape;69;p6"/>
          <p:cNvSpPr>
            <a:spLocks noGrp="1"/>
          </p:cNvSpPr>
          <p:nvPr>
            <p:ph type="pic" idx="15"/>
          </p:nvPr>
        </p:nvSpPr>
        <p:spPr>
          <a:xfrm>
            <a:off x="817201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 name="Google Shape;70;p6"/>
          <p:cNvSpPr>
            <a:spLocks noGrp="1"/>
          </p:cNvSpPr>
          <p:nvPr>
            <p:ph type="pic" idx="16"/>
          </p:nvPr>
        </p:nvSpPr>
        <p:spPr>
          <a:xfrm>
            <a:off x="1004684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 name="Google Shape;71;p6"/>
          <p:cNvSpPr>
            <a:spLocks noGrp="1"/>
          </p:cNvSpPr>
          <p:nvPr>
            <p:ph type="pic" idx="17"/>
          </p:nvPr>
        </p:nvSpPr>
        <p:spPr>
          <a:xfrm>
            <a:off x="672696"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 name="Google Shape;72;p6"/>
          <p:cNvSpPr>
            <a:spLocks noGrp="1"/>
          </p:cNvSpPr>
          <p:nvPr>
            <p:ph type="pic" idx="18"/>
          </p:nvPr>
        </p:nvSpPr>
        <p:spPr>
          <a:xfrm>
            <a:off x="254752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 name="Google Shape;73;p6"/>
          <p:cNvSpPr>
            <a:spLocks noGrp="1"/>
          </p:cNvSpPr>
          <p:nvPr>
            <p:ph type="pic" idx="19"/>
          </p:nvPr>
        </p:nvSpPr>
        <p:spPr>
          <a:xfrm>
            <a:off x="442235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 name="Google Shape;74;p6"/>
          <p:cNvSpPr>
            <a:spLocks noGrp="1"/>
          </p:cNvSpPr>
          <p:nvPr>
            <p:ph type="pic" idx="20"/>
          </p:nvPr>
        </p:nvSpPr>
        <p:spPr>
          <a:xfrm>
            <a:off x="6297189"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 name="Google Shape;75;p6"/>
          <p:cNvSpPr>
            <a:spLocks noGrp="1"/>
          </p:cNvSpPr>
          <p:nvPr>
            <p:ph type="pic" idx="21"/>
          </p:nvPr>
        </p:nvSpPr>
        <p:spPr>
          <a:xfrm>
            <a:off x="817201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 name="Google Shape;76;p6"/>
          <p:cNvSpPr>
            <a:spLocks noGrp="1"/>
          </p:cNvSpPr>
          <p:nvPr>
            <p:ph type="pic" idx="22"/>
          </p:nvPr>
        </p:nvSpPr>
        <p:spPr>
          <a:xfrm>
            <a:off x="1004684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ogo page 2 with Mark">
  <p:cSld name="Logo page 2 with Mark">
    <p:spTree>
      <p:nvGrpSpPr>
        <p:cNvPr id="1" name="Shape 77"/>
        <p:cNvGrpSpPr/>
        <p:nvPr/>
      </p:nvGrpSpPr>
      <p:grpSpPr>
        <a:xfrm>
          <a:off x="0" y="0"/>
          <a:ext cx="0" cy="0"/>
          <a:chOff x="0" y="0"/>
          <a:chExt cx="0" cy="0"/>
        </a:xfrm>
      </p:grpSpPr>
      <p:sp>
        <p:nvSpPr>
          <p:cNvPr id="78" name="Google Shape;78;p7"/>
          <p:cNvSpPr txBox="1">
            <a:spLocks noGrp="1"/>
          </p:cNvSpPr>
          <p:nvPr>
            <p:ph type="title"/>
          </p:nvPr>
        </p:nvSpPr>
        <p:spPr>
          <a:xfrm>
            <a:off x="669761" y="450798"/>
            <a:ext cx="10794748"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7"/>
          <p:cNvSpPr txBox="1">
            <a:spLocks noGrp="1"/>
          </p:cNvSpPr>
          <p:nvPr>
            <p:ph type="ftr" idx="11"/>
          </p:nvPr>
        </p:nvSpPr>
        <p:spPr>
          <a:xfrm>
            <a:off x="1320578" y="6187991"/>
            <a:ext cx="7005381" cy="365125"/>
          </a:xfrm>
          <a:prstGeom prst="rect">
            <a:avLst/>
          </a:prstGeom>
          <a:noFill/>
          <a:ln>
            <a:noFill/>
          </a:ln>
        </p:spPr>
        <p:txBody>
          <a:bodyPr spcFirstLastPara="1" wrap="square" lIns="0" tIns="0" rIns="0" bIns="0" anchor="ctr" anchorCtr="0"/>
          <a:lstStyle>
            <a:lvl1pPr lvl="0" algn="l">
              <a:lnSpc>
                <a:spcPct val="66666"/>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7"/>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81" name="Google Shape;81;p7"/>
          <p:cNvSpPr>
            <a:spLocks noGrp="1"/>
          </p:cNvSpPr>
          <p:nvPr>
            <p:ph type="pic" idx="2"/>
          </p:nvPr>
        </p:nvSpPr>
        <p:spPr>
          <a:xfrm>
            <a:off x="672696"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7"/>
          <p:cNvSpPr>
            <a:spLocks noGrp="1"/>
          </p:cNvSpPr>
          <p:nvPr>
            <p:ph type="pic" idx="3"/>
          </p:nvPr>
        </p:nvSpPr>
        <p:spPr>
          <a:xfrm>
            <a:off x="254752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3" name="Google Shape;83;p7"/>
          <p:cNvSpPr>
            <a:spLocks noGrp="1"/>
          </p:cNvSpPr>
          <p:nvPr>
            <p:ph type="pic" idx="4"/>
          </p:nvPr>
        </p:nvSpPr>
        <p:spPr>
          <a:xfrm>
            <a:off x="442235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4" name="Google Shape;84;p7"/>
          <p:cNvSpPr>
            <a:spLocks noGrp="1"/>
          </p:cNvSpPr>
          <p:nvPr>
            <p:ph type="pic" idx="5"/>
          </p:nvPr>
        </p:nvSpPr>
        <p:spPr>
          <a:xfrm>
            <a:off x="6297189"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5" name="Google Shape;85;p7"/>
          <p:cNvSpPr>
            <a:spLocks noGrp="1"/>
          </p:cNvSpPr>
          <p:nvPr>
            <p:ph type="pic" idx="6"/>
          </p:nvPr>
        </p:nvSpPr>
        <p:spPr>
          <a:xfrm>
            <a:off x="817201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6" name="Google Shape;86;p7"/>
          <p:cNvSpPr>
            <a:spLocks noGrp="1"/>
          </p:cNvSpPr>
          <p:nvPr>
            <p:ph type="pic" idx="7"/>
          </p:nvPr>
        </p:nvSpPr>
        <p:spPr>
          <a:xfrm>
            <a:off x="10046848" y="1757126"/>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7"/>
          <p:cNvSpPr>
            <a:spLocks noGrp="1"/>
          </p:cNvSpPr>
          <p:nvPr>
            <p:ph type="pic" idx="8"/>
          </p:nvPr>
        </p:nvSpPr>
        <p:spPr>
          <a:xfrm>
            <a:off x="672696"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7"/>
          <p:cNvSpPr>
            <a:spLocks noGrp="1"/>
          </p:cNvSpPr>
          <p:nvPr>
            <p:ph type="pic" idx="9"/>
          </p:nvPr>
        </p:nvSpPr>
        <p:spPr>
          <a:xfrm>
            <a:off x="254752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9" name="Google Shape;89;p7"/>
          <p:cNvSpPr>
            <a:spLocks noGrp="1"/>
          </p:cNvSpPr>
          <p:nvPr>
            <p:ph type="pic" idx="13"/>
          </p:nvPr>
        </p:nvSpPr>
        <p:spPr>
          <a:xfrm>
            <a:off x="442235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0" name="Google Shape;90;p7"/>
          <p:cNvSpPr>
            <a:spLocks noGrp="1"/>
          </p:cNvSpPr>
          <p:nvPr>
            <p:ph type="pic" idx="14"/>
          </p:nvPr>
        </p:nvSpPr>
        <p:spPr>
          <a:xfrm>
            <a:off x="6297189"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1" name="Google Shape;91;p7"/>
          <p:cNvSpPr>
            <a:spLocks noGrp="1"/>
          </p:cNvSpPr>
          <p:nvPr>
            <p:ph type="pic" idx="15"/>
          </p:nvPr>
        </p:nvSpPr>
        <p:spPr>
          <a:xfrm>
            <a:off x="817201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2" name="Google Shape;92;p7"/>
          <p:cNvSpPr>
            <a:spLocks noGrp="1"/>
          </p:cNvSpPr>
          <p:nvPr>
            <p:ph type="pic" idx="16"/>
          </p:nvPr>
        </p:nvSpPr>
        <p:spPr>
          <a:xfrm>
            <a:off x="10046848" y="3172600"/>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3" name="Google Shape;93;p7"/>
          <p:cNvSpPr>
            <a:spLocks noGrp="1"/>
          </p:cNvSpPr>
          <p:nvPr>
            <p:ph type="pic" idx="17"/>
          </p:nvPr>
        </p:nvSpPr>
        <p:spPr>
          <a:xfrm>
            <a:off x="672696"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4" name="Google Shape;94;p7"/>
          <p:cNvSpPr>
            <a:spLocks noGrp="1"/>
          </p:cNvSpPr>
          <p:nvPr>
            <p:ph type="pic" idx="18"/>
          </p:nvPr>
        </p:nvSpPr>
        <p:spPr>
          <a:xfrm>
            <a:off x="254752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5" name="Google Shape;95;p7"/>
          <p:cNvSpPr>
            <a:spLocks noGrp="1"/>
          </p:cNvSpPr>
          <p:nvPr>
            <p:ph type="pic" idx="19"/>
          </p:nvPr>
        </p:nvSpPr>
        <p:spPr>
          <a:xfrm>
            <a:off x="442235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6" name="Google Shape;96;p7"/>
          <p:cNvSpPr>
            <a:spLocks noGrp="1"/>
          </p:cNvSpPr>
          <p:nvPr>
            <p:ph type="pic" idx="20"/>
          </p:nvPr>
        </p:nvSpPr>
        <p:spPr>
          <a:xfrm>
            <a:off x="6297189"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7" name="Google Shape;97;p7"/>
          <p:cNvSpPr>
            <a:spLocks noGrp="1"/>
          </p:cNvSpPr>
          <p:nvPr>
            <p:ph type="pic" idx="21"/>
          </p:nvPr>
        </p:nvSpPr>
        <p:spPr>
          <a:xfrm>
            <a:off x="817201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8" name="Google Shape;98;p7"/>
          <p:cNvSpPr>
            <a:spLocks noGrp="1"/>
          </p:cNvSpPr>
          <p:nvPr>
            <p:ph type="pic" idx="22"/>
          </p:nvPr>
        </p:nvSpPr>
        <p:spPr>
          <a:xfrm>
            <a:off x="10046848" y="4588077"/>
            <a:ext cx="1480089" cy="1143927"/>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Image and Content">
  <p:cSld name="Title, Image and Content">
    <p:spTree>
      <p:nvGrpSpPr>
        <p:cNvPr id="1" name="Shape 99"/>
        <p:cNvGrpSpPr/>
        <p:nvPr/>
      </p:nvGrpSpPr>
      <p:grpSpPr>
        <a:xfrm>
          <a:off x="0" y="0"/>
          <a:ext cx="0" cy="0"/>
          <a:chOff x="0" y="0"/>
          <a:chExt cx="0" cy="0"/>
        </a:xfrm>
      </p:grpSpPr>
      <p:pic>
        <p:nvPicPr>
          <p:cNvPr id="100" name="Google Shape;100;p8" descr="graphics1_ligtt.emf"/>
          <p:cNvPicPr preferRelativeResize="0"/>
          <p:nvPr/>
        </p:nvPicPr>
        <p:blipFill rotWithShape="1">
          <a:blip r:embed="rId2">
            <a:alphaModFix/>
          </a:blip>
          <a:srcRect r="14556"/>
          <a:stretch/>
        </p:blipFill>
        <p:spPr>
          <a:xfrm rot="10800000">
            <a:off x="-1" y="2714167"/>
            <a:ext cx="6476684" cy="3664692"/>
          </a:xfrm>
          <a:prstGeom prst="rect">
            <a:avLst/>
          </a:prstGeom>
          <a:noFill/>
          <a:ln>
            <a:noFill/>
          </a:ln>
        </p:spPr>
      </p:pic>
      <p:sp>
        <p:nvSpPr>
          <p:cNvPr id="101" name="Google Shape;101;p8"/>
          <p:cNvSpPr txBox="1">
            <a:spLocks noGrp="1"/>
          </p:cNvSpPr>
          <p:nvPr>
            <p:ph type="title"/>
          </p:nvPr>
        </p:nvSpPr>
        <p:spPr>
          <a:xfrm>
            <a:off x="669761" y="450798"/>
            <a:ext cx="10794748"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8"/>
          <p:cNvSpPr txBox="1">
            <a:spLocks noGrp="1"/>
          </p:cNvSpPr>
          <p:nvPr>
            <p:ph type="body" idx="1"/>
          </p:nvPr>
        </p:nvSpPr>
        <p:spPr>
          <a:xfrm>
            <a:off x="6197517" y="1713137"/>
            <a:ext cx="5268315" cy="3895851"/>
          </a:xfrm>
          <a:prstGeom prst="rect">
            <a:avLst/>
          </a:prstGeom>
          <a:noFill/>
          <a:ln>
            <a:noFill/>
          </a:ln>
        </p:spPr>
        <p:txBody>
          <a:bodyPr spcFirstLastPara="1" wrap="square" lIns="0" tIns="0" rIns="0" bIns="0" anchor="t" anchorCtr="0"/>
          <a:lstStyle>
            <a:lvl1pPr marL="457200" lvl="0" indent="-330200" algn="l">
              <a:lnSpc>
                <a:spcPct val="112500"/>
              </a:lnSpc>
              <a:spcBef>
                <a:spcPts val="0"/>
              </a:spcBef>
              <a:spcAft>
                <a:spcPts val="0"/>
              </a:spcAft>
              <a:buClr>
                <a:schemeClr val="dk2"/>
              </a:buClr>
              <a:buSzPts val="1600"/>
              <a:buFont typeface="Arial"/>
              <a:buChar char="•"/>
              <a:defRPr sz="1600">
                <a:latin typeface="Arial"/>
                <a:ea typeface="Arial"/>
                <a:cs typeface="Arial"/>
                <a:sym typeface="Arial"/>
              </a:defRPr>
            </a:lvl1pPr>
            <a:lvl2pPr marL="914400" lvl="1" indent="-228600" algn="l">
              <a:lnSpc>
                <a:spcPct val="112500"/>
              </a:lnSpc>
              <a:spcBef>
                <a:spcPts val="0"/>
              </a:spcBef>
              <a:spcAft>
                <a:spcPts val="0"/>
              </a:spcAft>
              <a:buClr>
                <a:srgbClr val="008265"/>
              </a:buClr>
              <a:buSzPts val="1600"/>
              <a:buNone/>
              <a:defRPr sz="1600">
                <a:solidFill>
                  <a:srgbClr val="008265"/>
                </a:solidFill>
                <a:latin typeface="Arial"/>
                <a:ea typeface="Arial"/>
                <a:cs typeface="Arial"/>
                <a:sym typeface="Arial"/>
              </a:defRPr>
            </a:lvl2pPr>
            <a:lvl3pPr marL="1371600" lvl="2" indent="-228600" algn="l">
              <a:lnSpc>
                <a:spcPct val="112500"/>
              </a:lnSpc>
              <a:spcBef>
                <a:spcPts val="0"/>
              </a:spcBef>
              <a:spcAft>
                <a:spcPts val="0"/>
              </a:spcAft>
              <a:buClr>
                <a:srgbClr val="008265"/>
              </a:buClr>
              <a:buSzPts val="1600"/>
              <a:buNone/>
              <a:defRPr sz="1600">
                <a:solidFill>
                  <a:srgbClr val="008265"/>
                </a:solidFill>
                <a:latin typeface="Arial"/>
                <a:ea typeface="Arial"/>
                <a:cs typeface="Arial"/>
                <a:sym typeface="Arial"/>
              </a:defRPr>
            </a:lvl3pPr>
            <a:lvl4pPr marL="1828800" lvl="3" indent="-228600" algn="l">
              <a:lnSpc>
                <a:spcPct val="112500"/>
              </a:lnSpc>
              <a:spcBef>
                <a:spcPts val="0"/>
              </a:spcBef>
              <a:spcAft>
                <a:spcPts val="0"/>
              </a:spcAft>
              <a:buClr>
                <a:srgbClr val="008265"/>
              </a:buClr>
              <a:buSzPts val="1600"/>
              <a:buNone/>
              <a:defRPr sz="1600">
                <a:solidFill>
                  <a:srgbClr val="008265"/>
                </a:solidFill>
                <a:latin typeface="Arial"/>
                <a:ea typeface="Arial"/>
                <a:cs typeface="Arial"/>
                <a:sym typeface="Arial"/>
              </a:defRPr>
            </a:lvl4pPr>
            <a:lvl5pPr marL="2286000" lvl="4" indent="-228600" algn="l">
              <a:lnSpc>
                <a:spcPct val="112500"/>
              </a:lnSpc>
              <a:spcBef>
                <a:spcPts val="0"/>
              </a:spcBef>
              <a:spcAft>
                <a:spcPts val="0"/>
              </a:spcAft>
              <a:buClr>
                <a:srgbClr val="008265"/>
              </a:buClr>
              <a:buSzPts val="1600"/>
              <a:buNone/>
              <a:defRPr sz="1600">
                <a:solidFill>
                  <a:srgbClr val="008265"/>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3" name="Google Shape;103;p8"/>
          <p:cNvSpPr txBox="1">
            <a:spLocks noGrp="1"/>
          </p:cNvSpPr>
          <p:nvPr>
            <p:ph type="ftr" idx="11"/>
          </p:nvPr>
        </p:nvSpPr>
        <p:spPr>
          <a:xfrm>
            <a:off x="1320578" y="6187991"/>
            <a:ext cx="7005381" cy="365125"/>
          </a:xfrm>
          <a:prstGeom prst="rect">
            <a:avLst/>
          </a:prstGeom>
          <a:noFill/>
          <a:ln>
            <a:noFill/>
          </a:ln>
        </p:spPr>
        <p:txBody>
          <a:bodyPr spcFirstLastPara="1" wrap="square" lIns="0" tIns="0" rIns="0" bIns="0" anchor="ctr" anchorCtr="0"/>
          <a:lstStyle>
            <a:lvl1pPr lvl="0" algn="l">
              <a:lnSpc>
                <a:spcPct val="66666"/>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8"/>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05" name="Google Shape;105;p8"/>
          <p:cNvSpPr>
            <a:spLocks noGrp="1"/>
          </p:cNvSpPr>
          <p:nvPr>
            <p:ph type="pic" idx="2"/>
          </p:nvPr>
        </p:nvSpPr>
        <p:spPr>
          <a:xfrm>
            <a:off x="672697" y="1757124"/>
            <a:ext cx="5328991" cy="3703356"/>
          </a:xfrm>
          <a:prstGeom prst="rect">
            <a:avLst/>
          </a:prstGeom>
          <a:noFill/>
          <a:ln>
            <a:noFill/>
          </a:ln>
        </p:spPr>
        <p:txBody>
          <a:bodyPr spcFirstLastPara="1" wrap="square" lIns="0" tIns="0" rIns="0" bIns="0" anchor="t" anchorCtr="0"/>
          <a:lstStyle>
            <a:lvl1pPr marR="0" lvl="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R="0" lvl="1"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R="0" lvl="3"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R="0" lvl="4"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06" name="Google Shape;106;p8"/>
          <p:cNvCxnSpPr/>
          <p:nvPr/>
        </p:nvCxnSpPr>
        <p:spPr>
          <a:xfrm>
            <a:off x="670310" y="6134300"/>
            <a:ext cx="10846425" cy="0"/>
          </a:xfrm>
          <a:prstGeom prst="straightConnector1">
            <a:avLst/>
          </a:prstGeom>
          <a:noFill/>
          <a:ln w="12700" cap="flat" cmpd="sng">
            <a:solidFill>
              <a:schemeClr val="accent2"/>
            </a:solidFill>
            <a:prstDash val="solid"/>
            <a:round/>
            <a:headEnd type="none" w="sm" len="sm"/>
            <a:tailEnd type="none" w="sm" len="sm"/>
          </a:ln>
        </p:spPr>
      </p:cxnSp>
      <p:pic>
        <p:nvPicPr>
          <p:cNvPr id="107" name="Google Shape;107;p8" descr="logo.emf"/>
          <p:cNvPicPr preferRelativeResize="0"/>
          <p:nvPr/>
        </p:nvPicPr>
        <p:blipFill rotWithShape="1">
          <a:blip r:embed="rId3">
            <a:alphaModFix/>
          </a:blip>
          <a:srcRect/>
          <a:stretch/>
        </p:blipFill>
        <p:spPr>
          <a:xfrm>
            <a:off x="9571569" y="6239556"/>
            <a:ext cx="1947332" cy="3790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and othe content">
  <p:cSld name="Title and othe content">
    <p:spTree>
      <p:nvGrpSpPr>
        <p:cNvPr id="1" name="Shape 108"/>
        <p:cNvGrpSpPr/>
        <p:nvPr/>
      </p:nvGrpSpPr>
      <p:grpSpPr>
        <a:xfrm>
          <a:off x="0" y="0"/>
          <a:ext cx="0" cy="0"/>
          <a:chOff x="0" y="0"/>
          <a:chExt cx="0" cy="0"/>
        </a:xfrm>
      </p:grpSpPr>
      <p:sp>
        <p:nvSpPr>
          <p:cNvPr id="109" name="Google Shape;109;p9"/>
          <p:cNvSpPr txBox="1">
            <a:spLocks noGrp="1"/>
          </p:cNvSpPr>
          <p:nvPr>
            <p:ph type="title"/>
          </p:nvPr>
        </p:nvSpPr>
        <p:spPr>
          <a:xfrm>
            <a:off x="669761" y="450798"/>
            <a:ext cx="10794748" cy="883122"/>
          </a:xfrm>
          <a:prstGeom prst="rect">
            <a:avLst/>
          </a:prstGeom>
          <a:noFill/>
          <a:ln>
            <a:noFill/>
          </a:ln>
        </p:spPr>
        <p:txBody>
          <a:bodyPr spcFirstLastPara="1" wrap="square" lIns="0" tIns="0" rIns="0" bIns="0" anchor="t" anchorCtr="0"/>
          <a:lstStyle>
            <a:lvl1pPr lvl="0" algn="l">
              <a:lnSpc>
                <a:spcPct val="166666"/>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9"/>
          <p:cNvSpPr txBox="1">
            <a:spLocks noGrp="1"/>
          </p:cNvSpPr>
          <p:nvPr>
            <p:ph type="body" idx="1"/>
          </p:nvPr>
        </p:nvSpPr>
        <p:spPr>
          <a:xfrm>
            <a:off x="2516385" y="1713137"/>
            <a:ext cx="8949447" cy="3895851"/>
          </a:xfrm>
          <a:prstGeom prst="rect">
            <a:avLst/>
          </a:prstGeom>
          <a:noFill/>
          <a:ln>
            <a:noFill/>
          </a:ln>
        </p:spPr>
        <p:txBody>
          <a:bodyPr spcFirstLastPara="1" wrap="square" lIns="0" tIns="0" rIns="0" bIns="0" anchor="t" anchorCtr="0"/>
          <a:lstStyle>
            <a:lvl1pPr marL="457200" lvl="0" indent="-228600" algn="l">
              <a:lnSpc>
                <a:spcPct val="88888"/>
              </a:lnSpc>
              <a:spcBef>
                <a:spcPts val="0"/>
              </a:spcBef>
              <a:spcAft>
                <a:spcPts val="0"/>
              </a:spcAft>
              <a:buClr>
                <a:schemeClr val="dk2"/>
              </a:buClr>
              <a:buSzPts val="1800"/>
              <a:buNone/>
              <a:defRPr/>
            </a:lvl1pPr>
            <a:lvl2pPr marL="914400" lvl="1" indent="-342900" algn="l">
              <a:lnSpc>
                <a:spcPct val="88888"/>
              </a:lnSpc>
              <a:spcBef>
                <a:spcPts val="0"/>
              </a:spcBef>
              <a:spcAft>
                <a:spcPts val="0"/>
              </a:spcAft>
              <a:buClr>
                <a:schemeClr val="dk1"/>
              </a:buClr>
              <a:buSzPts val="1800"/>
              <a:buChar char="•"/>
              <a:defRPr/>
            </a:lvl2pPr>
            <a:lvl3pPr marL="1371600" lvl="2" indent="-228600" algn="l">
              <a:lnSpc>
                <a:spcPct val="88888"/>
              </a:lnSpc>
              <a:spcBef>
                <a:spcPts val="0"/>
              </a:spcBef>
              <a:spcAft>
                <a:spcPts val="0"/>
              </a:spcAft>
              <a:buClr>
                <a:schemeClr val="dk1"/>
              </a:buClr>
              <a:buSzPts val="1800"/>
              <a:buNone/>
              <a:defRPr/>
            </a:lvl3pPr>
            <a:lvl4pPr marL="1828800" lvl="3" indent="-228600" algn="l">
              <a:lnSpc>
                <a:spcPct val="88888"/>
              </a:lnSpc>
              <a:spcBef>
                <a:spcPts val="0"/>
              </a:spcBef>
              <a:spcAft>
                <a:spcPts val="0"/>
              </a:spcAft>
              <a:buClr>
                <a:schemeClr val="dk1"/>
              </a:buClr>
              <a:buSzPts val="1800"/>
              <a:buNone/>
              <a:defRPr/>
            </a:lvl4pPr>
            <a:lvl5pPr marL="2286000" lvl="4" indent="-228600" algn="l">
              <a:lnSpc>
                <a:spcPct val="88888"/>
              </a:lnSpc>
              <a:spcBef>
                <a:spcPts val="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1" name="Google Shape;111;p9"/>
          <p:cNvSpPr txBox="1">
            <a:spLocks noGrp="1"/>
          </p:cNvSpPr>
          <p:nvPr>
            <p:ph type="ftr" idx="11"/>
          </p:nvPr>
        </p:nvSpPr>
        <p:spPr>
          <a:xfrm>
            <a:off x="1320578" y="6187991"/>
            <a:ext cx="7005381" cy="365125"/>
          </a:xfrm>
          <a:prstGeom prst="rect">
            <a:avLst/>
          </a:prstGeom>
          <a:noFill/>
          <a:ln>
            <a:noFill/>
          </a:ln>
        </p:spPr>
        <p:txBody>
          <a:bodyPr spcFirstLastPara="1" wrap="square" lIns="0" tIns="0" rIns="0" bIns="0" anchor="ctr" anchorCtr="0"/>
          <a:lstStyle>
            <a:lvl1pPr lvl="0" algn="l">
              <a:lnSpc>
                <a:spcPct val="66666"/>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9"/>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113" name="Google Shape;113;p9"/>
          <p:cNvCxnSpPr/>
          <p:nvPr/>
        </p:nvCxnSpPr>
        <p:spPr>
          <a:xfrm>
            <a:off x="670310" y="6134300"/>
            <a:ext cx="10846425" cy="0"/>
          </a:xfrm>
          <a:prstGeom prst="straightConnector1">
            <a:avLst/>
          </a:prstGeom>
          <a:noFill/>
          <a:ln w="12700" cap="flat" cmpd="sng">
            <a:solidFill>
              <a:schemeClr val="accent2"/>
            </a:solidFill>
            <a:prstDash val="solid"/>
            <a:round/>
            <a:headEnd type="none" w="sm" len="sm"/>
            <a:tailEnd type="none" w="sm" len="sm"/>
          </a:ln>
        </p:spPr>
      </p:cxnSp>
      <p:pic>
        <p:nvPicPr>
          <p:cNvPr id="114" name="Google Shape;114;p9" descr="logo.emf"/>
          <p:cNvPicPr preferRelativeResize="0"/>
          <p:nvPr/>
        </p:nvPicPr>
        <p:blipFill rotWithShape="1">
          <a:blip r:embed="rId2">
            <a:alphaModFix/>
          </a:blip>
          <a:srcRect/>
          <a:stretch/>
        </p:blipFill>
        <p:spPr>
          <a:xfrm>
            <a:off x="9571569" y="6239556"/>
            <a:ext cx="1947332" cy="3790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hank you">
  <p:cSld name="Thank you">
    <p:bg>
      <p:bgPr>
        <a:solidFill>
          <a:schemeClr val="accent1"/>
        </a:solidFill>
        <a:effectLst/>
      </p:bgPr>
    </p:bg>
    <p:spTree>
      <p:nvGrpSpPr>
        <p:cNvPr id="1" name="Shape 115"/>
        <p:cNvGrpSpPr/>
        <p:nvPr/>
      </p:nvGrpSpPr>
      <p:grpSpPr>
        <a:xfrm>
          <a:off x="0" y="0"/>
          <a:ext cx="0" cy="0"/>
          <a:chOff x="0" y="0"/>
          <a:chExt cx="0" cy="0"/>
        </a:xfrm>
      </p:grpSpPr>
      <p:sp>
        <p:nvSpPr>
          <p:cNvPr id="116" name="Google Shape;116;p10"/>
          <p:cNvSpPr txBox="1">
            <a:spLocks noGrp="1"/>
          </p:cNvSpPr>
          <p:nvPr>
            <p:ph type="ctrTitle"/>
          </p:nvPr>
        </p:nvSpPr>
        <p:spPr>
          <a:xfrm>
            <a:off x="2523066" y="1479283"/>
            <a:ext cx="8825167" cy="1258964"/>
          </a:xfrm>
          <a:prstGeom prst="rect">
            <a:avLst/>
          </a:prstGeom>
          <a:noFill/>
          <a:ln>
            <a:noFill/>
          </a:ln>
        </p:spPr>
        <p:txBody>
          <a:bodyPr spcFirstLastPara="1" wrap="square" lIns="0" tIns="0" rIns="0" bIns="0" anchor="t" anchorCtr="0"/>
          <a:lstStyle>
            <a:lvl1pPr lvl="0" algn="l">
              <a:lnSpc>
                <a:spcPct val="100000"/>
              </a:lnSpc>
              <a:spcBef>
                <a:spcPts val="0"/>
              </a:spcBef>
              <a:spcAft>
                <a:spcPts val="0"/>
              </a:spcAft>
              <a:buClr>
                <a:schemeClr val="lt2"/>
              </a:buClr>
              <a:buSzPts val="7000"/>
              <a:buFont typeface="Rockwell"/>
              <a:buNone/>
              <a:defRPr sz="70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10"/>
          <p:cNvSpPr txBox="1">
            <a:spLocks noGrp="1"/>
          </p:cNvSpPr>
          <p:nvPr>
            <p:ph type="subTitle" idx="1"/>
          </p:nvPr>
        </p:nvSpPr>
        <p:spPr>
          <a:xfrm>
            <a:off x="2523069" y="2888644"/>
            <a:ext cx="6308564" cy="752677"/>
          </a:xfrm>
          <a:prstGeom prst="rect">
            <a:avLst/>
          </a:prstGeom>
          <a:noFill/>
          <a:ln>
            <a:noFill/>
          </a:ln>
        </p:spPr>
        <p:txBody>
          <a:bodyPr spcFirstLastPara="1" wrap="square" lIns="0" tIns="0" rIns="0" bIns="0" anchor="t" anchorCtr="0"/>
          <a:lstStyle>
            <a:lvl1pPr lvl="0" algn="l">
              <a:lnSpc>
                <a:spcPct val="133333"/>
              </a:lnSpc>
              <a:spcBef>
                <a:spcPts val="0"/>
              </a:spcBef>
              <a:spcAft>
                <a:spcPts val="0"/>
              </a:spcAft>
              <a:buClr>
                <a:srgbClr val="FFFFFF"/>
              </a:buClr>
              <a:buSzPts val="1800"/>
              <a:buNone/>
              <a:defRPr sz="1800">
                <a:solidFill>
                  <a:srgbClr val="FFFFFF"/>
                </a:solidFill>
                <a:latin typeface="Arial"/>
                <a:ea typeface="Arial"/>
                <a:cs typeface="Arial"/>
                <a:sym typeface="Arial"/>
              </a:defRPr>
            </a:lvl1pPr>
            <a:lvl2pPr lvl="1" algn="ctr">
              <a:lnSpc>
                <a:spcPct val="114285"/>
              </a:lnSpc>
              <a:spcBef>
                <a:spcPts val="0"/>
              </a:spcBef>
              <a:spcAft>
                <a:spcPts val="0"/>
              </a:spcAft>
              <a:buClr>
                <a:srgbClr val="888888"/>
              </a:buClr>
              <a:buSzPts val="1400"/>
              <a:buNone/>
              <a:defRPr>
                <a:solidFill>
                  <a:srgbClr val="888888"/>
                </a:solidFill>
              </a:defRPr>
            </a:lvl2pPr>
            <a:lvl3pPr lvl="2" algn="ctr">
              <a:lnSpc>
                <a:spcPct val="114285"/>
              </a:lnSpc>
              <a:spcBef>
                <a:spcPts val="0"/>
              </a:spcBef>
              <a:spcAft>
                <a:spcPts val="0"/>
              </a:spcAft>
              <a:buClr>
                <a:srgbClr val="888888"/>
              </a:buClr>
              <a:buSzPts val="1400"/>
              <a:buNone/>
              <a:defRPr>
                <a:solidFill>
                  <a:srgbClr val="888888"/>
                </a:solidFill>
              </a:defRPr>
            </a:lvl3pPr>
            <a:lvl4pPr lvl="3" algn="ctr">
              <a:lnSpc>
                <a:spcPct val="114285"/>
              </a:lnSpc>
              <a:spcBef>
                <a:spcPts val="0"/>
              </a:spcBef>
              <a:spcAft>
                <a:spcPts val="0"/>
              </a:spcAft>
              <a:buClr>
                <a:srgbClr val="888888"/>
              </a:buClr>
              <a:buSzPts val="1400"/>
              <a:buNone/>
              <a:defRPr>
                <a:solidFill>
                  <a:srgbClr val="888888"/>
                </a:solidFill>
              </a:defRPr>
            </a:lvl4pPr>
            <a:lvl5pPr lvl="4" algn="ctr">
              <a:lnSpc>
                <a:spcPct val="114285"/>
              </a:lnSpc>
              <a:spcBef>
                <a:spcPts val="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118" name="Google Shape;118;p10" descr="graphics2.emf"/>
          <p:cNvPicPr preferRelativeResize="0"/>
          <p:nvPr/>
        </p:nvPicPr>
        <p:blipFill rotWithShape="1">
          <a:blip r:embed="rId2">
            <a:alphaModFix/>
          </a:blip>
          <a:srcRect r="12150"/>
          <a:stretch/>
        </p:blipFill>
        <p:spPr>
          <a:xfrm>
            <a:off x="6917107" y="3171825"/>
            <a:ext cx="5274896" cy="3102896"/>
          </a:xfrm>
          <a:prstGeom prst="rect">
            <a:avLst/>
          </a:prstGeom>
          <a:noFill/>
          <a:ln>
            <a:noFill/>
          </a:ln>
        </p:spPr>
      </p:pic>
      <p:sp>
        <p:nvSpPr>
          <p:cNvPr id="119" name="Google Shape;119;p10"/>
          <p:cNvSpPr txBox="1">
            <a:spLocks noGrp="1"/>
          </p:cNvSpPr>
          <p:nvPr>
            <p:ph type="body" idx="2"/>
          </p:nvPr>
        </p:nvSpPr>
        <p:spPr>
          <a:xfrm>
            <a:off x="2523067" y="5918598"/>
            <a:ext cx="6147335" cy="256480"/>
          </a:xfrm>
          <a:prstGeom prst="rect">
            <a:avLst/>
          </a:prstGeom>
          <a:noFill/>
          <a:ln>
            <a:noFill/>
          </a:ln>
        </p:spPr>
        <p:txBody>
          <a:bodyPr spcFirstLastPara="1" wrap="square" lIns="0" tIns="0" rIns="0" bIns="0" anchor="t" anchorCtr="0"/>
          <a:lstStyle>
            <a:lvl1pPr marL="457200" lvl="0"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1pPr>
            <a:lvl2pPr marL="914400" lvl="1" indent="-342900" algn="l">
              <a:lnSpc>
                <a:spcPct val="111111"/>
              </a:lnSpc>
              <a:spcBef>
                <a:spcPts val="0"/>
              </a:spcBef>
              <a:spcAft>
                <a:spcPts val="0"/>
              </a:spcAft>
              <a:buClr>
                <a:srgbClr val="FFFFFF"/>
              </a:buClr>
              <a:buSzPts val="1800"/>
              <a:buChar char="•"/>
              <a:defRPr sz="1800">
                <a:solidFill>
                  <a:srgbClr val="FFFFFF"/>
                </a:solidFill>
                <a:latin typeface="Arial"/>
                <a:ea typeface="Arial"/>
                <a:cs typeface="Arial"/>
                <a:sym typeface="Arial"/>
              </a:defRPr>
            </a:lvl2pPr>
            <a:lvl3pPr marL="1371600" lvl="2"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3pPr>
            <a:lvl4pPr marL="1828800" lvl="3"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4pPr>
            <a:lvl5pPr marL="2286000" lvl="4" indent="-228600" algn="l">
              <a:lnSpc>
                <a:spcPct val="111111"/>
              </a:lnSpc>
              <a:spcBef>
                <a:spcPts val="0"/>
              </a:spcBef>
              <a:spcAft>
                <a:spcPts val="0"/>
              </a:spcAft>
              <a:buClr>
                <a:srgbClr val="FFFFFF"/>
              </a:buClr>
              <a:buSzPts val="1800"/>
              <a:buNone/>
              <a:defRPr sz="1800">
                <a:solidFill>
                  <a:srgbClr val="FFFFFF"/>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content">
  <p:cSld name="Title &amp; content">
    <p:bg>
      <p:bgPr>
        <a:blipFill>
          <a:blip r:embed="rId2">
            <a:alphaModFix/>
          </a:blip>
          <a:stretch>
            <a:fillRect/>
          </a:stretch>
        </a:blipFill>
        <a:effectLst/>
      </p:bgPr>
    </p:bg>
    <p:spTree>
      <p:nvGrpSpPr>
        <p:cNvPr id="1" name="Shape 120"/>
        <p:cNvGrpSpPr/>
        <p:nvPr/>
      </p:nvGrpSpPr>
      <p:grpSpPr>
        <a:xfrm>
          <a:off x="0" y="0"/>
          <a:ext cx="0" cy="0"/>
          <a:chOff x="0" y="0"/>
          <a:chExt cx="0" cy="0"/>
        </a:xfrm>
      </p:grpSpPr>
      <p:sp>
        <p:nvSpPr>
          <p:cNvPr id="121" name="Google Shape;121;p11"/>
          <p:cNvSpPr txBox="1"/>
          <p:nvPr/>
        </p:nvSpPr>
        <p:spPr>
          <a:xfrm>
            <a:off x="5711957" y="6541314"/>
            <a:ext cx="674192" cy="20005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fld id="{00000000-1234-1234-1234-123412341234}" type="slidenum">
              <a:rPr lang="en-GB" sz="700" b="1" i="0" u="none" strike="noStrike" cap="none">
                <a:solidFill>
                  <a:srgbClr val="7F7F7F"/>
                </a:solidFill>
                <a:latin typeface="Arial"/>
                <a:ea typeface="Arial"/>
                <a:cs typeface="Arial"/>
                <a:sym typeface="Arial"/>
              </a:rPr>
              <a:t>‹#›</a:t>
            </a:fld>
            <a:endParaRPr sz="700" b="1" i="0" u="none" strike="noStrike" cap="none">
              <a:solidFill>
                <a:srgbClr val="7F7F7F"/>
              </a:solidFill>
              <a:latin typeface="Arial"/>
              <a:ea typeface="Arial"/>
              <a:cs typeface="Arial"/>
              <a:sym typeface="Arial"/>
            </a:endParaRPr>
          </a:p>
        </p:txBody>
      </p:sp>
      <p:sp>
        <p:nvSpPr>
          <p:cNvPr id="122" name="Google Shape;122;p11"/>
          <p:cNvSpPr txBox="1"/>
          <p:nvPr/>
        </p:nvSpPr>
        <p:spPr>
          <a:xfrm>
            <a:off x="9552384" y="6453336"/>
            <a:ext cx="2304256" cy="369332"/>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3" name="Google Shape;123;p11"/>
          <p:cNvSpPr/>
          <p:nvPr/>
        </p:nvSpPr>
        <p:spPr>
          <a:xfrm>
            <a:off x="335360" y="6453336"/>
            <a:ext cx="3552395" cy="369332"/>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graphics1_ligtt.emf"/>
          <p:cNvPicPr preferRelativeResize="0"/>
          <p:nvPr/>
        </p:nvPicPr>
        <p:blipFill rotWithShape="1">
          <a:blip r:embed="rId12">
            <a:alphaModFix/>
          </a:blip>
          <a:srcRect r="3568"/>
          <a:stretch/>
        </p:blipFill>
        <p:spPr>
          <a:xfrm>
            <a:off x="4882270" y="-235692"/>
            <a:ext cx="7309733" cy="3664692"/>
          </a:xfrm>
          <a:prstGeom prst="rect">
            <a:avLst/>
          </a:prstGeom>
          <a:noFill/>
          <a:ln>
            <a:noFill/>
          </a:ln>
        </p:spPr>
      </p:pic>
      <p:sp>
        <p:nvSpPr>
          <p:cNvPr id="11" name="Google Shape;11;p1"/>
          <p:cNvSpPr txBox="1">
            <a:spLocks noGrp="1"/>
          </p:cNvSpPr>
          <p:nvPr>
            <p:ph type="title"/>
          </p:nvPr>
        </p:nvSpPr>
        <p:spPr>
          <a:xfrm>
            <a:off x="669761" y="450798"/>
            <a:ext cx="10794748" cy="883122"/>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chemeClr val="dk2"/>
              </a:buClr>
              <a:buSzPts val="3000"/>
              <a:buFont typeface="Rockwell"/>
              <a:buNone/>
              <a:defRPr sz="3000" b="0" i="0" u="none" strike="noStrike" cap="none">
                <a:solidFill>
                  <a:schemeClr val="dk2"/>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2516385" y="1713137"/>
            <a:ext cx="8949447" cy="3895851"/>
          </a:xfrm>
          <a:prstGeom prst="rect">
            <a:avLst/>
          </a:prstGeom>
          <a:noFill/>
          <a:ln>
            <a:noFill/>
          </a:ln>
        </p:spPr>
        <p:txBody>
          <a:bodyPr spcFirstLastPara="1" wrap="square" lIns="0" tIns="0" rIns="0" bIns="0" anchor="t" anchorCtr="0"/>
          <a:lstStyle>
            <a:lvl1pPr marL="457200" marR="0" lvl="0" indent="-22860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L="914400" marR="0" lvl="1" indent="-317500"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228600"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1320578" y="6187991"/>
            <a:ext cx="7005381" cy="365125"/>
          </a:xfrm>
          <a:prstGeom prst="rect">
            <a:avLst/>
          </a:prstGeom>
          <a:noFill/>
          <a:ln>
            <a:noFill/>
          </a:ln>
        </p:spPr>
        <p:txBody>
          <a:bodyPr spcFirstLastPara="1" wrap="square" lIns="0" tIns="0" rIns="0" bIns="0" anchor="ctr" anchorCtr="0"/>
          <a:lstStyle>
            <a:lvl1pPr marR="0" lvl="0" algn="l" rtl="0">
              <a:lnSpc>
                <a:spcPct val="133333"/>
              </a:lnSpc>
              <a:spcBef>
                <a:spcPts val="0"/>
              </a:spcBef>
              <a:spcAft>
                <a:spcPts val="0"/>
              </a:spcAft>
              <a:buClr>
                <a:srgbClr val="000000"/>
              </a:buClr>
              <a:buSzPts val="1400"/>
              <a:buFont typeface="Arial"/>
              <a:buNone/>
              <a:defRPr sz="9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15" name="Google Shape;15;p1"/>
          <p:cNvCxnSpPr/>
          <p:nvPr/>
        </p:nvCxnSpPr>
        <p:spPr>
          <a:xfrm>
            <a:off x="670310" y="6134300"/>
            <a:ext cx="10846425" cy="0"/>
          </a:xfrm>
          <a:prstGeom prst="straightConnector1">
            <a:avLst/>
          </a:prstGeom>
          <a:noFill/>
          <a:ln w="12700" cap="flat" cmpd="sng">
            <a:solidFill>
              <a:schemeClr val="accent2"/>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81"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sp>
        <p:nvSpPr>
          <p:cNvPr id="125" name="Google Shape;125;p12"/>
          <p:cNvSpPr txBox="1">
            <a:spLocks noGrp="1"/>
          </p:cNvSpPr>
          <p:nvPr>
            <p:ph type="title"/>
          </p:nvPr>
        </p:nvSpPr>
        <p:spPr>
          <a:xfrm>
            <a:off x="675533" y="2137806"/>
            <a:ext cx="1699366" cy="883122"/>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chemeClr val="dk2"/>
              </a:buClr>
              <a:buSzPts val="3000"/>
              <a:buFont typeface="Rockwell"/>
              <a:buNone/>
              <a:defRPr sz="3000" b="0" i="0" u="none" strike="noStrike" cap="none">
                <a:solidFill>
                  <a:schemeClr val="dk2"/>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6" name="Google Shape;126;p12"/>
          <p:cNvSpPr txBox="1">
            <a:spLocks noGrp="1"/>
          </p:cNvSpPr>
          <p:nvPr>
            <p:ph type="body" idx="1"/>
          </p:nvPr>
        </p:nvSpPr>
        <p:spPr>
          <a:xfrm>
            <a:off x="2516385" y="1713137"/>
            <a:ext cx="8949447" cy="3895851"/>
          </a:xfrm>
          <a:prstGeom prst="rect">
            <a:avLst/>
          </a:prstGeom>
          <a:noFill/>
          <a:ln>
            <a:noFill/>
          </a:ln>
        </p:spPr>
        <p:txBody>
          <a:bodyPr spcFirstLastPara="1" wrap="square" lIns="0" tIns="0" rIns="0" bIns="0" anchor="t" anchorCtr="0"/>
          <a:lstStyle>
            <a:lvl1pPr marL="457200" marR="0" lvl="0" indent="-228600" algn="l" rtl="0">
              <a:lnSpc>
                <a:spcPct val="114285"/>
              </a:lnSpc>
              <a:spcBef>
                <a:spcPts val="0"/>
              </a:spcBef>
              <a:spcAft>
                <a:spcPts val="0"/>
              </a:spcAft>
              <a:buClr>
                <a:schemeClr val="dk2"/>
              </a:buClr>
              <a:buSzPts val="1400"/>
              <a:buFont typeface="Arial"/>
              <a:buNone/>
              <a:defRPr sz="1400" b="0" i="0" u="none" strike="noStrike" cap="none">
                <a:solidFill>
                  <a:schemeClr val="dk2"/>
                </a:solidFill>
                <a:latin typeface="Rockwell"/>
                <a:ea typeface="Rockwell"/>
                <a:cs typeface="Rockwell"/>
                <a:sym typeface="Rockwell"/>
              </a:defRPr>
            </a:lvl1pPr>
            <a:lvl2pPr marL="914400" marR="0" lvl="1" indent="-317500" algn="l" rtl="0">
              <a:lnSpc>
                <a:spcPct val="114285"/>
              </a:lnSpc>
              <a:spcBef>
                <a:spcPts val="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228600"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14285"/>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7" name="Google Shape;127;p12"/>
          <p:cNvSpPr txBox="1">
            <a:spLocks noGrp="1"/>
          </p:cNvSpPr>
          <p:nvPr>
            <p:ph type="sldNum" idx="12"/>
          </p:nvPr>
        </p:nvSpPr>
        <p:spPr>
          <a:xfrm>
            <a:off x="675533" y="6178466"/>
            <a:ext cx="353168" cy="365125"/>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1200" b="0" i="0" u="none" strike="noStrike" cap="none">
                <a:solidFill>
                  <a:srgbClr val="000000"/>
                </a:solidFill>
                <a:latin typeface="Arial"/>
                <a:ea typeface="Arial"/>
                <a:cs typeface="Arial"/>
                <a:sym typeface="Arial"/>
              </a:defRPr>
            </a:lvl1pPr>
            <a:lvl2pPr marL="0" marR="0" lvl="1" indent="0" algn="l" rtl="0">
              <a:spcBef>
                <a:spcPts val="0"/>
              </a:spcBef>
              <a:buNone/>
              <a:defRPr sz="1200" b="0" i="0" u="none" strike="noStrike" cap="none">
                <a:solidFill>
                  <a:srgbClr val="000000"/>
                </a:solidFill>
                <a:latin typeface="Arial"/>
                <a:ea typeface="Arial"/>
                <a:cs typeface="Arial"/>
                <a:sym typeface="Arial"/>
              </a:defRPr>
            </a:lvl2pPr>
            <a:lvl3pPr marL="0" marR="0" lvl="2" indent="0" algn="l" rtl="0">
              <a:spcBef>
                <a:spcPts val="0"/>
              </a:spcBef>
              <a:buNone/>
              <a:defRPr sz="1200" b="0" i="0" u="none" strike="noStrike" cap="none">
                <a:solidFill>
                  <a:srgbClr val="000000"/>
                </a:solidFill>
                <a:latin typeface="Arial"/>
                <a:ea typeface="Arial"/>
                <a:cs typeface="Arial"/>
                <a:sym typeface="Arial"/>
              </a:defRPr>
            </a:lvl3pPr>
            <a:lvl4pPr marL="0" marR="0" lvl="3" indent="0" algn="l" rtl="0">
              <a:spcBef>
                <a:spcPts val="0"/>
              </a:spcBef>
              <a:buNone/>
              <a:defRPr sz="1200" b="0" i="0" u="none" strike="noStrike" cap="none">
                <a:solidFill>
                  <a:srgbClr val="000000"/>
                </a:solidFill>
                <a:latin typeface="Arial"/>
                <a:ea typeface="Arial"/>
                <a:cs typeface="Arial"/>
                <a:sym typeface="Arial"/>
              </a:defRPr>
            </a:lvl4pPr>
            <a:lvl5pPr marL="0" marR="0" lvl="4" indent="0" algn="l" rtl="0">
              <a:spcBef>
                <a:spcPts val="0"/>
              </a:spcBef>
              <a:buNone/>
              <a:defRPr sz="1200" b="0" i="0" u="none" strike="noStrike" cap="none">
                <a:solidFill>
                  <a:srgbClr val="000000"/>
                </a:solidFill>
                <a:latin typeface="Arial"/>
                <a:ea typeface="Arial"/>
                <a:cs typeface="Arial"/>
                <a:sym typeface="Arial"/>
              </a:defRPr>
            </a:lvl5pPr>
            <a:lvl6pPr marL="0" marR="0" lvl="5" indent="0" algn="l" rtl="0">
              <a:spcBef>
                <a:spcPts val="0"/>
              </a:spcBef>
              <a:buNone/>
              <a:defRPr sz="1200" b="0" i="0" u="none" strike="noStrike" cap="none">
                <a:solidFill>
                  <a:srgbClr val="000000"/>
                </a:solidFill>
                <a:latin typeface="Arial"/>
                <a:ea typeface="Arial"/>
                <a:cs typeface="Arial"/>
                <a:sym typeface="Arial"/>
              </a:defRPr>
            </a:lvl6pPr>
            <a:lvl7pPr marL="0" marR="0" lvl="6" indent="0" algn="l" rtl="0">
              <a:spcBef>
                <a:spcPts val="0"/>
              </a:spcBef>
              <a:buNone/>
              <a:defRPr sz="1200" b="0" i="0" u="none" strike="noStrike" cap="none">
                <a:solidFill>
                  <a:srgbClr val="000000"/>
                </a:solidFill>
                <a:latin typeface="Arial"/>
                <a:ea typeface="Arial"/>
                <a:cs typeface="Arial"/>
                <a:sym typeface="Arial"/>
              </a:defRPr>
            </a:lvl7pPr>
            <a:lvl8pPr marL="0" marR="0" lvl="7" indent="0" algn="l" rtl="0">
              <a:spcBef>
                <a:spcPts val="0"/>
              </a:spcBef>
              <a:buNone/>
              <a:defRPr sz="1200" b="0" i="0" u="none" strike="noStrike" cap="none">
                <a:solidFill>
                  <a:srgbClr val="000000"/>
                </a:solidFill>
                <a:latin typeface="Arial"/>
                <a:ea typeface="Arial"/>
                <a:cs typeface="Arial"/>
                <a:sym typeface="Arial"/>
              </a:defRPr>
            </a:lvl8pPr>
            <a:lvl9pPr marL="0" marR="0" lvl="8" indent="0" algn="l" rtl="0">
              <a:spcBef>
                <a:spcPts val="0"/>
              </a:spcBef>
              <a:buNone/>
              <a:defRPr sz="1200" b="0" i="0" u="none" strike="noStrike" cap="none">
                <a:solidFill>
                  <a:srgbClr val="000000"/>
                </a:solidFill>
                <a:latin typeface="Arial"/>
                <a:ea typeface="Arial"/>
                <a:cs typeface="Arial"/>
                <a:sym typeface="Arial"/>
              </a:defRPr>
            </a:lvl9pPr>
          </a:lstStyle>
          <a:p>
            <a:fld id="{00000000-1234-1234-1234-123412341234}" type="slidenum">
              <a:rPr lang="en-GB"/>
              <a:pPr/>
              <a:t>‹#›</a:t>
            </a:fld>
            <a:endParaRPr/>
          </a:p>
        </p:txBody>
      </p:sp>
      <p:pic>
        <p:nvPicPr>
          <p:cNvPr id="130" name="Google Shape;130;p12" descr="logo.emf"/>
          <p:cNvPicPr preferRelativeResize="0"/>
          <p:nvPr/>
        </p:nvPicPr>
        <p:blipFill rotWithShape="1">
          <a:blip r:embed="rId5">
            <a:alphaModFix/>
          </a:blip>
          <a:srcRect/>
          <a:stretch/>
        </p:blipFill>
        <p:spPr>
          <a:xfrm>
            <a:off x="10056236" y="6276540"/>
            <a:ext cx="1460499" cy="379072"/>
          </a:xfrm>
          <a:prstGeom prst="rect">
            <a:avLst/>
          </a:prstGeom>
          <a:noFill/>
          <a:ln>
            <a:noFill/>
          </a:ln>
        </p:spPr>
      </p:pic>
    </p:spTree>
    <p:extLst>
      <p:ext uri="{BB962C8B-B14F-4D97-AF65-F5344CB8AC3E}">
        <p14:creationId xmlns:p14="http://schemas.microsoft.com/office/powerpoint/2010/main" val="2066566107"/>
      </p:ext>
    </p:extLst>
  </p:cSld>
  <p:clrMap bg1="lt1" tx1="dk1" bg2="dk2" tx2="lt2" accent1="accent1" accent2="accent2" accent3="accent3" accent4="accent4" accent5="accent5" accent6="accent6" hlink="hlink" folHlink="folHlink"/>
  <p:sldLayoutIdLst>
    <p:sldLayoutId id="2147483671" r:id="rId1"/>
    <p:sldLayoutId id="2147483679" r:id="rId2"/>
    <p:sldLayoutId id="2147483680"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chart" Target="../charts/char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chart" Target="../charts/char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chart" Target="../charts/char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chart" Target="../charts/char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chart" Target="../charts/chart20.xml"/></Relationships>
</file>

<file path=ppt/slides/_rels/slide2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chart" Target="../charts/chart23.xml"/><Relationship Id="rId4" Type="http://schemas.openxmlformats.org/officeDocument/2006/relationships/chart" Target="../charts/chart2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jpeg"/></Relationships>
</file>

<file path=ppt/slides/_rels/slide3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8.xml"/><Relationship Id="rId1" Type="http://schemas.openxmlformats.org/officeDocument/2006/relationships/slideLayout" Target="../slideLayouts/slideLayout11.xml"/><Relationship Id="rId6" Type="http://schemas.openxmlformats.org/officeDocument/2006/relationships/chart" Target="../charts/chart29.xml"/><Relationship Id="rId5" Type="http://schemas.openxmlformats.org/officeDocument/2006/relationships/chart" Target="../charts/chart28.xml"/><Relationship Id="rId4" Type="http://schemas.openxmlformats.org/officeDocument/2006/relationships/chart" Target="../charts/chart27.xml"/></Relationships>
</file>

<file path=ppt/slides/_rels/slide3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9.xml"/><Relationship Id="rId1" Type="http://schemas.openxmlformats.org/officeDocument/2006/relationships/slideLayout" Target="../slideLayouts/slideLayout11.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36.xml.rels><?xml version="1.0" encoding="UTF-8" standalone="yes"?>
<Relationships xmlns="http://schemas.openxmlformats.org/package/2006/relationships"><Relationship Id="rId8" Type="http://schemas.openxmlformats.org/officeDocument/2006/relationships/chart" Target="../charts/chart39.xml"/><Relationship Id="rId3" Type="http://schemas.openxmlformats.org/officeDocument/2006/relationships/chart" Target="../charts/chart34.xml"/><Relationship Id="rId7" Type="http://schemas.openxmlformats.org/officeDocument/2006/relationships/chart" Target="../charts/chart38.xml"/><Relationship Id="rId2" Type="http://schemas.openxmlformats.org/officeDocument/2006/relationships/notesSlide" Target="../notesSlides/notesSlide30.xml"/><Relationship Id="rId1" Type="http://schemas.openxmlformats.org/officeDocument/2006/relationships/slideLayout" Target="../slideLayouts/slideLayout11.xml"/><Relationship Id="rId6" Type="http://schemas.openxmlformats.org/officeDocument/2006/relationships/chart" Target="../charts/chart37.xml"/><Relationship Id="rId5" Type="http://schemas.openxmlformats.org/officeDocument/2006/relationships/chart" Target="../charts/chart36.xml"/><Relationship Id="rId4" Type="http://schemas.openxmlformats.org/officeDocument/2006/relationships/chart" Target="../charts/chart35.xml"/></Relationships>
</file>

<file path=ppt/slides/_rels/slide37.xml.rels><?xml version="1.0" encoding="UTF-8" standalone="yes"?>
<Relationships xmlns="http://schemas.openxmlformats.org/package/2006/relationships"><Relationship Id="rId8" Type="http://schemas.openxmlformats.org/officeDocument/2006/relationships/chart" Target="../charts/chart45.xml"/><Relationship Id="rId3" Type="http://schemas.openxmlformats.org/officeDocument/2006/relationships/chart" Target="../charts/chart40.xml"/><Relationship Id="rId7" Type="http://schemas.openxmlformats.org/officeDocument/2006/relationships/chart" Target="../charts/chart44.xml"/><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chart" Target="../charts/chart43.xml"/><Relationship Id="rId5" Type="http://schemas.openxmlformats.org/officeDocument/2006/relationships/chart" Target="../charts/chart42.xml"/><Relationship Id="rId4" Type="http://schemas.openxmlformats.org/officeDocument/2006/relationships/chart" Target="../charts/chart41.xml"/></Relationships>
</file>

<file path=ppt/slides/_rels/slide38.xml.rels><?xml version="1.0" encoding="UTF-8" standalone="yes"?>
<Relationships xmlns="http://schemas.openxmlformats.org/package/2006/relationships"><Relationship Id="rId8" Type="http://schemas.openxmlformats.org/officeDocument/2006/relationships/chart" Target="../charts/chart51.xml"/><Relationship Id="rId3" Type="http://schemas.openxmlformats.org/officeDocument/2006/relationships/chart" Target="../charts/chart46.xml"/><Relationship Id="rId7" Type="http://schemas.openxmlformats.org/officeDocument/2006/relationships/chart" Target="../charts/chart50.xml"/><Relationship Id="rId2" Type="http://schemas.openxmlformats.org/officeDocument/2006/relationships/notesSlide" Target="../notesSlides/notesSlide32.xml"/><Relationship Id="rId1" Type="http://schemas.openxmlformats.org/officeDocument/2006/relationships/slideLayout" Target="../slideLayouts/slideLayout11.xml"/><Relationship Id="rId6" Type="http://schemas.openxmlformats.org/officeDocument/2006/relationships/chart" Target="../charts/chart49.xml"/><Relationship Id="rId5" Type="http://schemas.openxmlformats.org/officeDocument/2006/relationships/chart" Target="../charts/chart48.xml"/><Relationship Id="rId10" Type="http://schemas.openxmlformats.org/officeDocument/2006/relationships/chart" Target="../charts/chart53.xml"/><Relationship Id="rId4" Type="http://schemas.openxmlformats.org/officeDocument/2006/relationships/chart" Target="../charts/chart47.xml"/><Relationship Id="rId9" Type="http://schemas.openxmlformats.org/officeDocument/2006/relationships/chart" Target="../charts/chart5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1.xml"/><Relationship Id="rId1" Type="http://schemas.openxmlformats.org/officeDocument/2006/relationships/themeOverride" Target="../theme/themeOverride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1.xml"/><Relationship Id="rId1" Type="http://schemas.openxmlformats.org/officeDocument/2006/relationships/themeOverride" Target="../theme/themeOverride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1.xml"/><Relationship Id="rId1" Type="http://schemas.openxmlformats.org/officeDocument/2006/relationships/themeOverride" Target="../theme/themeOverride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1.xml"/><Relationship Id="rId1" Type="http://schemas.openxmlformats.org/officeDocument/2006/relationships/themeOverride" Target="../theme/themeOverride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grpSp>
        <p:nvGrpSpPr>
          <p:cNvPr id="241" name="Google Shape;241;p23"/>
          <p:cNvGrpSpPr/>
          <p:nvPr/>
        </p:nvGrpSpPr>
        <p:grpSpPr>
          <a:xfrm>
            <a:off x="1288025" y="2274318"/>
            <a:ext cx="8596442" cy="892590"/>
            <a:chOff x="78881" y="0"/>
            <a:chExt cx="8367950" cy="1259972"/>
          </a:xfrm>
        </p:grpSpPr>
        <p:sp>
          <p:nvSpPr>
            <p:cNvPr id="242" name="Google Shape;242;p23"/>
            <p:cNvSpPr/>
            <p:nvPr/>
          </p:nvSpPr>
          <p:spPr>
            <a:xfrm>
              <a:off x="78881" y="0"/>
              <a:ext cx="8367950" cy="112047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23"/>
            <p:cNvSpPr/>
            <p:nvPr/>
          </p:nvSpPr>
          <p:spPr>
            <a:xfrm>
              <a:off x="222897" y="139498"/>
              <a:ext cx="8079918" cy="1120474"/>
            </a:xfrm>
            <a:prstGeom prst="rect">
              <a:avLst/>
            </a:prstGeom>
            <a:noFill/>
            <a:ln>
              <a:noFill/>
            </a:ln>
          </p:spPr>
          <p:txBody>
            <a:bodyPr spcFirstLastPara="1" wrap="square" lIns="45700" tIns="45700" rIns="45700" bIns="4550" anchor="b" anchorCtr="0">
              <a:noAutofit/>
            </a:bodyPr>
            <a:lstStyle/>
            <a:p>
              <a:pPr marL="0" marR="0" lvl="0" indent="0" algn="l" rtl="0">
                <a:lnSpc>
                  <a:spcPct val="90000"/>
                </a:lnSpc>
                <a:spcBef>
                  <a:spcPts val="0"/>
                </a:spcBef>
                <a:spcAft>
                  <a:spcPts val="0"/>
                </a:spcAft>
                <a:buClr>
                  <a:srgbClr val="000000"/>
                </a:buClr>
                <a:buSzPts val="3600"/>
                <a:buFont typeface="Arial"/>
                <a:buNone/>
              </a:pPr>
              <a:r>
                <a:rPr lang="en-GB" sz="3600" b="1" i="0" u="none" strike="noStrike" cap="none">
                  <a:solidFill>
                    <a:srgbClr val="008265"/>
                  </a:solidFill>
                  <a:latin typeface="Rockwell" panose="02060603020205020403" pitchFamily="18" charset="0"/>
                  <a:cs typeface="Calibri Light" panose="020F0302020204030204" pitchFamily="34" charset="0"/>
                  <a:sym typeface="Arial"/>
                </a:rPr>
                <a:t>Chartered Insurance Institute</a:t>
              </a:r>
              <a:endParaRPr sz="1400" b="1" i="0" u="none" strike="noStrike" cap="none">
                <a:solidFill>
                  <a:srgbClr val="000000"/>
                </a:solidFill>
                <a:latin typeface="Rockwell" panose="02060603020205020403" pitchFamily="18" charset="0"/>
                <a:cs typeface="Calibri Light" panose="020F0302020204030204" pitchFamily="34" charset="0"/>
                <a:sym typeface="Arial"/>
              </a:endParaRPr>
            </a:p>
            <a:p>
              <a:pPr marL="0" marR="0" lvl="0" indent="0" algn="l" rtl="0">
                <a:lnSpc>
                  <a:spcPct val="90000"/>
                </a:lnSpc>
                <a:spcBef>
                  <a:spcPts val="1260"/>
                </a:spcBef>
                <a:spcAft>
                  <a:spcPts val="0"/>
                </a:spcAft>
                <a:buClr>
                  <a:srgbClr val="000000"/>
                </a:buClr>
                <a:buSzPts val="1800"/>
                <a:buFont typeface="Arial"/>
                <a:buNone/>
              </a:pPr>
              <a:r>
                <a:rPr lang="en-GB" sz="2400" b="1" i="0" u="none" strike="noStrike" cap="none">
                  <a:solidFill>
                    <a:srgbClr val="008265"/>
                  </a:solidFill>
                  <a:latin typeface="Rockwell" panose="02060603020205020403" pitchFamily="18" charset="0"/>
                  <a:cs typeface="Calibri Light" panose="020F0302020204030204" pitchFamily="34" charset="0"/>
                  <a:sym typeface="Arial"/>
                </a:rPr>
                <a:t>Trust in the </a:t>
              </a:r>
              <a:r>
                <a:rPr lang="en-GB" sz="2400" b="1">
                  <a:solidFill>
                    <a:srgbClr val="008265"/>
                  </a:solidFill>
                  <a:latin typeface="Rockwell" panose="02060603020205020403" pitchFamily="18" charset="0"/>
                  <a:cs typeface="Calibri Light" panose="020F0302020204030204" pitchFamily="34" charset="0"/>
                </a:rPr>
                <a:t>Insurance sector</a:t>
              </a:r>
              <a:endParaRPr sz="2400" b="1" i="0" u="none" strike="noStrike" cap="none">
                <a:solidFill>
                  <a:srgbClr val="008265"/>
                </a:solidFill>
                <a:latin typeface="Rockwell" panose="02060603020205020403" pitchFamily="18" charset="0"/>
                <a:cs typeface="Calibri Light" panose="020F0302020204030204" pitchFamily="34" charset="0"/>
                <a:sym typeface="Arial"/>
              </a:endParaRPr>
            </a:p>
          </p:txBody>
        </p:sp>
      </p:grpSp>
      <p:sp>
        <p:nvSpPr>
          <p:cNvPr id="244" name="Google Shape;244;p23"/>
          <p:cNvSpPr txBox="1">
            <a:spLocks noGrp="1"/>
          </p:cNvSpPr>
          <p:nvPr>
            <p:ph type="subTitle" idx="1"/>
          </p:nvPr>
        </p:nvSpPr>
        <p:spPr>
          <a:xfrm>
            <a:off x="1456712" y="5114656"/>
            <a:ext cx="6921744" cy="752677"/>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dk2"/>
              </a:buClr>
              <a:buSzPts val="2000"/>
              <a:buNone/>
            </a:pPr>
            <a:r>
              <a:rPr lang="en-GB" sz="2000" b="1" dirty="0">
                <a:latin typeface="Rockwell" panose="02060603020205020403" pitchFamily="18" charset="0"/>
                <a:cs typeface="Calibri Light" panose="020F0302020204030204" pitchFamily="34" charset="0"/>
              </a:rPr>
              <a:t>Consumer &amp; SME survey analysis</a:t>
            </a:r>
          </a:p>
          <a:p>
            <a:pPr marL="0" lvl="0" indent="0" algn="l" rtl="0">
              <a:lnSpc>
                <a:spcPct val="120000"/>
              </a:lnSpc>
              <a:spcBef>
                <a:spcPts val="0"/>
              </a:spcBef>
              <a:spcAft>
                <a:spcPts val="0"/>
              </a:spcAft>
              <a:buClr>
                <a:schemeClr val="dk2"/>
              </a:buClr>
              <a:buSzPts val="2000"/>
              <a:buNone/>
            </a:pPr>
            <a:r>
              <a:rPr lang="en-GB" sz="2000" b="1" dirty="0">
                <a:latin typeface="Rockwell" panose="02060603020205020403" pitchFamily="18" charset="0"/>
                <a:cs typeface="Calibri Light" panose="020F0302020204030204" pitchFamily="34" charset="0"/>
              </a:rPr>
              <a:t>July 2023 </a:t>
            </a:r>
          </a:p>
          <a:p>
            <a:pPr marL="0" lvl="0" indent="0" algn="l" rtl="0">
              <a:lnSpc>
                <a:spcPct val="120000"/>
              </a:lnSpc>
              <a:spcBef>
                <a:spcPts val="0"/>
              </a:spcBef>
              <a:spcAft>
                <a:spcPts val="0"/>
              </a:spcAft>
              <a:buClr>
                <a:schemeClr val="dk2"/>
              </a:buClr>
              <a:buSzPts val="2000"/>
              <a:buNone/>
            </a:pPr>
            <a:r>
              <a:rPr lang="en-GB" sz="2000" b="1" dirty="0">
                <a:latin typeface="Rockwell" panose="02060603020205020403" pitchFamily="18" charset="0"/>
                <a:cs typeface="Calibri Light" panose="020F0302020204030204" pitchFamily="34" charset="0"/>
              </a:rPr>
              <a:t>Waves 11 &amp; 12 (December 2022 &amp; May 2023)</a:t>
            </a:r>
            <a:endParaRPr sz="2000" b="1" dirty="0">
              <a:latin typeface="Rockwell" panose="02060603020205020403" pitchFamily="18" charset="0"/>
              <a:cs typeface="Calibri Light" panose="020F0302020204030204" pitchFamily="34" charset="0"/>
              <a:sym typeface="Arial"/>
            </a:endParaRPr>
          </a:p>
        </p:txBody>
      </p:sp>
      <p:pic>
        <p:nvPicPr>
          <p:cNvPr id="6" name="Picture 2" descr="ÎÏÎ¿ÏÎ­Î»ÎµÏÎ¼Î± ÎµÎ¹ÎºÏÎ½Î±Ï Î³Î¹Î± chartered insurance institut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1661" y="160573"/>
            <a:ext cx="1869470" cy="11884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175974" y="-206188"/>
            <a:ext cx="11769013" cy="1193739"/>
          </a:xfrm>
          <a:prstGeom prst="rect">
            <a:avLst/>
          </a:prstGeom>
          <a:noFill/>
          <a:ln>
            <a:noFill/>
          </a:ln>
        </p:spPr>
        <p:txBody>
          <a:bodyPr spcFirstLastPara="1" wrap="square" lIns="0" tIns="0" rIns="0" bIns="0" anchor="t" anchorCtr="0">
            <a:noAutofit/>
          </a:bodyPr>
          <a:lstStyle/>
          <a:p>
            <a:pPr>
              <a:buClr>
                <a:srgbClr val="FFFFFF"/>
              </a:buClr>
              <a:buSzPts val="2400"/>
            </a:pPr>
            <a:endParaRPr sz="1600" dirty="0">
              <a:solidFill>
                <a:schemeClr val="bg2"/>
              </a:solidFill>
              <a:latin typeface="Calibri Light" panose="020F0302020204030204" pitchFamily="34" charset="0"/>
              <a:cs typeface="Calibri Light" panose="020F0302020204030204" pitchFamily="34" charset="0"/>
            </a:endParaRPr>
          </a:p>
          <a:p>
            <a:pPr>
              <a:buClr>
                <a:srgbClr val="FFFFFF"/>
              </a:buClr>
              <a:buSzPts val="1500"/>
            </a:pPr>
            <a:r>
              <a:rPr lang="en-GB" sz="2000" b="1" dirty="0">
                <a:solidFill>
                  <a:schemeClr val="bg2"/>
                </a:solidFill>
                <a:latin typeface="Rockwell" panose="02060603020205020403" pitchFamily="18" charset="0"/>
                <a:cs typeface="Calibri Light" panose="020F0302020204030204" pitchFamily="34" charset="0"/>
              </a:rPr>
              <a:t>SMEs Wave on wave comparison – Opportunity scores: </a:t>
            </a:r>
          </a:p>
          <a:p>
            <a:pPr marL="285750" indent="-285750">
              <a:buClr>
                <a:schemeClr val="bg2"/>
              </a:buClr>
              <a:buSzPts val="1500"/>
              <a:buFont typeface="Arial" panose="020B0604020202020204" pitchFamily="34" charset="0"/>
              <a:buChar char="•"/>
            </a:pPr>
            <a:r>
              <a:rPr lang="en-GB" dirty="0">
                <a:solidFill>
                  <a:schemeClr val="bg2"/>
                </a:solidFill>
                <a:latin typeface="+mj-lt"/>
                <a:cs typeface="Calibri Light" panose="020F0302020204030204" pitchFamily="34" charset="0"/>
              </a:rPr>
              <a:t>Loyalty and Confidence are the top themes for improving trust with SMEs consistently across the waves</a:t>
            </a:r>
          </a:p>
          <a:p>
            <a:pPr marL="285750" indent="-285750">
              <a:buClr>
                <a:schemeClr val="bg2"/>
              </a:buClr>
              <a:buSzPts val="1500"/>
              <a:buFont typeface="Arial" panose="020B0604020202020204" pitchFamily="34" charset="0"/>
              <a:buChar char="•"/>
            </a:pPr>
            <a:r>
              <a:rPr lang="en-GB" dirty="0">
                <a:solidFill>
                  <a:schemeClr val="bg2"/>
                </a:solidFill>
                <a:latin typeface="+mj-lt"/>
                <a:cs typeface="Calibri Light" panose="020F0302020204030204" pitchFamily="34" charset="0"/>
              </a:rPr>
              <a:t>Speed (claims), has been steadily increasing every wave as an opportunity to improve trust since December 2020 and is the third highest opportunity in this wave</a:t>
            </a:r>
          </a:p>
          <a:p>
            <a:pPr marL="285750" indent="-285750">
              <a:buClr>
                <a:schemeClr val="bg2"/>
              </a:buClr>
              <a:buSzPts val="1500"/>
              <a:buFont typeface="Arial" panose="020B0604020202020204" pitchFamily="34" charset="0"/>
              <a:buChar char="•"/>
            </a:pPr>
            <a:r>
              <a:rPr lang="en-GB" dirty="0">
                <a:solidFill>
                  <a:schemeClr val="bg2"/>
                </a:solidFill>
                <a:latin typeface="+mj-lt"/>
                <a:cs typeface="Calibri Light" panose="020F0302020204030204" pitchFamily="34" charset="0"/>
              </a:rPr>
              <a:t>The longer-term trend shows that the overall need to improve trust with SMEs has been increasing since April 2021, when opportunity scores were at their lowest point on average</a:t>
            </a: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37914"/>
            <a:ext cx="10058400" cy="325730"/>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All SMEs that hold at least one (motor, employers’ liability, buildings and/or contents or business interruption) insurance policy / </a:t>
            </a:r>
            <a:r>
              <a:rPr lang="en-GB" sz="800" dirty="0">
                <a:latin typeface="Arial" panose="020B0604020202020204" pitchFamily="34" charset="0"/>
                <a:ea typeface="Corbel"/>
                <a:cs typeface="Arial" panose="020B0604020202020204" pitchFamily="34" charset="0"/>
                <a:sym typeface="Corbel"/>
              </a:rPr>
              <a:t>who have claimed on at least one insurance policy in the last 12 months</a:t>
            </a:r>
            <a:r>
              <a:rPr lang="en-GB" sz="800" dirty="0">
                <a:solidFill>
                  <a:schemeClr val="tx1"/>
                </a:solidFill>
                <a:latin typeface="Arial" panose="020B0604020202020204" pitchFamily="34" charset="0"/>
                <a:ea typeface="Corbel"/>
                <a:cs typeface="Arial" panose="020B0604020202020204" pitchFamily="34" charset="0"/>
                <a:sym typeface="Corbel"/>
              </a:rPr>
              <a:t>: </a:t>
            </a:r>
          </a:p>
          <a:p>
            <a:r>
              <a:rPr lang="en-GB" sz="800" dirty="0">
                <a:solidFill>
                  <a:schemeClr val="tx1"/>
                </a:solidFill>
                <a:latin typeface="Arial" panose="020B0604020202020204" pitchFamily="34" charset="0"/>
                <a:ea typeface="Corbel"/>
                <a:cs typeface="Arial" panose="020B0604020202020204" pitchFamily="34" charset="0"/>
                <a:sym typeface="Corbel"/>
              </a:rPr>
              <a:t>Wave 11&amp;12: 1,498 / 323</a:t>
            </a:r>
            <a:endParaRPr lang="en-GB" sz="800" dirty="0">
              <a:solidFill>
                <a:schemeClr val="tx1"/>
              </a:solidFill>
              <a:latin typeface="Arial" panose="020B0604020202020204" pitchFamily="34" charset="0"/>
              <a:cs typeface="Arial" panose="020B0604020202020204" pitchFamily="34" charset="0"/>
            </a:endParaRPr>
          </a:p>
        </p:txBody>
      </p:sp>
      <p:graphicFrame>
        <p:nvGraphicFramePr>
          <p:cNvPr id="5" name="Chart 4">
            <a:extLst>
              <a:ext uri="{FF2B5EF4-FFF2-40B4-BE49-F238E27FC236}">
                <a16:creationId xmlns:a16="http://schemas.microsoft.com/office/drawing/2014/main" id="{425C0014-5801-49A2-BE09-B42CFA7D5FEF}"/>
              </a:ext>
            </a:extLst>
          </p:cNvPr>
          <p:cNvGraphicFramePr>
            <a:graphicFrameLocks/>
          </p:cNvGraphicFramePr>
          <p:nvPr>
            <p:extLst>
              <p:ext uri="{D42A27DB-BD31-4B8C-83A1-F6EECF244321}">
                <p14:modId xmlns:p14="http://schemas.microsoft.com/office/powerpoint/2010/main" val="4258335575"/>
              </p:ext>
            </p:extLst>
          </p:nvPr>
        </p:nvGraphicFramePr>
        <p:xfrm>
          <a:off x="304799" y="1527048"/>
          <a:ext cx="11769013" cy="47692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03888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D707BABD-1C10-4E74-B5E6-3490A9081EBA}"/>
              </a:ext>
            </a:extLst>
          </p:cNvPr>
          <p:cNvGraphicFramePr/>
          <p:nvPr>
            <p:extLst>
              <p:ext uri="{D42A27DB-BD31-4B8C-83A1-F6EECF244321}">
                <p14:modId xmlns:p14="http://schemas.microsoft.com/office/powerpoint/2010/main" val="1740416419"/>
              </p:ext>
            </p:extLst>
          </p:nvPr>
        </p:nvGraphicFramePr>
        <p:xfrm>
          <a:off x="47546" y="1431589"/>
          <a:ext cx="5081508" cy="4726613"/>
        </p:xfrm>
        <a:graphic>
          <a:graphicData uri="http://schemas.openxmlformats.org/drawingml/2006/chart">
            <c:chart xmlns:c="http://schemas.openxmlformats.org/drawingml/2006/chart" xmlns:r="http://schemas.openxmlformats.org/officeDocument/2006/relationships" r:id="rId3"/>
          </a:graphicData>
        </a:graphic>
      </p:graphicFrame>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49" name="Google Shape;554;p52">
            <a:extLst>
              <a:ext uri="{FF2B5EF4-FFF2-40B4-BE49-F238E27FC236}">
                <a16:creationId xmlns:a16="http://schemas.microsoft.com/office/drawing/2014/main" id="{59A45DC8-C252-41E7-A50B-0F54B9CB0DA3}"/>
              </a:ext>
            </a:extLst>
          </p:cNvPr>
          <p:cNvSpPr txBox="1"/>
          <p:nvPr/>
        </p:nvSpPr>
        <p:spPr>
          <a:xfrm>
            <a:off x="201545" y="147236"/>
            <a:ext cx="11831959" cy="976672"/>
          </a:xfrm>
          <a:prstGeom prst="rect">
            <a:avLst/>
          </a:prstGeom>
          <a:noFill/>
          <a:ln>
            <a:noFill/>
          </a:ln>
        </p:spPr>
        <p:txBody>
          <a:bodyPr spcFirstLastPara="1" wrap="square" lIns="0" tIns="0" rIns="0" bIns="0" anchor="t" anchorCtr="0">
            <a:noAutofit/>
          </a:bodyPr>
          <a:lstStyle/>
          <a:p>
            <a:pPr>
              <a:buClr>
                <a:srgbClr val="FFFFFF"/>
              </a:buClr>
              <a:buSzPts val="2400"/>
            </a:pPr>
            <a:endParaRPr sz="1600">
              <a:solidFill>
                <a:schemeClr val="bg2"/>
              </a:solidFill>
              <a:latin typeface="Calibri Light" panose="020F0302020204030204" pitchFamily="34" charset="0"/>
              <a:cs typeface="Calibri Light" panose="020F0302020204030204" pitchFamily="34" charset="0"/>
            </a:endParaRPr>
          </a:p>
          <a:p>
            <a:pPr>
              <a:buClr>
                <a:srgbClr val="FFFFFF"/>
              </a:buClr>
              <a:buSzPts val="1500"/>
            </a:pPr>
            <a:r>
              <a:rPr lang="en-GB" sz="2000" b="1">
                <a:solidFill>
                  <a:schemeClr val="bg2"/>
                </a:solidFill>
                <a:latin typeface="Rockwell" panose="02060603020205020403" pitchFamily="18" charset="0"/>
                <a:cs typeface="Calibri Light" panose="020F0302020204030204" pitchFamily="34" charset="0"/>
              </a:rPr>
              <a:t>Consumer and SME, wave on wave comparison – Overall satisfaction with the policy held: </a:t>
            </a:r>
          </a:p>
          <a:p>
            <a:pPr>
              <a:buClr>
                <a:srgbClr val="FFFFFF"/>
              </a:buClr>
              <a:buSzPts val="1500"/>
            </a:pPr>
            <a:r>
              <a:rPr lang="en-GB" sz="1600">
                <a:solidFill>
                  <a:schemeClr val="bg2"/>
                </a:solidFill>
                <a:latin typeface="+mj-lt"/>
                <a:cs typeface="Calibri Light" panose="020F0302020204030204" pitchFamily="34" charset="0"/>
              </a:rPr>
              <a:t>Overall satisfaction with their policy has fallen by just 1 percentage point for Consumers and 2 percentage points for SMEs compared to Wave 10&amp;11 (December ‘22).  </a:t>
            </a: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37960"/>
            <a:ext cx="10172700" cy="303158"/>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All Consumers / SMEs that hold at least one (motor, travel, buildings and/or contents, employers liability, business interruption) insurance policy. </a:t>
            </a:r>
            <a:r>
              <a:rPr lang="en-GB" sz="800">
                <a:solidFill>
                  <a:schemeClr val="tx1"/>
                </a:solidFill>
                <a:latin typeface="Arial" panose="020B0604020202020204" pitchFamily="34" charset="0"/>
                <a:cs typeface="Arial" panose="020B0604020202020204" pitchFamily="34" charset="0"/>
                <a:sym typeface="Corbel"/>
              </a:rPr>
              <a:t>Wave 11&amp;12 (2023): Consumer n=1,000, SMEs n=1,498</a:t>
            </a:r>
            <a:endParaRPr lang="en-GB" sz="800">
              <a:latin typeface="Arial" panose="020B0604020202020204" pitchFamily="34" charset="0"/>
              <a:cs typeface="Arial" panose="020B0604020202020204" pitchFamily="34" charset="0"/>
            </a:endParaRPr>
          </a:p>
          <a:p>
            <a:endParaRPr lang="en-GB" sz="800">
              <a:solidFill>
                <a:schemeClr val="tx1"/>
              </a:solidFill>
              <a:latin typeface="Arial" panose="020B0604020202020204" pitchFamily="34" charset="0"/>
              <a:cs typeface="Arial" panose="020B0604020202020204" pitchFamily="34" charset="0"/>
            </a:endParaRPr>
          </a:p>
        </p:txBody>
      </p:sp>
      <p:graphicFrame>
        <p:nvGraphicFramePr>
          <p:cNvPr id="6" name="Chart 5"/>
          <p:cNvGraphicFramePr/>
          <p:nvPr>
            <p:extLst>
              <p:ext uri="{D42A27DB-BD31-4B8C-83A1-F6EECF244321}">
                <p14:modId xmlns:p14="http://schemas.microsoft.com/office/powerpoint/2010/main" val="3039764390"/>
              </p:ext>
            </p:extLst>
          </p:nvPr>
        </p:nvGraphicFramePr>
        <p:xfrm>
          <a:off x="5746697" y="1404156"/>
          <a:ext cx="6139368" cy="4726613"/>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5798516" y="1899486"/>
            <a:ext cx="383514" cy="200055"/>
          </a:xfrm>
          <a:prstGeom prst="rect">
            <a:avLst/>
          </a:prstGeom>
          <a:noFill/>
          <a:ln>
            <a:solidFill>
              <a:srgbClr val="008265"/>
            </a:solidFill>
          </a:ln>
        </p:spPr>
        <p:txBody>
          <a:bodyPr wrap="square" rtlCol="0">
            <a:spAutoFit/>
          </a:bodyPr>
          <a:lstStyle/>
          <a:p>
            <a:pPr algn="ctr"/>
            <a:r>
              <a:rPr lang="en-GB" sz="700" b="1">
                <a:solidFill>
                  <a:srgbClr val="AB588C"/>
                </a:solidFill>
              </a:rPr>
              <a:t>82%</a:t>
            </a:r>
          </a:p>
        </p:txBody>
      </p:sp>
      <p:sp>
        <p:nvSpPr>
          <p:cNvPr id="15" name="TextBox 14"/>
          <p:cNvSpPr txBox="1"/>
          <p:nvPr/>
        </p:nvSpPr>
        <p:spPr>
          <a:xfrm>
            <a:off x="6251172" y="1899485"/>
            <a:ext cx="382519" cy="200055"/>
          </a:xfrm>
          <a:prstGeom prst="rect">
            <a:avLst/>
          </a:prstGeom>
          <a:noFill/>
          <a:ln>
            <a:solidFill>
              <a:srgbClr val="008265"/>
            </a:solidFill>
          </a:ln>
        </p:spPr>
        <p:txBody>
          <a:bodyPr wrap="square" rtlCol="0">
            <a:spAutoFit/>
          </a:bodyPr>
          <a:lstStyle/>
          <a:p>
            <a:pPr algn="ctr"/>
            <a:r>
              <a:rPr lang="en-GB" sz="700" b="1">
                <a:solidFill>
                  <a:srgbClr val="AB588C"/>
                </a:solidFill>
              </a:rPr>
              <a:t>82%</a:t>
            </a:r>
          </a:p>
        </p:txBody>
      </p:sp>
      <p:sp>
        <p:nvSpPr>
          <p:cNvPr id="16" name="TextBox 15"/>
          <p:cNvSpPr txBox="1"/>
          <p:nvPr/>
        </p:nvSpPr>
        <p:spPr>
          <a:xfrm>
            <a:off x="6686505" y="1899485"/>
            <a:ext cx="374373" cy="198529"/>
          </a:xfrm>
          <a:prstGeom prst="rect">
            <a:avLst/>
          </a:prstGeom>
          <a:noFill/>
          <a:ln>
            <a:solidFill>
              <a:srgbClr val="008265"/>
            </a:solidFill>
          </a:ln>
        </p:spPr>
        <p:txBody>
          <a:bodyPr wrap="square" rtlCol="0">
            <a:spAutoFit/>
          </a:bodyPr>
          <a:lstStyle/>
          <a:p>
            <a:pPr algn="ctr"/>
            <a:r>
              <a:rPr lang="en-GB" sz="700" b="1">
                <a:solidFill>
                  <a:srgbClr val="AB588C"/>
                </a:solidFill>
              </a:rPr>
              <a:t>82%</a:t>
            </a:r>
          </a:p>
        </p:txBody>
      </p:sp>
      <p:sp>
        <p:nvSpPr>
          <p:cNvPr id="11" name="TextBox 15">
            <a:extLst>
              <a:ext uri="{FF2B5EF4-FFF2-40B4-BE49-F238E27FC236}">
                <a16:creationId xmlns:a16="http://schemas.microsoft.com/office/drawing/2014/main" id="{588C878E-EF30-4B50-8EE0-176BDA0C40D4}"/>
              </a:ext>
            </a:extLst>
          </p:cNvPr>
          <p:cNvSpPr txBox="1"/>
          <p:nvPr/>
        </p:nvSpPr>
        <p:spPr>
          <a:xfrm>
            <a:off x="108837" y="1899487"/>
            <a:ext cx="366651" cy="200055"/>
          </a:xfrm>
          <a:prstGeom prst="rect">
            <a:avLst/>
          </a:prstGeom>
          <a:noFill/>
          <a:ln>
            <a:solidFill>
              <a:srgbClr val="008265"/>
            </a:solidFill>
          </a:ln>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700" b="1">
                <a:solidFill>
                  <a:srgbClr val="008265"/>
                </a:solidFill>
              </a:rPr>
              <a:t>84%</a:t>
            </a:r>
          </a:p>
        </p:txBody>
      </p:sp>
      <p:sp>
        <p:nvSpPr>
          <p:cNvPr id="12" name="TextBox 15">
            <a:extLst>
              <a:ext uri="{FF2B5EF4-FFF2-40B4-BE49-F238E27FC236}">
                <a16:creationId xmlns:a16="http://schemas.microsoft.com/office/drawing/2014/main" id="{5038E747-2567-4840-9BB3-F32B438E4F82}"/>
              </a:ext>
            </a:extLst>
          </p:cNvPr>
          <p:cNvSpPr txBox="1"/>
          <p:nvPr/>
        </p:nvSpPr>
        <p:spPr>
          <a:xfrm>
            <a:off x="8431322" y="1908964"/>
            <a:ext cx="362114" cy="198529"/>
          </a:xfrm>
          <a:prstGeom prst="rect">
            <a:avLst/>
          </a:prstGeom>
          <a:noFill/>
          <a:ln>
            <a:solidFill>
              <a:srgbClr val="008265"/>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700" b="1">
                <a:solidFill>
                  <a:srgbClr val="AB588C"/>
                </a:solidFill>
              </a:rPr>
              <a:t>79%</a:t>
            </a:r>
          </a:p>
        </p:txBody>
      </p:sp>
      <p:sp>
        <p:nvSpPr>
          <p:cNvPr id="13" name="TextBox 15">
            <a:extLst>
              <a:ext uri="{FF2B5EF4-FFF2-40B4-BE49-F238E27FC236}">
                <a16:creationId xmlns:a16="http://schemas.microsoft.com/office/drawing/2014/main" id="{EEFC2259-2E8B-46E6-83C9-E49C72EB8CC8}"/>
              </a:ext>
            </a:extLst>
          </p:cNvPr>
          <p:cNvSpPr txBox="1"/>
          <p:nvPr/>
        </p:nvSpPr>
        <p:spPr>
          <a:xfrm>
            <a:off x="3754879" y="1926919"/>
            <a:ext cx="374525" cy="200055"/>
          </a:xfrm>
          <a:prstGeom prst="rect">
            <a:avLst/>
          </a:prstGeom>
          <a:noFill/>
          <a:ln>
            <a:solidFill>
              <a:srgbClr val="008265"/>
            </a:solidFill>
          </a:ln>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700" b="1">
                <a:solidFill>
                  <a:srgbClr val="008265"/>
                </a:solidFill>
              </a:rPr>
              <a:t>86%</a:t>
            </a:r>
          </a:p>
        </p:txBody>
      </p:sp>
      <p:sp>
        <p:nvSpPr>
          <p:cNvPr id="18" name="TextBox 15">
            <a:extLst>
              <a:ext uri="{FF2B5EF4-FFF2-40B4-BE49-F238E27FC236}">
                <a16:creationId xmlns:a16="http://schemas.microsoft.com/office/drawing/2014/main" id="{2A45C688-C7A3-F563-1540-B5731504EDB4}"/>
              </a:ext>
            </a:extLst>
          </p:cNvPr>
          <p:cNvSpPr txBox="1"/>
          <p:nvPr/>
        </p:nvSpPr>
        <p:spPr>
          <a:xfrm>
            <a:off x="557479" y="1916714"/>
            <a:ext cx="366651" cy="200055"/>
          </a:xfrm>
          <a:prstGeom prst="rect">
            <a:avLst/>
          </a:prstGeom>
          <a:noFill/>
          <a:ln>
            <a:solidFill>
              <a:srgbClr val="008265"/>
            </a:solidFill>
          </a:ln>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700" b="1">
                <a:solidFill>
                  <a:srgbClr val="008265"/>
                </a:solidFill>
              </a:rPr>
              <a:t>84%</a:t>
            </a:r>
          </a:p>
        </p:txBody>
      </p:sp>
      <p:sp>
        <p:nvSpPr>
          <p:cNvPr id="19" name="TextBox 15">
            <a:extLst>
              <a:ext uri="{FF2B5EF4-FFF2-40B4-BE49-F238E27FC236}">
                <a16:creationId xmlns:a16="http://schemas.microsoft.com/office/drawing/2014/main" id="{BB191FF9-5273-BAF8-EA24-53CA7CC03505}"/>
              </a:ext>
            </a:extLst>
          </p:cNvPr>
          <p:cNvSpPr txBox="1"/>
          <p:nvPr/>
        </p:nvSpPr>
        <p:spPr>
          <a:xfrm>
            <a:off x="1027782" y="1916714"/>
            <a:ext cx="366651" cy="200055"/>
          </a:xfrm>
          <a:prstGeom prst="rect">
            <a:avLst/>
          </a:prstGeom>
          <a:noFill/>
          <a:ln>
            <a:solidFill>
              <a:srgbClr val="008265"/>
            </a:solidFill>
          </a:ln>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700" b="1">
                <a:solidFill>
                  <a:srgbClr val="008265"/>
                </a:solidFill>
              </a:rPr>
              <a:t>84%</a:t>
            </a:r>
          </a:p>
        </p:txBody>
      </p:sp>
      <p:sp>
        <p:nvSpPr>
          <p:cNvPr id="20" name="TextBox 15">
            <a:extLst>
              <a:ext uri="{FF2B5EF4-FFF2-40B4-BE49-F238E27FC236}">
                <a16:creationId xmlns:a16="http://schemas.microsoft.com/office/drawing/2014/main" id="{8DE7F49E-E457-17CB-10D7-90CCE3981CE9}"/>
              </a:ext>
            </a:extLst>
          </p:cNvPr>
          <p:cNvSpPr txBox="1"/>
          <p:nvPr/>
        </p:nvSpPr>
        <p:spPr>
          <a:xfrm>
            <a:off x="1473911" y="1916714"/>
            <a:ext cx="366651" cy="200055"/>
          </a:xfrm>
          <a:prstGeom prst="rect">
            <a:avLst/>
          </a:prstGeom>
          <a:noFill/>
          <a:ln>
            <a:solidFill>
              <a:srgbClr val="008265"/>
            </a:solidFill>
          </a:ln>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700" b="1">
                <a:solidFill>
                  <a:srgbClr val="008265"/>
                </a:solidFill>
              </a:rPr>
              <a:t>82%</a:t>
            </a:r>
          </a:p>
        </p:txBody>
      </p:sp>
      <p:sp>
        <p:nvSpPr>
          <p:cNvPr id="21" name="TextBox 15">
            <a:extLst>
              <a:ext uri="{FF2B5EF4-FFF2-40B4-BE49-F238E27FC236}">
                <a16:creationId xmlns:a16="http://schemas.microsoft.com/office/drawing/2014/main" id="{56D5A827-4409-3197-9263-9F2B46D3A777}"/>
              </a:ext>
            </a:extLst>
          </p:cNvPr>
          <p:cNvSpPr txBox="1"/>
          <p:nvPr/>
        </p:nvSpPr>
        <p:spPr>
          <a:xfrm>
            <a:off x="1931998" y="1899487"/>
            <a:ext cx="366651" cy="200055"/>
          </a:xfrm>
          <a:prstGeom prst="rect">
            <a:avLst/>
          </a:prstGeom>
          <a:noFill/>
          <a:ln>
            <a:solidFill>
              <a:srgbClr val="008265"/>
            </a:solidFill>
          </a:ln>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700" b="1">
                <a:solidFill>
                  <a:srgbClr val="008265"/>
                </a:solidFill>
              </a:rPr>
              <a:t>84%</a:t>
            </a:r>
          </a:p>
        </p:txBody>
      </p:sp>
      <p:sp>
        <p:nvSpPr>
          <p:cNvPr id="22" name="TextBox 15">
            <a:extLst>
              <a:ext uri="{FF2B5EF4-FFF2-40B4-BE49-F238E27FC236}">
                <a16:creationId xmlns:a16="http://schemas.microsoft.com/office/drawing/2014/main" id="{B7281FCA-1ADC-D76C-EC04-79BA431E0AB1}"/>
              </a:ext>
            </a:extLst>
          </p:cNvPr>
          <p:cNvSpPr txBox="1"/>
          <p:nvPr/>
        </p:nvSpPr>
        <p:spPr>
          <a:xfrm>
            <a:off x="2383514" y="1916714"/>
            <a:ext cx="366651" cy="200055"/>
          </a:xfrm>
          <a:prstGeom prst="rect">
            <a:avLst/>
          </a:prstGeom>
          <a:noFill/>
          <a:ln>
            <a:solidFill>
              <a:srgbClr val="008265"/>
            </a:solidFill>
          </a:ln>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700" b="1">
                <a:solidFill>
                  <a:srgbClr val="008265"/>
                </a:solidFill>
              </a:rPr>
              <a:t>83%</a:t>
            </a:r>
          </a:p>
        </p:txBody>
      </p:sp>
      <p:sp>
        <p:nvSpPr>
          <p:cNvPr id="23" name="TextBox 15">
            <a:extLst>
              <a:ext uri="{FF2B5EF4-FFF2-40B4-BE49-F238E27FC236}">
                <a16:creationId xmlns:a16="http://schemas.microsoft.com/office/drawing/2014/main" id="{21BD1625-2A8D-7794-7EE0-6EA6FD761B58}"/>
              </a:ext>
            </a:extLst>
          </p:cNvPr>
          <p:cNvSpPr txBox="1"/>
          <p:nvPr/>
        </p:nvSpPr>
        <p:spPr>
          <a:xfrm>
            <a:off x="2852628" y="1916714"/>
            <a:ext cx="366651" cy="200055"/>
          </a:xfrm>
          <a:prstGeom prst="rect">
            <a:avLst/>
          </a:prstGeom>
          <a:noFill/>
          <a:ln>
            <a:solidFill>
              <a:srgbClr val="008265"/>
            </a:solidFill>
          </a:ln>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700" b="1">
                <a:solidFill>
                  <a:srgbClr val="008265"/>
                </a:solidFill>
              </a:rPr>
              <a:t>82%</a:t>
            </a:r>
          </a:p>
        </p:txBody>
      </p:sp>
      <p:sp>
        <p:nvSpPr>
          <p:cNvPr id="24" name="TextBox 15">
            <a:extLst>
              <a:ext uri="{FF2B5EF4-FFF2-40B4-BE49-F238E27FC236}">
                <a16:creationId xmlns:a16="http://schemas.microsoft.com/office/drawing/2014/main" id="{494DD713-4A23-1B00-69CC-8D9667A4E8C4}"/>
              </a:ext>
            </a:extLst>
          </p:cNvPr>
          <p:cNvSpPr txBox="1"/>
          <p:nvPr/>
        </p:nvSpPr>
        <p:spPr>
          <a:xfrm>
            <a:off x="3297723" y="1916714"/>
            <a:ext cx="366651" cy="200055"/>
          </a:xfrm>
          <a:prstGeom prst="rect">
            <a:avLst/>
          </a:prstGeom>
          <a:noFill/>
          <a:ln>
            <a:solidFill>
              <a:srgbClr val="008265"/>
            </a:solidFill>
          </a:ln>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700" b="1">
                <a:solidFill>
                  <a:srgbClr val="008265"/>
                </a:solidFill>
              </a:rPr>
              <a:t>85%</a:t>
            </a:r>
          </a:p>
        </p:txBody>
      </p:sp>
      <p:sp>
        <p:nvSpPr>
          <p:cNvPr id="25" name="TextBox 15">
            <a:extLst>
              <a:ext uri="{FF2B5EF4-FFF2-40B4-BE49-F238E27FC236}">
                <a16:creationId xmlns:a16="http://schemas.microsoft.com/office/drawing/2014/main" id="{89F7D160-8BD4-C504-4A95-FD10622B6561}"/>
              </a:ext>
            </a:extLst>
          </p:cNvPr>
          <p:cNvSpPr txBox="1"/>
          <p:nvPr/>
        </p:nvSpPr>
        <p:spPr>
          <a:xfrm>
            <a:off x="9282212" y="1897959"/>
            <a:ext cx="382519" cy="200055"/>
          </a:xfrm>
          <a:prstGeom prst="rect">
            <a:avLst/>
          </a:prstGeom>
          <a:noFill/>
          <a:ln>
            <a:solidFill>
              <a:srgbClr val="008265"/>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700" b="1">
                <a:solidFill>
                  <a:srgbClr val="AB588C"/>
                </a:solidFill>
              </a:rPr>
              <a:t>82%</a:t>
            </a:r>
          </a:p>
        </p:txBody>
      </p:sp>
      <p:sp>
        <p:nvSpPr>
          <p:cNvPr id="2" name="TextBox 15">
            <a:extLst>
              <a:ext uri="{FF2B5EF4-FFF2-40B4-BE49-F238E27FC236}">
                <a16:creationId xmlns:a16="http://schemas.microsoft.com/office/drawing/2014/main" id="{B0EA9D8B-4857-4BB9-BBA8-F3A86DA1D02A}"/>
              </a:ext>
            </a:extLst>
          </p:cNvPr>
          <p:cNvSpPr txBox="1"/>
          <p:nvPr/>
        </p:nvSpPr>
        <p:spPr>
          <a:xfrm>
            <a:off x="4207009" y="1930550"/>
            <a:ext cx="374525" cy="200055"/>
          </a:xfrm>
          <a:prstGeom prst="rect">
            <a:avLst/>
          </a:prstGeom>
          <a:noFill/>
          <a:ln>
            <a:solidFill>
              <a:srgbClr val="008265"/>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700" b="1">
                <a:solidFill>
                  <a:srgbClr val="008265"/>
                </a:solidFill>
              </a:rPr>
              <a:t>85%</a:t>
            </a:r>
          </a:p>
        </p:txBody>
      </p:sp>
      <p:sp>
        <p:nvSpPr>
          <p:cNvPr id="3" name="TextBox 15">
            <a:extLst>
              <a:ext uri="{FF2B5EF4-FFF2-40B4-BE49-F238E27FC236}">
                <a16:creationId xmlns:a16="http://schemas.microsoft.com/office/drawing/2014/main" id="{C1F5D162-8C95-9AF0-19B5-10A51B4BC1FF}"/>
              </a:ext>
            </a:extLst>
          </p:cNvPr>
          <p:cNvSpPr txBox="1"/>
          <p:nvPr/>
        </p:nvSpPr>
        <p:spPr>
          <a:xfrm>
            <a:off x="4607163" y="1908964"/>
            <a:ext cx="520483" cy="261610"/>
          </a:xfrm>
          <a:prstGeom prst="rect">
            <a:avLst/>
          </a:prstGeom>
          <a:noFill/>
          <a:ln>
            <a:solidFill>
              <a:srgbClr val="008265"/>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b="1">
                <a:solidFill>
                  <a:srgbClr val="008265"/>
                </a:solidFill>
              </a:rPr>
              <a:t>84%</a:t>
            </a:r>
          </a:p>
        </p:txBody>
      </p:sp>
    </p:spTree>
    <p:extLst>
      <p:ext uri="{BB962C8B-B14F-4D97-AF65-F5344CB8AC3E}">
        <p14:creationId xmlns:p14="http://schemas.microsoft.com/office/powerpoint/2010/main" val="3174883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3" name="TextBox 2"/>
          <p:cNvSpPr txBox="1"/>
          <p:nvPr/>
        </p:nvSpPr>
        <p:spPr>
          <a:xfrm>
            <a:off x="422143" y="289187"/>
            <a:ext cx="11227990" cy="1200329"/>
          </a:xfrm>
          <a:prstGeom prst="rect">
            <a:avLst/>
          </a:prstGeom>
          <a:noFill/>
        </p:spPr>
        <p:txBody>
          <a:bodyPr wrap="square" rtlCol="0">
            <a:spAutoFit/>
          </a:bodyPr>
          <a:lstStyle/>
          <a:p>
            <a:r>
              <a:rPr lang="en-GB" sz="2400" b="1">
                <a:solidFill>
                  <a:schemeClr val="bg2"/>
                </a:solidFill>
                <a:latin typeface="Calibri Light" panose="020F0302020204030204" pitchFamily="34" charset="0"/>
                <a:cs typeface="Calibri Light" panose="020F0302020204030204" pitchFamily="34" charset="0"/>
              </a:rPr>
              <a:t>In comparison to 2018, Loyalty remains the number one consumer opportunity for the insurance industry, followed by Confidence and Ease themes.</a:t>
            </a:r>
          </a:p>
          <a:p>
            <a:endParaRPr lang="en-GB" sz="2400"/>
          </a:p>
        </p:txBody>
      </p:sp>
      <p:sp>
        <p:nvSpPr>
          <p:cNvPr id="2" name="Title 1"/>
          <p:cNvSpPr>
            <a:spLocks noGrp="1"/>
          </p:cNvSpPr>
          <p:nvPr>
            <p:ph type="ctrTitle"/>
          </p:nvPr>
        </p:nvSpPr>
        <p:spPr>
          <a:xfrm>
            <a:off x="2116671" y="1559598"/>
            <a:ext cx="8825167" cy="1258964"/>
          </a:xfrm>
        </p:spPr>
        <p:txBody>
          <a:bodyPr/>
          <a:lstStyle/>
          <a:p>
            <a:r>
              <a:rPr lang="en-GB" sz="4000" b="1">
                <a:latin typeface="Rockwell" panose="02060603020205020403" pitchFamily="18" charset="0"/>
                <a:cs typeface="Calibri Light" panose="020F0302020204030204" pitchFamily="34" charset="0"/>
              </a:rPr>
              <a:t>Consumer survey </a:t>
            </a:r>
          </a:p>
        </p:txBody>
      </p:sp>
      <p:sp>
        <p:nvSpPr>
          <p:cNvPr id="4" name="Subtitle 3"/>
          <p:cNvSpPr>
            <a:spLocks noGrp="1"/>
          </p:cNvSpPr>
          <p:nvPr>
            <p:ph type="subTitle" idx="1"/>
          </p:nvPr>
        </p:nvSpPr>
        <p:spPr>
          <a:xfrm>
            <a:off x="1953717" y="2888644"/>
            <a:ext cx="6308564" cy="752677"/>
          </a:xfrm>
        </p:spPr>
        <p:txBody>
          <a:bodyPr/>
          <a:lstStyle/>
          <a:p>
            <a:r>
              <a:rPr lang="en-GB" dirty="0">
                <a:latin typeface="Rockwell" panose="02060603020205020403" pitchFamily="18" charset="0"/>
                <a:cs typeface="Calibri Light" panose="020F0302020204030204" pitchFamily="34" charset="0"/>
              </a:rPr>
              <a:t>Dec 2022 &amp; May 2023, wave 11&amp;12 data</a:t>
            </a:r>
          </a:p>
        </p:txBody>
      </p:sp>
    </p:spTree>
    <p:extLst>
      <p:ext uri="{BB962C8B-B14F-4D97-AF65-F5344CB8AC3E}">
        <p14:creationId xmlns:p14="http://schemas.microsoft.com/office/powerpoint/2010/main" val="11270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1317676397"/>
              </p:ext>
            </p:extLst>
          </p:nvPr>
        </p:nvGraphicFramePr>
        <p:xfrm>
          <a:off x="928246" y="1436527"/>
          <a:ext cx="6414385" cy="535305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22143" y="4415"/>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Overall Consumer themes - wave 11&amp;12 (Dec 2022 &amp; May 2023)</a:t>
            </a:r>
            <a:endParaRPr lang="en-GB" sz="2000" b="1">
              <a:solidFill>
                <a:srgbClr val="FF0000"/>
              </a:solidFill>
              <a:latin typeface="Rockwell" panose="02060603020205020403" pitchFamily="18" charset="0"/>
              <a:cs typeface="Calibri Light" panose="020F0302020204030204" pitchFamily="34" charset="0"/>
            </a:endParaRPr>
          </a:p>
        </p:txBody>
      </p:sp>
      <p:sp>
        <p:nvSpPr>
          <p:cNvPr id="17" name="TextBox 16">
            <a:extLst>
              <a:ext uri="{FF2B5EF4-FFF2-40B4-BE49-F238E27FC236}">
                <a16:creationId xmlns:a16="http://schemas.microsoft.com/office/drawing/2014/main" id="{D025FA55-99EE-4DD9-A728-3603FA6A1FB0}"/>
              </a:ext>
            </a:extLst>
          </p:cNvPr>
          <p:cNvSpPr txBox="1"/>
          <p:nvPr/>
        </p:nvSpPr>
        <p:spPr>
          <a:xfrm>
            <a:off x="4501880" y="3508509"/>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Invest and improve</a:t>
            </a:r>
          </a:p>
        </p:txBody>
      </p:sp>
      <p:sp>
        <p:nvSpPr>
          <p:cNvPr id="18" name="TextBox 17">
            <a:extLst>
              <a:ext uri="{FF2B5EF4-FFF2-40B4-BE49-F238E27FC236}">
                <a16:creationId xmlns:a16="http://schemas.microsoft.com/office/drawing/2014/main" id="{4B9757CF-561A-466E-ADF7-F472B3DD9BCF}"/>
              </a:ext>
            </a:extLst>
          </p:cNvPr>
          <p:cNvSpPr txBox="1"/>
          <p:nvPr/>
        </p:nvSpPr>
        <p:spPr>
          <a:xfrm>
            <a:off x="3607951" y="2280501"/>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Maintain and streamline</a:t>
            </a:r>
          </a:p>
        </p:txBody>
      </p:sp>
      <p:sp>
        <p:nvSpPr>
          <p:cNvPr id="20" name="TextBox 19">
            <a:extLst>
              <a:ext uri="{FF2B5EF4-FFF2-40B4-BE49-F238E27FC236}">
                <a16:creationId xmlns:a16="http://schemas.microsoft.com/office/drawing/2014/main" id="{8DA05B54-20BD-43E3-ADE6-9CA9387639E9}"/>
              </a:ext>
            </a:extLst>
          </p:cNvPr>
          <p:cNvSpPr txBox="1"/>
          <p:nvPr/>
        </p:nvSpPr>
        <p:spPr>
          <a:xfrm>
            <a:off x="4944865" y="4699303"/>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Priority opportunity</a:t>
            </a:r>
          </a:p>
        </p:txBody>
      </p:sp>
      <p:sp>
        <p:nvSpPr>
          <p:cNvPr id="19" name="TextBox 18">
            <a:extLst>
              <a:ext uri="{FF2B5EF4-FFF2-40B4-BE49-F238E27FC236}">
                <a16:creationId xmlns:a16="http://schemas.microsoft.com/office/drawing/2014/main" id="{BDF558C7-C94D-4E65-AFA6-CF775109F237}"/>
              </a:ext>
            </a:extLst>
          </p:cNvPr>
          <p:cNvSpPr txBox="1"/>
          <p:nvPr/>
        </p:nvSpPr>
        <p:spPr>
          <a:xfrm>
            <a:off x="1637987" y="1803256"/>
            <a:ext cx="1305346" cy="646331"/>
          </a:xfrm>
          <a:prstGeom prst="rect">
            <a:avLst/>
          </a:prstGeom>
          <a:noFill/>
        </p:spPr>
        <p:txBody>
          <a:bodyPr wrap="square" rtlCol="0">
            <a:spAutoFit/>
          </a:bodyPr>
          <a:lstStyle/>
          <a:p>
            <a:r>
              <a:rPr lang="en-GB" sz="1800">
                <a:solidFill>
                  <a:schemeClr val="tx1"/>
                </a:solidFill>
                <a:latin typeface="Rockwell" panose="02060603020205020403" pitchFamily="18" charset="0"/>
              </a:rPr>
              <a:t>Reduce spend</a:t>
            </a:r>
          </a:p>
        </p:txBody>
      </p:sp>
      <p:sp>
        <p:nvSpPr>
          <p:cNvPr id="21" name="TextBox 20"/>
          <p:cNvSpPr txBox="1"/>
          <p:nvPr/>
        </p:nvSpPr>
        <p:spPr>
          <a:xfrm>
            <a:off x="3607951" y="5825149"/>
            <a:ext cx="1313669" cy="307777"/>
          </a:xfrm>
          <a:prstGeom prst="rect">
            <a:avLst/>
          </a:prstGeom>
          <a:noFill/>
        </p:spPr>
        <p:txBody>
          <a:bodyPr wrap="square" rtlCol="0">
            <a:spAutoFit/>
          </a:bodyPr>
          <a:lstStyle/>
          <a:p>
            <a:r>
              <a:rPr lang="en-GB" b="1"/>
              <a:t>Importance</a:t>
            </a:r>
          </a:p>
        </p:txBody>
      </p:sp>
      <p:sp>
        <p:nvSpPr>
          <p:cNvPr id="22" name="TextBox 21"/>
          <p:cNvSpPr txBox="1"/>
          <p:nvPr/>
        </p:nvSpPr>
        <p:spPr>
          <a:xfrm rot="16200000">
            <a:off x="222604" y="3445431"/>
            <a:ext cx="1411286" cy="307777"/>
          </a:xfrm>
          <a:prstGeom prst="rect">
            <a:avLst/>
          </a:prstGeom>
          <a:noFill/>
        </p:spPr>
        <p:txBody>
          <a:bodyPr wrap="square" rtlCol="0">
            <a:spAutoFit/>
          </a:bodyPr>
          <a:lstStyle/>
          <a:p>
            <a:r>
              <a:rPr lang="en-GB" b="1"/>
              <a:t>Performance</a:t>
            </a:r>
          </a:p>
        </p:txBody>
      </p:sp>
      <p:sp>
        <p:nvSpPr>
          <p:cNvPr id="23" name="TextBox 22"/>
          <p:cNvSpPr txBox="1"/>
          <p:nvPr/>
        </p:nvSpPr>
        <p:spPr>
          <a:xfrm>
            <a:off x="1140993" y="5826545"/>
            <a:ext cx="552012" cy="307777"/>
          </a:xfrm>
          <a:prstGeom prst="rect">
            <a:avLst/>
          </a:prstGeom>
          <a:noFill/>
        </p:spPr>
        <p:txBody>
          <a:bodyPr wrap="square" rtlCol="0">
            <a:spAutoFit/>
          </a:bodyPr>
          <a:lstStyle/>
          <a:p>
            <a:r>
              <a:rPr lang="en-GB"/>
              <a:t>Low</a:t>
            </a:r>
          </a:p>
        </p:txBody>
      </p:sp>
      <p:sp>
        <p:nvSpPr>
          <p:cNvPr id="24" name="TextBox 23"/>
          <p:cNvSpPr txBox="1"/>
          <p:nvPr/>
        </p:nvSpPr>
        <p:spPr>
          <a:xfrm>
            <a:off x="6836566" y="5817659"/>
            <a:ext cx="599940" cy="307777"/>
          </a:xfrm>
          <a:prstGeom prst="rect">
            <a:avLst/>
          </a:prstGeom>
          <a:noFill/>
        </p:spPr>
        <p:txBody>
          <a:bodyPr wrap="square" rtlCol="0">
            <a:spAutoFit/>
          </a:bodyPr>
          <a:lstStyle/>
          <a:p>
            <a:r>
              <a:rPr lang="en-GB"/>
              <a:t>High</a:t>
            </a:r>
          </a:p>
        </p:txBody>
      </p:sp>
      <p:sp>
        <p:nvSpPr>
          <p:cNvPr id="25" name="TextBox 24"/>
          <p:cNvSpPr txBox="1"/>
          <p:nvPr/>
        </p:nvSpPr>
        <p:spPr>
          <a:xfrm rot="16200000">
            <a:off x="658883" y="5363689"/>
            <a:ext cx="538729" cy="307777"/>
          </a:xfrm>
          <a:prstGeom prst="rect">
            <a:avLst/>
          </a:prstGeom>
          <a:noFill/>
        </p:spPr>
        <p:txBody>
          <a:bodyPr wrap="square" rtlCol="0">
            <a:spAutoFit/>
          </a:bodyPr>
          <a:lstStyle/>
          <a:p>
            <a:r>
              <a:rPr lang="en-GB"/>
              <a:t>Low</a:t>
            </a:r>
          </a:p>
        </p:txBody>
      </p:sp>
      <p:sp>
        <p:nvSpPr>
          <p:cNvPr id="26" name="TextBox 25"/>
          <p:cNvSpPr txBox="1"/>
          <p:nvPr/>
        </p:nvSpPr>
        <p:spPr>
          <a:xfrm rot="16200000">
            <a:off x="576754" y="1550211"/>
            <a:ext cx="719176" cy="307777"/>
          </a:xfrm>
          <a:prstGeom prst="rect">
            <a:avLst/>
          </a:prstGeom>
          <a:noFill/>
        </p:spPr>
        <p:txBody>
          <a:bodyPr wrap="square" rtlCol="0">
            <a:spAutoFit/>
          </a:bodyPr>
          <a:lstStyle/>
          <a:p>
            <a:r>
              <a:rPr lang="en-GB"/>
              <a:t>High</a:t>
            </a:r>
          </a:p>
        </p:txBody>
      </p:sp>
      <p:sp>
        <p:nvSpPr>
          <p:cNvPr id="28" name="TextBox 4"/>
          <p:cNvSpPr txBox="1"/>
          <p:nvPr/>
        </p:nvSpPr>
        <p:spPr>
          <a:xfrm>
            <a:off x="984259" y="6132926"/>
            <a:ext cx="5870518" cy="41549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50"/>
              <a:t>*The size of each theme bubble denotes the relative opportunity score in each case. </a:t>
            </a:r>
          </a:p>
          <a:p>
            <a:pPr algn="ctr"/>
            <a:r>
              <a:rPr lang="en-GB" sz="1050"/>
              <a:t>The bigger the bubble the greater the opportunity to deliver improved service and increase trust.</a:t>
            </a:r>
          </a:p>
        </p:txBody>
      </p:sp>
      <p:sp>
        <p:nvSpPr>
          <p:cNvPr id="51" name="Google Shape;281;p26">
            <a:extLst>
              <a:ext uri="{FF2B5EF4-FFF2-40B4-BE49-F238E27FC236}">
                <a16:creationId xmlns:a16="http://schemas.microsoft.com/office/drawing/2014/main" id="{6BA30E1E-56C4-493B-8992-B93B1A6F3097}"/>
              </a:ext>
            </a:extLst>
          </p:cNvPr>
          <p:cNvSpPr txBox="1"/>
          <p:nvPr/>
        </p:nvSpPr>
        <p:spPr>
          <a:xfrm>
            <a:off x="0" y="6571779"/>
            <a:ext cx="10201458" cy="322830"/>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Dec 2022 &amp; May 2023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n=1,000/158</a:t>
            </a:r>
            <a:endParaRPr lang="en-GB" sz="80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CA1143AC-EF17-459E-B817-5BCF8300DF56}"/>
              </a:ext>
            </a:extLst>
          </p:cNvPr>
          <p:cNvSpPr txBox="1"/>
          <p:nvPr/>
        </p:nvSpPr>
        <p:spPr>
          <a:xfrm>
            <a:off x="620678" y="277739"/>
            <a:ext cx="11464205" cy="1384995"/>
          </a:xfrm>
          <a:prstGeom prst="rect">
            <a:avLst/>
          </a:prstGeom>
          <a:noFill/>
        </p:spPr>
        <p:txBody>
          <a:bodyPr wrap="square">
            <a:spAutoFit/>
          </a:bodyPr>
          <a:lstStyle/>
          <a:p>
            <a:pPr marL="285750" indent="-285750">
              <a:buClr>
                <a:srgbClr val="008265"/>
              </a:buClr>
              <a:buFont typeface="Arial" panose="020B0604020202020204" pitchFamily="34" charset="0"/>
              <a:buChar char="•"/>
            </a:pPr>
            <a:r>
              <a:rPr lang="en-GB" dirty="0">
                <a:solidFill>
                  <a:srgbClr val="008265"/>
                </a:solidFill>
                <a:latin typeface="+mj-lt"/>
                <a:cs typeface="Calibri Light" panose="020F0302020204030204" pitchFamily="34" charset="0"/>
              </a:rPr>
              <a:t>Loyalty is still the number one opportunity to improve trust levels especially because of a low performance rating</a:t>
            </a:r>
          </a:p>
          <a:p>
            <a:pPr marL="285750" indent="-285750">
              <a:buClr>
                <a:srgbClr val="008265"/>
              </a:buClr>
              <a:buFont typeface="Arial" panose="020B0604020202020204" pitchFamily="34" charset="0"/>
              <a:buChar char="•"/>
            </a:pPr>
            <a:r>
              <a:rPr lang="en-GB" dirty="0">
                <a:solidFill>
                  <a:schemeClr val="bg2"/>
                </a:solidFill>
                <a:latin typeface="+mj-lt"/>
                <a:cs typeface="Calibri Light" panose="020F0302020204030204" pitchFamily="34" charset="0"/>
              </a:rPr>
              <a:t>The three Claims (Respect, Speed and Control) themes have the highest stated importance of the nine key themes, the current performance rating of the claims themes is also higher than other themes</a:t>
            </a:r>
          </a:p>
          <a:p>
            <a:pPr marL="285750" indent="-285750">
              <a:buClr>
                <a:srgbClr val="008265"/>
              </a:buClr>
              <a:buFont typeface="Arial" panose="020B0604020202020204" pitchFamily="34" charset="0"/>
              <a:buChar char="•"/>
            </a:pPr>
            <a:r>
              <a:rPr lang="en-GB" dirty="0">
                <a:solidFill>
                  <a:schemeClr val="bg2"/>
                </a:solidFill>
                <a:latin typeface="+mj-lt"/>
                <a:cs typeface="Calibri Light" panose="020F0302020204030204" pitchFamily="34" charset="0"/>
              </a:rPr>
              <a:t>Aside from the Relationship theme, overall opportunity scores are closely grouped. To improve trust, the focus should be on improving the Loyalty, Confidence, Protection and Price related topics whilst maintaining current levels of performance for the Claims and Ease themes</a:t>
            </a:r>
          </a:p>
          <a:p>
            <a:pPr marL="285750" indent="-285750">
              <a:buClr>
                <a:srgbClr val="008265"/>
              </a:buClr>
              <a:buFont typeface="Arial" panose="020B0604020202020204" pitchFamily="34" charset="0"/>
              <a:buChar char="•"/>
            </a:pPr>
            <a:endParaRPr lang="en-GB" dirty="0">
              <a:solidFill>
                <a:schemeClr val="bg2"/>
              </a:solidFill>
              <a:latin typeface="+mj-lt"/>
              <a:cs typeface="Calibri Light" panose="020F0302020204030204" pitchFamily="34" charset="0"/>
            </a:endParaRPr>
          </a:p>
        </p:txBody>
      </p:sp>
      <p:sp>
        <p:nvSpPr>
          <p:cNvPr id="2" name="TextBox 1">
            <a:extLst>
              <a:ext uri="{FF2B5EF4-FFF2-40B4-BE49-F238E27FC236}">
                <a16:creationId xmlns:a16="http://schemas.microsoft.com/office/drawing/2014/main" id="{13F3DF3F-9589-4649-9D75-32974161F86C}"/>
              </a:ext>
            </a:extLst>
          </p:cNvPr>
          <p:cNvSpPr txBox="1"/>
          <p:nvPr/>
        </p:nvSpPr>
        <p:spPr>
          <a:xfrm>
            <a:off x="7525950" y="1840453"/>
            <a:ext cx="4480122" cy="4339650"/>
          </a:xfrm>
          <a:prstGeom prst="rect">
            <a:avLst/>
          </a:prstGeom>
          <a:noFill/>
        </p:spPr>
        <p:txBody>
          <a:bodyPr wrap="square" rtlCol="0">
            <a:spAutoFit/>
          </a:bodyPr>
          <a:lstStyle/>
          <a:p>
            <a:pPr marL="171450" indent="-171450">
              <a:buClrTx/>
              <a:buSzPts val="1500"/>
              <a:buFont typeface="Arial" panose="020B0604020202020204" pitchFamily="34" charset="0"/>
              <a:buChar char="•"/>
            </a:pPr>
            <a:r>
              <a:rPr lang="en-GB" sz="1200" dirty="0">
                <a:solidFill>
                  <a:schemeClr val="tx1"/>
                </a:solidFill>
                <a:latin typeface="+mj-lt"/>
                <a:cs typeface="Calibri Light" panose="020F0302020204030204" pitchFamily="34" charset="0"/>
              </a:rPr>
              <a:t>Although the performance rating for Relationship is the lowest out of all themes; the low level of importance attributed to it by Consumers in comparison to the other themes, means that it does not warrant being a key area of focus for insurance organisations</a:t>
            </a:r>
          </a:p>
          <a:p>
            <a:pPr marL="171450" indent="-171450">
              <a:buClrTx/>
              <a:buSzPts val="1500"/>
              <a:buFont typeface="Arial" panose="020B0604020202020204" pitchFamily="34" charset="0"/>
              <a:buChar char="•"/>
            </a:pPr>
            <a:endParaRPr lang="en-GB" sz="1200" dirty="0">
              <a:solidFill>
                <a:schemeClr val="tx1"/>
              </a:solidFill>
              <a:latin typeface="+mj-lt"/>
              <a:cs typeface="Calibri Light" panose="020F0302020204030204" pitchFamily="34" charset="0"/>
            </a:endParaRPr>
          </a:p>
          <a:p>
            <a:pPr marL="171450" indent="-171450">
              <a:buClrTx/>
              <a:buSzPts val="1500"/>
              <a:buFont typeface="Arial" panose="020B0604020202020204" pitchFamily="34" charset="0"/>
              <a:buChar char="•"/>
            </a:pPr>
            <a:r>
              <a:rPr lang="en-GB" sz="1200" dirty="0">
                <a:solidFill>
                  <a:schemeClr val="tx1"/>
                </a:solidFill>
                <a:latin typeface="+mj-lt"/>
                <a:cs typeface="Calibri Light" panose="020F0302020204030204" pitchFamily="34" charset="0"/>
              </a:rPr>
              <a:t>Less than 3 points (out of a -30 to +30 range) separate all themes (excluding Relationship) in terms of opportunity scores</a:t>
            </a:r>
          </a:p>
          <a:p>
            <a:pPr>
              <a:buClrTx/>
              <a:buSzPts val="1500"/>
            </a:pPr>
            <a:endParaRPr lang="en-GB" sz="1200" dirty="0">
              <a:solidFill>
                <a:schemeClr val="tx1"/>
              </a:solidFill>
              <a:latin typeface="+mj-lt"/>
              <a:cs typeface="Calibri Light" panose="020F0302020204030204" pitchFamily="34" charset="0"/>
            </a:endParaRPr>
          </a:p>
          <a:p>
            <a:pPr marL="171450" indent="-171450">
              <a:buClrTx/>
              <a:buSzPts val="1500"/>
              <a:buFont typeface="Arial" panose="020B0604020202020204" pitchFamily="34" charset="0"/>
              <a:buChar char="•"/>
            </a:pPr>
            <a:r>
              <a:rPr lang="en-GB" sz="1200" dirty="0">
                <a:solidFill>
                  <a:schemeClr val="tx1"/>
                </a:solidFill>
                <a:latin typeface="+mj-lt"/>
                <a:cs typeface="Calibri Light" panose="020F0302020204030204" pitchFamily="34" charset="0"/>
              </a:rPr>
              <a:t>The importance and performance scores of all nine themes are similar to the previous wave, none have increased or decreased by more than 0.5 points (out of a -10 to +10 range)</a:t>
            </a:r>
          </a:p>
          <a:p>
            <a:pPr marL="171450" indent="-171450">
              <a:buClrTx/>
              <a:buSzPts val="1500"/>
              <a:buFont typeface="Arial" panose="020B0604020202020204" pitchFamily="34" charset="0"/>
              <a:buChar char="•"/>
            </a:pPr>
            <a:endParaRPr lang="en-GB" sz="1200" dirty="0">
              <a:solidFill>
                <a:schemeClr val="tx1"/>
              </a:solidFill>
              <a:latin typeface="+mj-lt"/>
              <a:cs typeface="Calibri Light" panose="020F0302020204030204" pitchFamily="34" charset="0"/>
            </a:endParaRPr>
          </a:p>
          <a:p>
            <a:pPr marL="171450" indent="-171450">
              <a:buClrTx/>
              <a:buSzPts val="1500"/>
              <a:buFont typeface="Arial" panose="020B0604020202020204" pitchFamily="34" charset="0"/>
              <a:buChar char="•"/>
            </a:pPr>
            <a:r>
              <a:rPr lang="en-GB" sz="1200" dirty="0">
                <a:solidFill>
                  <a:schemeClr val="tx1"/>
                </a:solidFill>
                <a:latin typeface="+mj-lt"/>
                <a:cs typeface="Calibri Light" panose="020F0302020204030204" pitchFamily="34" charset="0"/>
              </a:rPr>
              <a:t>Due to small increases (up by 0.27 – 0.32 points) in the stated importance compared to the previous wave, the opportunity scores for Respect (claims), Price and Relationship themes are at their highest levels since the research began</a:t>
            </a:r>
          </a:p>
          <a:p>
            <a:pPr marL="171450" indent="-171450">
              <a:buClrTx/>
              <a:buSzPts val="1500"/>
              <a:buFont typeface="Arial" panose="020B0604020202020204" pitchFamily="34" charset="0"/>
              <a:buChar char="•"/>
            </a:pPr>
            <a:endParaRPr lang="en-GB" sz="1200" dirty="0">
              <a:solidFill>
                <a:schemeClr val="tx1"/>
              </a:solidFill>
              <a:latin typeface="+mj-lt"/>
              <a:cs typeface="Calibri Light" panose="020F0302020204030204" pitchFamily="34" charset="0"/>
            </a:endParaRPr>
          </a:p>
          <a:p>
            <a:pPr marL="171450" indent="-171450">
              <a:buClrTx/>
              <a:buSzPts val="1500"/>
              <a:buFont typeface="Arial" panose="020B0604020202020204" pitchFamily="34" charset="0"/>
              <a:buChar char="•"/>
            </a:pPr>
            <a:endParaRPr lang="en-GB" sz="1200" dirty="0">
              <a:solidFill>
                <a:schemeClr val="tx1"/>
              </a:solidFill>
              <a:latin typeface="+mj-lt"/>
              <a:cs typeface="Calibri Light" panose="020F0302020204030204" pitchFamily="34" charset="0"/>
            </a:endParaRPr>
          </a:p>
          <a:p>
            <a:pPr>
              <a:buClrTx/>
              <a:buSzPts val="1500"/>
            </a:pPr>
            <a:endParaRPr lang="en-GB" sz="1200" dirty="0">
              <a:solidFill>
                <a:schemeClr val="tx1"/>
              </a:solidFill>
              <a:latin typeface="+mj-lt"/>
              <a:cs typeface="Calibri Light" panose="020F0302020204030204" pitchFamily="34" charset="0"/>
            </a:endParaRPr>
          </a:p>
        </p:txBody>
      </p:sp>
      <p:cxnSp>
        <p:nvCxnSpPr>
          <p:cNvPr id="5" name="Straight Connector 4">
            <a:extLst>
              <a:ext uri="{FF2B5EF4-FFF2-40B4-BE49-F238E27FC236}">
                <a16:creationId xmlns:a16="http://schemas.microsoft.com/office/drawing/2014/main" id="{00000000-0008-0000-0200-000005000000}"/>
              </a:ext>
            </a:extLst>
          </p:cNvPr>
          <p:cNvCxnSpPr>
            <a:cxnSpLocks/>
          </p:cNvCxnSpPr>
          <p:nvPr/>
        </p:nvCxnSpPr>
        <p:spPr bwMode="auto">
          <a:xfrm flipV="1">
            <a:off x="3841704" y="3515768"/>
            <a:ext cx="3406965" cy="1535064"/>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Arc 6">
            <a:extLst>
              <a:ext uri="{FF2B5EF4-FFF2-40B4-BE49-F238E27FC236}">
                <a16:creationId xmlns:a16="http://schemas.microsoft.com/office/drawing/2014/main" id="{00000000-0008-0000-0200-000008000000}"/>
              </a:ext>
            </a:extLst>
          </p:cNvPr>
          <p:cNvSpPr/>
          <p:nvPr/>
        </p:nvSpPr>
        <p:spPr bwMode="auto">
          <a:xfrm rot="13569347">
            <a:off x="3046751" y="5170845"/>
            <a:ext cx="3734829" cy="2801868"/>
          </a:xfrm>
          <a:prstGeom prst="arc">
            <a:avLst>
              <a:gd name="adj1" fmla="val 20428176"/>
              <a:gd name="adj2" fmla="val 549942"/>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wrap="square"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endParaRPr lang="en-GB">
              <a:solidFill>
                <a:prstClr val="black"/>
              </a:solidFill>
            </a:endParaRPr>
          </a:p>
        </p:txBody>
      </p:sp>
      <p:cxnSp>
        <p:nvCxnSpPr>
          <p:cNvPr id="8" name="Straight Connector 7">
            <a:extLst>
              <a:ext uri="{FF2B5EF4-FFF2-40B4-BE49-F238E27FC236}">
                <a16:creationId xmlns:a16="http://schemas.microsoft.com/office/drawing/2014/main" id="{00000000-0008-0000-0200-000006000000}"/>
              </a:ext>
            </a:extLst>
          </p:cNvPr>
          <p:cNvCxnSpPr>
            <a:cxnSpLocks/>
          </p:cNvCxnSpPr>
          <p:nvPr/>
        </p:nvCxnSpPr>
        <p:spPr bwMode="auto">
          <a:xfrm flipV="1">
            <a:off x="1176097" y="2211366"/>
            <a:ext cx="6072572" cy="2701974"/>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0000000-0008-0000-0200-000007000000}"/>
              </a:ext>
            </a:extLst>
          </p:cNvPr>
          <p:cNvCxnSpPr>
            <a:cxnSpLocks/>
          </p:cNvCxnSpPr>
          <p:nvPr/>
        </p:nvCxnSpPr>
        <p:spPr bwMode="auto">
          <a:xfrm flipV="1">
            <a:off x="1177568" y="1553521"/>
            <a:ext cx="3284246" cy="1809271"/>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6172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1974890055"/>
              </p:ext>
            </p:extLst>
          </p:nvPr>
        </p:nvGraphicFramePr>
        <p:xfrm>
          <a:off x="294095" y="1235082"/>
          <a:ext cx="10843974" cy="55194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Chart 32">
            <a:extLst>
              <a:ext uri="{FF2B5EF4-FFF2-40B4-BE49-F238E27FC236}">
                <a16:creationId xmlns:a16="http://schemas.microsoft.com/office/drawing/2014/main" id="{4CB6E25B-278F-D9F9-0AD4-E5169AB0C1AC}"/>
              </a:ext>
            </a:extLst>
          </p:cNvPr>
          <p:cNvGraphicFramePr>
            <a:graphicFrameLocks/>
          </p:cNvGraphicFramePr>
          <p:nvPr>
            <p:extLst>
              <p:ext uri="{D42A27DB-BD31-4B8C-83A1-F6EECF244321}">
                <p14:modId xmlns:p14="http://schemas.microsoft.com/office/powerpoint/2010/main" val="889499932"/>
              </p:ext>
            </p:extLst>
          </p:nvPr>
        </p:nvGraphicFramePr>
        <p:xfrm>
          <a:off x="1540075" y="1434341"/>
          <a:ext cx="6451782" cy="444389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195456" y="59639"/>
            <a:ext cx="11821281" cy="10464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000" b="1" dirty="0">
                <a:solidFill>
                  <a:srgbClr val="008265"/>
                </a:solidFill>
                <a:latin typeface="Rockwell" panose="02060603020205020403" pitchFamily="18" charset="0"/>
                <a:cs typeface="Calibri Light" panose="020F0302020204030204" pitchFamily="34" charset="0"/>
              </a:rPr>
              <a:t>Themes to watch</a:t>
            </a:r>
          </a:p>
          <a:p>
            <a:pPr marL="285750" marR="0" lvl="0" indent="-28575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a:pPr>
            <a:r>
              <a:rPr lang="en-GB" dirty="0">
                <a:solidFill>
                  <a:srgbClr val="008265"/>
                </a:solidFill>
                <a:latin typeface="+mj-lt"/>
                <a:cs typeface="Calibri Light" panose="020F0302020204030204" pitchFamily="34" charset="0"/>
              </a:rPr>
              <a:t>The claim related themes have grown significantly in importance for Consumers since July 2021.  Providers’ performance has also improved in the view of Consumers who have made a claim</a:t>
            </a:r>
          </a:p>
          <a:p>
            <a:pPr marL="285750" marR="0" lvl="0" indent="-28575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a:pPr>
            <a:r>
              <a:rPr lang="en-GB" dirty="0">
                <a:solidFill>
                  <a:srgbClr val="008265"/>
                </a:solidFill>
                <a:latin typeface="+mj-lt"/>
                <a:cs typeface="Calibri Light" panose="020F0302020204030204" pitchFamily="34" charset="0"/>
              </a:rPr>
              <a:t>At the current level of importance, any significant fall in performance could result in the claims themes becoming priority opportunities.  </a:t>
            </a:r>
          </a:p>
        </p:txBody>
      </p:sp>
      <p:sp>
        <p:nvSpPr>
          <p:cNvPr id="18" name="TextBox 17">
            <a:extLst>
              <a:ext uri="{FF2B5EF4-FFF2-40B4-BE49-F238E27FC236}">
                <a16:creationId xmlns:a16="http://schemas.microsoft.com/office/drawing/2014/main" id="{4B9757CF-561A-466E-ADF7-F472B3DD9BCF}"/>
              </a:ext>
            </a:extLst>
          </p:cNvPr>
          <p:cNvSpPr txBox="1"/>
          <p:nvPr/>
        </p:nvSpPr>
        <p:spPr>
          <a:xfrm>
            <a:off x="4511978" y="2202510"/>
            <a:ext cx="159411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000000"/>
                </a:solidFill>
                <a:effectLst/>
                <a:uLnTx/>
                <a:uFillTx/>
                <a:latin typeface="Rockwell" panose="02060603020205020403" pitchFamily="18" charset="0"/>
                <a:cs typeface="Arial"/>
                <a:sym typeface="Arial"/>
              </a:rPr>
              <a:t>Maintain and streamline</a:t>
            </a:r>
          </a:p>
        </p:txBody>
      </p:sp>
      <p:sp>
        <p:nvSpPr>
          <p:cNvPr id="20" name="TextBox 19">
            <a:extLst>
              <a:ext uri="{FF2B5EF4-FFF2-40B4-BE49-F238E27FC236}">
                <a16:creationId xmlns:a16="http://schemas.microsoft.com/office/drawing/2014/main" id="{8DA05B54-20BD-43E3-ADE6-9CA9387639E9}"/>
              </a:ext>
            </a:extLst>
          </p:cNvPr>
          <p:cNvSpPr txBox="1"/>
          <p:nvPr/>
        </p:nvSpPr>
        <p:spPr>
          <a:xfrm>
            <a:off x="7806039" y="4594812"/>
            <a:ext cx="159411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000000"/>
                </a:solidFill>
                <a:effectLst/>
                <a:uLnTx/>
                <a:uFillTx/>
                <a:latin typeface="Rockwell" panose="02060603020205020403" pitchFamily="18" charset="0"/>
                <a:cs typeface="Arial"/>
                <a:sym typeface="Arial"/>
              </a:rPr>
              <a:t>Priority opportunity</a:t>
            </a:r>
          </a:p>
        </p:txBody>
      </p:sp>
      <p:sp>
        <p:nvSpPr>
          <p:cNvPr id="19" name="TextBox 18">
            <a:extLst>
              <a:ext uri="{FF2B5EF4-FFF2-40B4-BE49-F238E27FC236}">
                <a16:creationId xmlns:a16="http://schemas.microsoft.com/office/drawing/2014/main" id="{BDF558C7-C94D-4E65-AFA6-CF775109F237}"/>
              </a:ext>
            </a:extLst>
          </p:cNvPr>
          <p:cNvSpPr txBox="1"/>
          <p:nvPr/>
        </p:nvSpPr>
        <p:spPr>
          <a:xfrm>
            <a:off x="1376072" y="1731962"/>
            <a:ext cx="130534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000000"/>
                </a:solidFill>
                <a:effectLst/>
                <a:uLnTx/>
                <a:uFillTx/>
                <a:latin typeface="Rockwell" panose="02060603020205020403" pitchFamily="18" charset="0"/>
                <a:cs typeface="Arial"/>
                <a:sym typeface="Arial"/>
              </a:rPr>
              <a:t>Reduce spend</a:t>
            </a:r>
          </a:p>
        </p:txBody>
      </p:sp>
      <p:sp>
        <p:nvSpPr>
          <p:cNvPr id="21" name="TextBox 20"/>
          <p:cNvSpPr txBox="1"/>
          <p:nvPr/>
        </p:nvSpPr>
        <p:spPr>
          <a:xfrm>
            <a:off x="5059247" y="5955233"/>
            <a:ext cx="131366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a:ln>
                  <a:noFill/>
                </a:ln>
                <a:solidFill>
                  <a:srgbClr val="000000"/>
                </a:solidFill>
                <a:effectLst/>
                <a:uLnTx/>
                <a:uFillTx/>
                <a:latin typeface="Arial"/>
                <a:cs typeface="Arial"/>
                <a:sym typeface="Arial"/>
              </a:rPr>
              <a:t>Importance</a:t>
            </a:r>
          </a:p>
        </p:txBody>
      </p:sp>
      <p:sp>
        <p:nvSpPr>
          <p:cNvPr id="22" name="TextBox 21"/>
          <p:cNvSpPr txBox="1"/>
          <p:nvPr/>
        </p:nvSpPr>
        <p:spPr>
          <a:xfrm rot="16200000">
            <a:off x="-188876" y="3445431"/>
            <a:ext cx="141128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a:ln>
                  <a:noFill/>
                </a:ln>
                <a:solidFill>
                  <a:srgbClr val="000000"/>
                </a:solidFill>
                <a:effectLst/>
                <a:uLnTx/>
                <a:uFillTx/>
                <a:latin typeface="Arial"/>
                <a:cs typeface="Arial"/>
                <a:sym typeface="Arial"/>
              </a:rPr>
              <a:t>Performance</a:t>
            </a:r>
          </a:p>
        </p:txBody>
      </p:sp>
      <p:sp>
        <p:nvSpPr>
          <p:cNvPr id="23" name="TextBox 22"/>
          <p:cNvSpPr txBox="1"/>
          <p:nvPr/>
        </p:nvSpPr>
        <p:spPr>
          <a:xfrm>
            <a:off x="631251" y="5955233"/>
            <a:ext cx="55201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000000"/>
                </a:solidFill>
                <a:effectLst/>
                <a:uLnTx/>
                <a:uFillTx/>
                <a:latin typeface="Arial"/>
                <a:cs typeface="Arial"/>
                <a:sym typeface="Arial"/>
              </a:rPr>
              <a:t>Low</a:t>
            </a:r>
          </a:p>
        </p:txBody>
      </p:sp>
      <p:sp>
        <p:nvSpPr>
          <p:cNvPr id="24" name="TextBox 23"/>
          <p:cNvSpPr txBox="1"/>
          <p:nvPr/>
        </p:nvSpPr>
        <p:spPr>
          <a:xfrm>
            <a:off x="10538129" y="5955234"/>
            <a:ext cx="59994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000000"/>
                </a:solidFill>
                <a:effectLst/>
                <a:uLnTx/>
                <a:uFillTx/>
                <a:latin typeface="Arial"/>
                <a:cs typeface="Arial"/>
                <a:sym typeface="Arial"/>
              </a:rPr>
              <a:t>High</a:t>
            </a:r>
          </a:p>
        </p:txBody>
      </p:sp>
      <p:sp>
        <p:nvSpPr>
          <p:cNvPr id="25" name="TextBox 24"/>
          <p:cNvSpPr txBox="1"/>
          <p:nvPr/>
        </p:nvSpPr>
        <p:spPr>
          <a:xfrm rot="16200000">
            <a:off x="248329" y="5540383"/>
            <a:ext cx="53872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000000"/>
                </a:solidFill>
                <a:effectLst/>
                <a:uLnTx/>
                <a:uFillTx/>
                <a:latin typeface="Arial"/>
                <a:cs typeface="Arial"/>
                <a:sym typeface="Arial"/>
              </a:rPr>
              <a:t>Low</a:t>
            </a:r>
          </a:p>
        </p:txBody>
      </p:sp>
      <p:sp>
        <p:nvSpPr>
          <p:cNvPr id="26" name="TextBox 25"/>
          <p:cNvSpPr txBox="1"/>
          <p:nvPr/>
        </p:nvSpPr>
        <p:spPr>
          <a:xfrm rot="16200000">
            <a:off x="157178" y="1233669"/>
            <a:ext cx="71917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000000"/>
                </a:solidFill>
                <a:effectLst/>
                <a:uLnTx/>
                <a:uFillTx/>
                <a:latin typeface="Arial"/>
                <a:cs typeface="Arial"/>
                <a:sym typeface="Arial"/>
              </a:rPr>
              <a:t>High</a:t>
            </a:r>
          </a:p>
        </p:txBody>
      </p:sp>
      <p:cxnSp>
        <p:nvCxnSpPr>
          <p:cNvPr id="8" name="Straight Connector 7">
            <a:extLst>
              <a:ext uri="{FF2B5EF4-FFF2-40B4-BE49-F238E27FC236}">
                <a16:creationId xmlns:a16="http://schemas.microsoft.com/office/drawing/2014/main" id="{00000000-0008-0000-0200-000006000000}"/>
              </a:ext>
            </a:extLst>
          </p:cNvPr>
          <p:cNvCxnSpPr>
            <a:cxnSpLocks/>
          </p:cNvCxnSpPr>
          <p:nvPr/>
        </p:nvCxnSpPr>
        <p:spPr bwMode="auto">
          <a:xfrm flipV="1">
            <a:off x="739437" y="1674475"/>
            <a:ext cx="10234629" cy="379565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0000000-0008-0000-0200-000005000000}"/>
              </a:ext>
            </a:extLst>
          </p:cNvPr>
          <p:cNvCxnSpPr>
            <a:cxnSpLocks/>
          </p:cNvCxnSpPr>
          <p:nvPr/>
        </p:nvCxnSpPr>
        <p:spPr bwMode="auto">
          <a:xfrm flipV="1">
            <a:off x="5056011" y="3365226"/>
            <a:ext cx="5918055" cy="170631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Arc 6">
            <a:extLst>
              <a:ext uri="{FF2B5EF4-FFF2-40B4-BE49-F238E27FC236}">
                <a16:creationId xmlns:a16="http://schemas.microsoft.com/office/drawing/2014/main" id="{00000000-0008-0000-0200-000008000000}"/>
              </a:ext>
            </a:extLst>
          </p:cNvPr>
          <p:cNvSpPr/>
          <p:nvPr/>
        </p:nvSpPr>
        <p:spPr bwMode="auto">
          <a:xfrm rot="13569347">
            <a:off x="4119850" y="5253193"/>
            <a:ext cx="3734829" cy="2821122"/>
          </a:xfrm>
          <a:prstGeom prst="arc">
            <a:avLst>
              <a:gd name="adj1" fmla="val 20204463"/>
              <a:gd name="adj2" fmla="val 1126328"/>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wrap="square"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100" b="0" i="0" u="none" strike="noStrike" kern="0" cap="none" spc="0" normalizeH="0" baseline="0" noProof="0">
              <a:ln>
                <a:noFill/>
              </a:ln>
              <a:solidFill>
                <a:prstClr val="black"/>
              </a:solidFill>
              <a:effectLst/>
              <a:uLnTx/>
              <a:uFillTx/>
              <a:latin typeface="Arial"/>
              <a:ea typeface="+mn-ea"/>
              <a:cs typeface="+mn-cs"/>
              <a:sym typeface="Arial"/>
            </a:endParaRPr>
          </a:p>
        </p:txBody>
      </p:sp>
      <p:cxnSp>
        <p:nvCxnSpPr>
          <p:cNvPr id="10" name="Straight Connector 9">
            <a:extLst>
              <a:ext uri="{FF2B5EF4-FFF2-40B4-BE49-F238E27FC236}">
                <a16:creationId xmlns:a16="http://schemas.microsoft.com/office/drawing/2014/main" id="{00000000-0008-0000-0200-000007000000}"/>
              </a:ext>
            </a:extLst>
          </p:cNvPr>
          <p:cNvCxnSpPr>
            <a:cxnSpLocks/>
          </p:cNvCxnSpPr>
          <p:nvPr/>
        </p:nvCxnSpPr>
        <p:spPr bwMode="auto">
          <a:xfrm flipV="1">
            <a:off x="704642" y="1316748"/>
            <a:ext cx="4912258" cy="2469394"/>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9" name="Arrow: Right 48">
            <a:extLst>
              <a:ext uri="{FF2B5EF4-FFF2-40B4-BE49-F238E27FC236}">
                <a16:creationId xmlns:a16="http://schemas.microsoft.com/office/drawing/2014/main" id="{DFF8C30C-E24B-A4D5-38DC-E15235746E87}"/>
              </a:ext>
            </a:extLst>
          </p:cNvPr>
          <p:cNvSpPr/>
          <p:nvPr/>
        </p:nvSpPr>
        <p:spPr>
          <a:xfrm rot="20761199">
            <a:off x="4677798" y="3150986"/>
            <a:ext cx="3514278" cy="445915"/>
          </a:xfrm>
          <a:prstGeom prst="rightArrow">
            <a:avLst>
              <a:gd name="adj1" fmla="val 55211"/>
              <a:gd name="adj2" fmla="val 111624"/>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t>July 2021	                  	   May 2023</a:t>
            </a:r>
          </a:p>
        </p:txBody>
      </p:sp>
      <p:sp>
        <p:nvSpPr>
          <p:cNvPr id="17" name="TextBox 16">
            <a:extLst>
              <a:ext uri="{FF2B5EF4-FFF2-40B4-BE49-F238E27FC236}">
                <a16:creationId xmlns:a16="http://schemas.microsoft.com/office/drawing/2014/main" id="{D025FA55-99EE-4DD9-A728-3603FA6A1FB0}"/>
              </a:ext>
            </a:extLst>
          </p:cNvPr>
          <p:cNvSpPr txBox="1"/>
          <p:nvPr/>
        </p:nvSpPr>
        <p:spPr>
          <a:xfrm>
            <a:off x="6368033" y="3450945"/>
            <a:ext cx="159411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000000"/>
                </a:solidFill>
                <a:effectLst/>
                <a:uLnTx/>
                <a:uFillTx/>
                <a:latin typeface="Rockwell" panose="02060603020205020403" pitchFamily="18" charset="0"/>
                <a:cs typeface="Arial"/>
                <a:sym typeface="Arial"/>
              </a:rPr>
              <a:t>Invest and improve</a:t>
            </a:r>
          </a:p>
        </p:txBody>
      </p:sp>
    </p:spTree>
    <p:extLst>
      <p:ext uri="{BB962C8B-B14F-4D97-AF65-F5344CB8AC3E}">
        <p14:creationId xmlns:p14="http://schemas.microsoft.com/office/powerpoint/2010/main" val="2843545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9033649" y="1489685"/>
            <a:ext cx="3020788" cy="3879809"/>
          </a:xfrm>
          <a:prstGeom prst="rect">
            <a:avLst/>
          </a:prstGeom>
          <a:noFill/>
          <a:ln>
            <a:noFill/>
          </a:ln>
        </p:spPr>
        <p:txBody>
          <a:bodyPr spcFirstLastPara="1" wrap="square" lIns="0" tIns="0" rIns="0" bIns="0" anchor="t" anchorCtr="0">
            <a:noAutofit/>
          </a:bodyPr>
          <a:lstStyle/>
          <a:p>
            <a:pPr marL="171450" indent="-171450">
              <a:buClr>
                <a:srgbClr val="FFFFFF"/>
              </a:buClr>
              <a:buSzPts val="1500"/>
              <a:buFont typeface="Arial" panose="020B0604020202020204" pitchFamily="34" charset="0"/>
              <a:buChar char="•"/>
            </a:pPr>
            <a:r>
              <a:rPr lang="en-GB" b="1" dirty="0">
                <a:solidFill>
                  <a:schemeClr val="tx1"/>
                </a:solidFill>
                <a:latin typeface="+mj-lt"/>
                <a:cs typeface="Calibri Light" panose="020F0302020204030204" pitchFamily="34" charset="0"/>
              </a:rPr>
              <a:t>Further areas that would improve trust:</a:t>
            </a:r>
          </a:p>
          <a:p>
            <a:pPr marL="171450" indent="-171450">
              <a:buClr>
                <a:srgbClr val="FFFFFF"/>
              </a:buClr>
              <a:buSzPts val="1500"/>
              <a:buFont typeface="Arial" panose="020B0604020202020204" pitchFamily="34" charset="0"/>
              <a:buChar char="•"/>
            </a:pPr>
            <a:endParaRPr lang="en-GB" sz="1000" dirty="0">
              <a:solidFill>
                <a:schemeClr val="tx1"/>
              </a:solidFill>
              <a:latin typeface="+mj-lt"/>
              <a:cs typeface="Calibri Light" panose="020F0302020204030204" pitchFamily="34" charset="0"/>
            </a:endParaRPr>
          </a:p>
          <a:p>
            <a:pPr marL="171450" marR="0" indent="-171450" rtl="0" fontAlgn="b">
              <a:spcBef>
                <a:spcPts val="0"/>
              </a:spcBef>
              <a:spcAft>
                <a:spcPts val="0"/>
              </a:spcAft>
              <a:buFont typeface="Arial" panose="020B0604020202020204" pitchFamily="34" charset="0"/>
              <a:buChar char="•"/>
            </a:pPr>
            <a:r>
              <a:rPr lang="en-GB"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Taking loyalty into account when calculating renewal quotes following a claim</a:t>
            </a:r>
            <a:endParaRPr lang="en-GB" sz="1800" b="0" i="0" u="none" strike="noStrike" dirty="0">
              <a:effectLst/>
              <a:latin typeface="Arial" panose="020B0604020202020204" pitchFamily="34" charset="0"/>
            </a:endParaRPr>
          </a:p>
          <a:p>
            <a:pPr marL="171450" marR="0" indent="-171450" rtl="0" fontAlgn="b">
              <a:spcBef>
                <a:spcPts val="0"/>
              </a:spcBef>
              <a:spcAft>
                <a:spcPts val="0"/>
              </a:spcAft>
              <a:buFont typeface="Arial" panose="020B0604020202020204" pitchFamily="34" charset="0"/>
              <a:buChar char="•"/>
            </a:pPr>
            <a:r>
              <a:rPr lang="en-GB"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Matching a cheaper price from a competitor's quote</a:t>
            </a:r>
          </a:p>
          <a:p>
            <a:pPr marL="171450" marR="0" indent="-171450" rtl="0" fontAlgn="b">
              <a:spcBef>
                <a:spcPts val="0"/>
              </a:spcBef>
              <a:spcAft>
                <a:spcPts val="0"/>
              </a:spcAft>
              <a:buFont typeface="Arial" panose="020B0604020202020204" pitchFamily="34" charset="0"/>
              <a:buChar char="•"/>
            </a:pPr>
            <a:r>
              <a:rPr lang="en-GB"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Assessing the risk individually, rather than using generic assumptions</a:t>
            </a:r>
          </a:p>
          <a:p>
            <a:pPr marL="171450" marR="0" indent="-171450" rtl="0" fontAlgn="b">
              <a:spcBef>
                <a:spcPts val="0"/>
              </a:spcBef>
              <a:spcAft>
                <a:spcPts val="0"/>
              </a:spcAft>
              <a:buFont typeface="Arial" panose="020B0604020202020204" pitchFamily="34" charset="0"/>
              <a:buChar char="•"/>
            </a:pPr>
            <a:r>
              <a:rPr lang="en-GB"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Handling complaints professionally and fairly</a:t>
            </a:r>
          </a:p>
          <a:p>
            <a:pPr marL="171450" marR="0" indent="-171450" rtl="0" fontAlgn="b">
              <a:spcBef>
                <a:spcPts val="0"/>
              </a:spcBef>
              <a:spcAft>
                <a:spcPts val="0"/>
              </a:spcAft>
              <a:buFont typeface="Arial" panose="020B0604020202020204" pitchFamily="34" charset="0"/>
              <a:buChar char="•"/>
            </a:pPr>
            <a:r>
              <a:rPr lang="en-GB"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Offering customers immediate assistance and advice in the event of a claim</a:t>
            </a:r>
          </a:p>
          <a:p>
            <a:pPr marL="171450" marR="0" indent="-171450" rtl="0" fontAlgn="b">
              <a:spcBef>
                <a:spcPts val="0"/>
              </a:spcBef>
              <a:spcAft>
                <a:spcPts val="0"/>
              </a:spcAft>
              <a:buFont typeface="Arial" panose="020B0604020202020204" pitchFamily="34" charset="0"/>
              <a:buChar char="•"/>
            </a:pPr>
            <a:r>
              <a:rPr lang="en-GB"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Providing additional benefits for renewing</a:t>
            </a:r>
          </a:p>
          <a:p>
            <a:pPr marL="171450" marR="0" indent="-171450" rtl="0" fontAlgn="b">
              <a:spcBef>
                <a:spcPts val="0"/>
              </a:spcBef>
              <a:spcAft>
                <a:spcPts val="0"/>
              </a:spcAft>
              <a:buFont typeface="Arial" panose="020B0604020202020204" pitchFamily="34" charset="0"/>
              <a:buChar char="•"/>
            </a:pPr>
            <a:r>
              <a:rPr lang="en-GB"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Settling claims quickly</a:t>
            </a:r>
          </a:p>
          <a:p>
            <a:pPr marL="171450" marR="0" indent="-171450" rtl="0" fontAlgn="b">
              <a:spcBef>
                <a:spcPts val="0"/>
              </a:spcBef>
              <a:spcAft>
                <a:spcPts val="0"/>
              </a:spcAft>
              <a:buFont typeface="Arial" panose="020B0604020202020204" pitchFamily="34" charset="0"/>
              <a:buChar char="•"/>
            </a:pPr>
            <a:r>
              <a:rPr lang="en-GB"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Giving customer a choice in how the insurance company settles the claim</a:t>
            </a:r>
            <a:endParaRPr lang="en-GB" sz="900" dirty="0">
              <a:solidFill>
                <a:schemeClr val="bg2"/>
              </a:solidFill>
              <a:latin typeface="Calibri Light" panose="020F0302020204030204" pitchFamily="34" charset="0"/>
              <a:cs typeface="Calibri Light" panose="020F0302020204030204" pitchFamily="34" charset="0"/>
            </a:endParaRPr>
          </a:p>
        </p:txBody>
      </p:sp>
      <p:sp>
        <p:nvSpPr>
          <p:cNvPr id="3" name="TextBox 2"/>
          <p:cNvSpPr txBox="1"/>
          <p:nvPr/>
        </p:nvSpPr>
        <p:spPr>
          <a:xfrm>
            <a:off x="422143" y="263060"/>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wave 11&amp;12</a:t>
            </a:r>
          </a:p>
        </p:txBody>
      </p:sp>
      <p:graphicFrame>
        <p:nvGraphicFramePr>
          <p:cNvPr id="4" name="Table 3"/>
          <p:cNvGraphicFramePr>
            <a:graphicFrameLocks noGrp="1"/>
          </p:cNvGraphicFramePr>
          <p:nvPr>
            <p:extLst>
              <p:ext uri="{D42A27DB-BD31-4B8C-83A1-F6EECF244321}">
                <p14:modId xmlns:p14="http://schemas.microsoft.com/office/powerpoint/2010/main" val="3329135036"/>
              </p:ext>
            </p:extLst>
          </p:nvPr>
        </p:nvGraphicFramePr>
        <p:xfrm>
          <a:off x="220406" y="1489685"/>
          <a:ext cx="8528615" cy="4716705"/>
        </p:xfrm>
        <a:graphic>
          <a:graphicData uri="http://schemas.openxmlformats.org/drawingml/2006/table">
            <a:tbl>
              <a:tblPr firstRow="1" bandRow="1">
                <a:tableStyleId>{6E62EB93-AAC6-4EBA-99E5-D1D4B1179FDE}</a:tableStyleId>
              </a:tblPr>
              <a:tblGrid>
                <a:gridCol w="641767">
                  <a:extLst>
                    <a:ext uri="{9D8B030D-6E8A-4147-A177-3AD203B41FA5}">
                      <a16:colId xmlns:a16="http://schemas.microsoft.com/office/drawing/2014/main" val="20000"/>
                    </a:ext>
                  </a:extLst>
                </a:gridCol>
                <a:gridCol w="1058067">
                  <a:extLst>
                    <a:ext uri="{9D8B030D-6E8A-4147-A177-3AD203B41FA5}">
                      <a16:colId xmlns:a16="http://schemas.microsoft.com/office/drawing/2014/main" val="20001"/>
                    </a:ext>
                  </a:extLst>
                </a:gridCol>
                <a:gridCol w="3465576">
                  <a:extLst>
                    <a:ext uri="{9D8B030D-6E8A-4147-A177-3AD203B41FA5}">
                      <a16:colId xmlns:a16="http://schemas.microsoft.com/office/drawing/2014/main" val="20002"/>
                    </a:ext>
                  </a:extLst>
                </a:gridCol>
                <a:gridCol w="978408">
                  <a:extLst>
                    <a:ext uri="{9D8B030D-6E8A-4147-A177-3AD203B41FA5}">
                      <a16:colId xmlns:a16="http://schemas.microsoft.com/office/drawing/2014/main" val="20003"/>
                    </a:ext>
                  </a:extLst>
                </a:gridCol>
                <a:gridCol w="1133047">
                  <a:extLst>
                    <a:ext uri="{9D8B030D-6E8A-4147-A177-3AD203B41FA5}">
                      <a16:colId xmlns:a16="http://schemas.microsoft.com/office/drawing/2014/main" val="20004"/>
                    </a:ext>
                  </a:extLst>
                </a:gridCol>
                <a:gridCol w="1251750">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dirty="0">
                          <a:solidFill>
                            <a:schemeClr val="bg2"/>
                          </a:solidFill>
                          <a:effectLst/>
                          <a:latin typeface="+mn-lt"/>
                          <a:cs typeface="Arial"/>
                          <a:sym typeface="Arial"/>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7.47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3.15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11.79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chemeClr val="bg2"/>
                          </a:solidFill>
                          <a:effectLst/>
                          <a:latin typeface="+mn-lt"/>
                          <a:cs typeface="Arial"/>
                          <a:sym typeface="Arial"/>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7.83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4.04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11.62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chemeClr val="bg2"/>
                          </a:solidFill>
                          <a:effectLst/>
                          <a:latin typeface="+mn-lt"/>
                          <a:cs typeface="Arial"/>
                          <a:sym typeface="Arial"/>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7.56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3.79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11.33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F5A03D"/>
                          </a:solidFill>
                          <a:effectLst/>
                          <a:latin typeface="+mn-lt"/>
                          <a:cs typeface="Arial"/>
                          <a:sym typeface="Arial"/>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7.25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3.85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10.65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AB588C"/>
                          </a:solidFill>
                          <a:effectLst/>
                          <a:latin typeface="+mn-lt"/>
                          <a:cs typeface="Arial"/>
                          <a:sym typeface="Arial"/>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7.71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5.25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10.17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AB588C"/>
                          </a:solidFill>
                          <a:effectLst/>
                          <a:latin typeface="+mn-lt"/>
                          <a:cs typeface="Arial"/>
                          <a:sym typeface="Arial"/>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8.31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10.04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15ADD0"/>
                          </a:solidFill>
                          <a:effectLst/>
                          <a:latin typeface="+mn-lt"/>
                          <a:cs typeface="Arial"/>
                          <a:sym typeface="Arial"/>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8.58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7.18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9.99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8265"/>
                          </a:solidFill>
                          <a:effectLst/>
                          <a:latin typeface="+mn-lt"/>
                          <a:cs typeface="Arial"/>
                          <a:sym typeface="Arial"/>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2.94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9.72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15ADD0"/>
                          </a:solidFill>
                          <a:effectLst/>
                          <a:latin typeface="+mn-lt"/>
                          <a:cs typeface="Arial"/>
                          <a:sym typeface="Arial"/>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My claim was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8.43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7.27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9.59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93C01F"/>
                          </a:solidFill>
                          <a:effectLst/>
                          <a:latin typeface="+mn-lt"/>
                          <a:cs typeface="Arial"/>
                          <a:sym typeface="Arial"/>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I had a choice in how the company settled the claim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8.05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9.53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13" name="Google Shape;281;p26">
            <a:extLst>
              <a:ext uri="{FF2B5EF4-FFF2-40B4-BE49-F238E27FC236}">
                <a16:creationId xmlns:a16="http://schemas.microsoft.com/office/drawing/2014/main" id="{6BA30E1E-56C4-493B-8992-B93B1A6F3097}"/>
              </a:ext>
            </a:extLst>
          </p:cNvPr>
          <p:cNvSpPr txBox="1"/>
          <p:nvPr/>
        </p:nvSpPr>
        <p:spPr>
          <a:xfrm>
            <a:off x="0" y="6535170"/>
            <a:ext cx="10201458" cy="322830"/>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Dec 2022 &amp; May 2023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n=1,000/158.</a:t>
            </a:r>
            <a:endParaRPr lang="en-GB" sz="8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1C73950-7BE4-498C-B2E7-274DD8D9D61C}"/>
              </a:ext>
            </a:extLst>
          </p:cNvPr>
          <p:cNvSpPr txBox="1"/>
          <p:nvPr/>
        </p:nvSpPr>
        <p:spPr>
          <a:xfrm>
            <a:off x="496388" y="758423"/>
            <a:ext cx="11295017" cy="523220"/>
          </a:xfrm>
          <a:prstGeom prst="rect">
            <a:avLst/>
          </a:prstGeom>
          <a:noFill/>
        </p:spPr>
        <p:txBody>
          <a:bodyPr wrap="square">
            <a:spAutoFit/>
          </a:bodyPr>
          <a:lstStyle/>
          <a:p>
            <a:r>
              <a:rPr lang="en-GB" dirty="0">
                <a:solidFill>
                  <a:srgbClr val="008265"/>
                </a:solidFill>
                <a:latin typeface="+mj-lt"/>
                <a:cs typeface="Calibri Light" panose="020F0302020204030204" pitchFamily="34" charset="0"/>
              </a:rPr>
              <a:t>Rewarding a customer for staying with a discount and not having dual pricing for new / existing customers are the highest single opportunities to improve trust with Consumers</a:t>
            </a:r>
          </a:p>
        </p:txBody>
      </p:sp>
    </p:spTree>
    <p:extLst>
      <p:ext uri="{BB962C8B-B14F-4D97-AF65-F5344CB8AC3E}">
        <p14:creationId xmlns:p14="http://schemas.microsoft.com/office/powerpoint/2010/main" val="234557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E10644A4-3CBE-8758-5B3D-CDB755CF76FC}"/>
              </a:ext>
            </a:extLst>
          </p:cNvPr>
          <p:cNvGraphicFramePr>
            <a:graphicFrameLocks/>
          </p:cNvGraphicFramePr>
          <p:nvPr>
            <p:extLst>
              <p:ext uri="{D42A27DB-BD31-4B8C-83A1-F6EECF244321}">
                <p14:modId xmlns:p14="http://schemas.microsoft.com/office/powerpoint/2010/main" val="3248894716"/>
              </p:ext>
            </p:extLst>
          </p:nvPr>
        </p:nvGraphicFramePr>
        <p:xfrm>
          <a:off x="1245330" y="1462045"/>
          <a:ext cx="6098445" cy="4252955"/>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D025FA55-99EE-4DD9-A728-3603FA6A1FB0}"/>
              </a:ext>
            </a:extLst>
          </p:cNvPr>
          <p:cNvSpPr txBox="1"/>
          <p:nvPr/>
        </p:nvSpPr>
        <p:spPr>
          <a:xfrm>
            <a:off x="4539709" y="3080280"/>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Invest and improve</a:t>
            </a:r>
          </a:p>
        </p:txBody>
      </p:sp>
      <p:sp>
        <p:nvSpPr>
          <p:cNvPr id="3" name="TextBox 2"/>
          <p:cNvSpPr txBox="1"/>
          <p:nvPr/>
        </p:nvSpPr>
        <p:spPr>
          <a:xfrm>
            <a:off x="284983" y="277744"/>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 Top 5 factors that would improve trust with Consumers - wave 11&amp;12</a:t>
            </a:r>
          </a:p>
        </p:txBody>
      </p:sp>
      <p:sp>
        <p:nvSpPr>
          <p:cNvPr id="18" name="TextBox 17">
            <a:extLst>
              <a:ext uri="{FF2B5EF4-FFF2-40B4-BE49-F238E27FC236}">
                <a16:creationId xmlns:a16="http://schemas.microsoft.com/office/drawing/2014/main" id="{4B9757CF-561A-466E-ADF7-F472B3DD9BCF}"/>
              </a:ext>
            </a:extLst>
          </p:cNvPr>
          <p:cNvSpPr txBox="1"/>
          <p:nvPr/>
        </p:nvSpPr>
        <p:spPr>
          <a:xfrm>
            <a:off x="3742650" y="2157784"/>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Maintain and streamline</a:t>
            </a:r>
          </a:p>
        </p:txBody>
      </p:sp>
      <p:sp>
        <p:nvSpPr>
          <p:cNvPr id="19" name="TextBox 18">
            <a:extLst>
              <a:ext uri="{FF2B5EF4-FFF2-40B4-BE49-F238E27FC236}">
                <a16:creationId xmlns:a16="http://schemas.microsoft.com/office/drawing/2014/main" id="{BDF558C7-C94D-4E65-AFA6-CF775109F237}"/>
              </a:ext>
            </a:extLst>
          </p:cNvPr>
          <p:cNvSpPr txBox="1"/>
          <p:nvPr/>
        </p:nvSpPr>
        <p:spPr>
          <a:xfrm>
            <a:off x="2008490" y="1599501"/>
            <a:ext cx="1305346" cy="646331"/>
          </a:xfrm>
          <a:prstGeom prst="rect">
            <a:avLst/>
          </a:prstGeom>
          <a:noFill/>
        </p:spPr>
        <p:txBody>
          <a:bodyPr wrap="square" rtlCol="0">
            <a:spAutoFit/>
          </a:bodyPr>
          <a:lstStyle/>
          <a:p>
            <a:r>
              <a:rPr lang="en-GB" sz="1800">
                <a:solidFill>
                  <a:schemeClr val="tx1"/>
                </a:solidFill>
                <a:latin typeface="Rockwell" panose="02060603020205020403" pitchFamily="18" charset="0"/>
              </a:rPr>
              <a:t>Reduce spend</a:t>
            </a:r>
          </a:p>
        </p:txBody>
      </p:sp>
      <p:sp>
        <p:nvSpPr>
          <p:cNvPr id="20" name="TextBox 19">
            <a:extLst>
              <a:ext uri="{FF2B5EF4-FFF2-40B4-BE49-F238E27FC236}">
                <a16:creationId xmlns:a16="http://schemas.microsoft.com/office/drawing/2014/main" id="{8DA05B54-20BD-43E3-ADE6-9CA9387639E9}"/>
              </a:ext>
            </a:extLst>
          </p:cNvPr>
          <p:cNvSpPr txBox="1"/>
          <p:nvPr/>
        </p:nvSpPr>
        <p:spPr>
          <a:xfrm>
            <a:off x="5542417" y="4371320"/>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Priority opportunity</a:t>
            </a:r>
          </a:p>
        </p:txBody>
      </p:sp>
      <p:sp>
        <p:nvSpPr>
          <p:cNvPr id="21" name="TextBox 20"/>
          <p:cNvSpPr txBox="1"/>
          <p:nvPr/>
        </p:nvSpPr>
        <p:spPr>
          <a:xfrm>
            <a:off x="3607951" y="5825149"/>
            <a:ext cx="1313669" cy="307777"/>
          </a:xfrm>
          <a:prstGeom prst="rect">
            <a:avLst/>
          </a:prstGeom>
          <a:noFill/>
        </p:spPr>
        <p:txBody>
          <a:bodyPr wrap="square" rtlCol="0">
            <a:spAutoFit/>
          </a:bodyPr>
          <a:lstStyle/>
          <a:p>
            <a:r>
              <a:rPr lang="en-GB"/>
              <a:t>Importance</a:t>
            </a:r>
          </a:p>
        </p:txBody>
      </p:sp>
      <p:sp>
        <p:nvSpPr>
          <p:cNvPr id="22" name="TextBox 21"/>
          <p:cNvSpPr txBox="1"/>
          <p:nvPr/>
        </p:nvSpPr>
        <p:spPr>
          <a:xfrm rot="16200000">
            <a:off x="306943" y="3361092"/>
            <a:ext cx="1242608" cy="307777"/>
          </a:xfrm>
          <a:prstGeom prst="rect">
            <a:avLst/>
          </a:prstGeom>
          <a:noFill/>
        </p:spPr>
        <p:txBody>
          <a:bodyPr wrap="square" rtlCol="0">
            <a:spAutoFit/>
          </a:bodyPr>
          <a:lstStyle/>
          <a:p>
            <a:r>
              <a:rPr lang="en-GB"/>
              <a:t>Performance</a:t>
            </a:r>
          </a:p>
        </p:txBody>
      </p:sp>
      <p:sp>
        <p:nvSpPr>
          <p:cNvPr id="23" name="TextBox 22"/>
          <p:cNvSpPr txBox="1"/>
          <p:nvPr/>
        </p:nvSpPr>
        <p:spPr>
          <a:xfrm>
            <a:off x="1140993" y="5826545"/>
            <a:ext cx="552012" cy="307777"/>
          </a:xfrm>
          <a:prstGeom prst="rect">
            <a:avLst/>
          </a:prstGeom>
          <a:noFill/>
        </p:spPr>
        <p:txBody>
          <a:bodyPr wrap="square" rtlCol="0">
            <a:spAutoFit/>
          </a:bodyPr>
          <a:lstStyle/>
          <a:p>
            <a:r>
              <a:rPr lang="en-GB"/>
              <a:t>Low</a:t>
            </a:r>
          </a:p>
        </p:txBody>
      </p:sp>
      <p:sp>
        <p:nvSpPr>
          <p:cNvPr id="24" name="TextBox 23"/>
          <p:cNvSpPr txBox="1"/>
          <p:nvPr/>
        </p:nvSpPr>
        <p:spPr>
          <a:xfrm>
            <a:off x="6836566" y="5817659"/>
            <a:ext cx="599940" cy="307777"/>
          </a:xfrm>
          <a:prstGeom prst="rect">
            <a:avLst/>
          </a:prstGeom>
          <a:noFill/>
        </p:spPr>
        <p:txBody>
          <a:bodyPr wrap="square" rtlCol="0">
            <a:spAutoFit/>
          </a:bodyPr>
          <a:lstStyle/>
          <a:p>
            <a:r>
              <a:rPr lang="en-GB"/>
              <a:t>High</a:t>
            </a:r>
          </a:p>
        </p:txBody>
      </p:sp>
      <p:sp>
        <p:nvSpPr>
          <p:cNvPr id="25" name="TextBox 24"/>
          <p:cNvSpPr txBox="1"/>
          <p:nvPr/>
        </p:nvSpPr>
        <p:spPr>
          <a:xfrm rot="16200000">
            <a:off x="658883" y="5363689"/>
            <a:ext cx="538729" cy="307777"/>
          </a:xfrm>
          <a:prstGeom prst="rect">
            <a:avLst/>
          </a:prstGeom>
          <a:noFill/>
        </p:spPr>
        <p:txBody>
          <a:bodyPr wrap="square" rtlCol="0">
            <a:spAutoFit/>
          </a:bodyPr>
          <a:lstStyle/>
          <a:p>
            <a:r>
              <a:rPr lang="en-GB"/>
              <a:t>Low</a:t>
            </a:r>
          </a:p>
        </p:txBody>
      </p:sp>
      <p:sp>
        <p:nvSpPr>
          <p:cNvPr id="26" name="TextBox 25"/>
          <p:cNvSpPr txBox="1"/>
          <p:nvPr/>
        </p:nvSpPr>
        <p:spPr>
          <a:xfrm rot="16200000">
            <a:off x="576754" y="1489251"/>
            <a:ext cx="719176" cy="307777"/>
          </a:xfrm>
          <a:prstGeom prst="rect">
            <a:avLst/>
          </a:prstGeom>
          <a:noFill/>
        </p:spPr>
        <p:txBody>
          <a:bodyPr wrap="square" rtlCol="0">
            <a:spAutoFit/>
          </a:bodyPr>
          <a:lstStyle/>
          <a:p>
            <a:r>
              <a:rPr lang="en-GB"/>
              <a:t>High</a:t>
            </a:r>
          </a:p>
        </p:txBody>
      </p:sp>
      <p:sp>
        <p:nvSpPr>
          <p:cNvPr id="28" name="TextBox 4"/>
          <p:cNvSpPr txBox="1"/>
          <p:nvPr/>
        </p:nvSpPr>
        <p:spPr>
          <a:xfrm>
            <a:off x="1380031" y="6143786"/>
            <a:ext cx="6319359"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00">
                <a:latin typeface="Calibri Light" panose="020F0302020204030204" pitchFamily="34" charset="0"/>
                <a:cs typeface="Calibri Light" panose="020F0302020204030204" pitchFamily="34" charset="0"/>
              </a:rPr>
              <a:t>*The size of each theme bubble denotes the relative opportunity score in each case. </a:t>
            </a:r>
          </a:p>
          <a:p>
            <a:pPr algn="ctr"/>
            <a:r>
              <a:rPr lang="en-GB" sz="1000">
                <a:latin typeface="Calibri Light" panose="020F0302020204030204" pitchFamily="34" charset="0"/>
                <a:cs typeface="Calibri Light" panose="020F0302020204030204" pitchFamily="34" charset="0"/>
              </a:rPr>
              <a:t>The bigger the bubble the greater the opportunity to deliver improved service and opportunity to improve trust levels.</a:t>
            </a:r>
          </a:p>
        </p:txBody>
      </p:sp>
      <p:sp>
        <p:nvSpPr>
          <p:cNvPr id="31" name="Google Shape;554;p52">
            <a:extLst>
              <a:ext uri="{FF2B5EF4-FFF2-40B4-BE49-F238E27FC236}">
                <a16:creationId xmlns:a16="http://schemas.microsoft.com/office/drawing/2014/main" id="{59A45DC8-C252-41E7-A50B-0F54B9CB0DA3}"/>
              </a:ext>
            </a:extLst>
          </p:cNvPr>
          <p:cNvSpPr txBox="1"/>
          <p:nvPr/>
        </p:nvSpPr>
        <p:spPr>
          <a:xfrm>
            <a:off x="8223215" y="2326507"/>
            <a:ext cx="3795643" cy="2638686"/>
          </a:xfrm>
          <a:prstGeom prst="rect">
            <a:avLst/>
          </a:prstGeom>
          <a:noFill/>
          <a:ln>
            <a:noFill/>
          </a:ln>
        </p:spPr>
        <p:txBody>
          <a:bodyPr spcFirstLastPara="1" wrap="square" lIns="0" tIns="0" rIns="0" bIns="0" anchor="t" anchorCtr="0">
            <a:noAutofit/>
          </a:bodyPr>
          <a:lstStyle/>
          <a:p>
            <a:pPr marL="285750" indent="-285750">
              <a:buClr>
                <a:schemeClr val="tx1"/>
              </a:buClr>
              <a:buSzPts val="1500"/>
              <a:buFont typeface="Arial" panose="020B0604020202020204" pitchFamily="34" charset="0"/>
              <a:buChar char="•"/>
            </a:pPr>
            <a:r>
              <a:rPr lang="en-GB" dirty="0">
                <a:solidFill>
                  <a:schemeClr val="tx1"/>
                </a:solidFill>
                <a:latin typeface="+mj-lt"/>
                <a:cs typeface="Calibri Light" panose="020F0302020204030204" pitchFamily="34" charset="0"/>
              </a:rPr>
              <a:t>An insurance provider matching a cheaper price has increased as an opportunity score, by 0.86 points compared to the last wave and a provider taking loyalty into account after a claim is up by 0.65 points</a:t>
            </a:r>
          </a:p>
          <a:p>
            <a:pPr marL="285750" indent="-285750">
              <a:buClr>
                <a:schemeClr val="tx1"/>
              </a:buClr>
              <a:buSzPts val="1500"/>
              <a:buFont typeface="Arial" panose="020B0604020202020204" pitchFamily="34" charset="0"/>
              <a:buChar char="•"/>
            </a:pPr>
            <a:endParaRPr lang="en-GB" dirty="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endParaRPr lang="en-GB" dirty="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dirty="0">
                <a:solidFill>
                  <a:schemeClr val="tx1"/>
                </a:solidFill>
                <a:latin typeface="+mj-lt"/>
                <a:cs typeface="Calibri Light" panose="020F0302020204030204" pitchFamily="34" charset="0"/>
              </a:rPr>
              <a:t>This is the first time since the Trust Index began that a Price related statement has featured as one of the Top 5 factors to improve trust with Consumers</a:t>
            </a:r>
          </a:p>
          <a:p>
            <a:pPr>
              <a:lnSpc>
                <a:spcPct val="150000"/>
              </a:lnSpc>
              <a:buClr>
                <a:srgbClr val="FFFFFF"/>
              </a:buClr>
              <a:buSzPts val="1500"/>
            </a:pPr>
            <a:endParaRPr lang="en-GB" dirty="0">
              <a:solidFill>
                <a:schemeClr val="tx1"/>
              </a:solidFill>
              <a:cs typeface="Calibri Light" panose="020F0302020204030204" pitchFamily="34" charset="0"/>
            </a:endParaRPr>
          </a:p>
        </p:txBody>
      </p:sp>
      <p:sp>
        <p:nvSpPr>
          <p:cNvPr id="36" name="Google Shape;281;p26">
            <a:extLst>
              <a:ext uri="{FF2B5EF4-FFF2-40B4-BE49-F238E27FC236}">
                <a16:creationId xmlns:a16="http://schemas.microsoft.com/office/drawing/2014/main" id="{6BA30E1E-56C4-493B-8992-B93B1A6F3097}"/>
              </a:ext>
            </a:extLst>
          </p:cNvPr>
          <p:cNvSpPr txBox="1"/>
          <p:nvPr/>
        </p:nvSpPr>
        <p:spPr>
          <a:xfrm>
            <a:off x="1881" y="6571133"/>
            <a:ext cx="10201458" cy="322830"/>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Dec 2022 &amp; May 2023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 who have claimed on at least one insurance policy in the last 12 months n= 1,000/158</a:t>
            </a:r>
            <a:endParaRPr lang="en-GB" sz="80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BE86205-0630-4282-BBB5-6FC61D0F6770}"/>
              </a:ext>
            </a:extLst>
          </p:cNvPr>
          <p:cNvSpPr txBox="1"/>
          <p:nvPr/>
        </p:nvSpPr>
        <p:spPr>
          <a:xfrm>
            <a:off x="409300" y="634929"/>
            <a:ext cx="11651635" cy="738664"/>
          </a:xfrm>
          <a:prstGeom prst="rect">
            <a:avLst/>
          </a:prstGeom>
          <a:noFill/>
        </p:spPr>
        <p:txBody>
          <a:bodyPr wrap="square">
            <a:spAutoFit/>
          </a:bodyPr>
          <a:lstStyle/>
          <a:p>
            <a:r>
              <a:rPr lang="en-GB" dirty="0">
                <a:solidFill>
                  <a:srgbClr val="008265"/>
                </a:solidFill>
                <a:latin typeface="+mj-lt"/>
                <a:cs typeface="Calibri Light" panose="020F0302020204030204" pitchFamily="34" charset="0"/>
              </a:rPr>
              <a:t>Consumers receiving a discount for staying with the same company is the highest opportunity to improve trust.  Its opportunity score is similar to  wave 10&amp;11, up very slightly, by 0.28 points</a:t>
            </a:r>
          </a:p>
          <a:p>
            <a:endParaRPr lang="en-GB" dirty="0">
              <a:solidFill>
                <a:srgbClr val="008265"/>
              </a:solidFill>
            </a:endParaRPr>
          </a:p>
        </p:txBody>
      </p:sp>
    </p:spTree>
    <p:extLst>
      <p:ext uri="{BB962C8B-B14F-4D97-AF65-F5344CB8AC3E}">
        <p14:creationId xmlns:p14="http://schemas.microsoft.com/office/powerpoint/2010/main" val="1779150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8499567" y="1674119"/>
            <a:ext cx="3605100" cy="4349142"/>
          </a:xfrm>
          <a:prstGeom prst="rect">
            <a:avLst/>
          </a:prstGeom>
          <a:noFill/>
          <a:ln>
            <a:noFill/>
          </a:ln>
        </p:spPr>
        <p:txBody>
          <a:bodyPr spcFirstLastPara="1" wrap="square" lIns="0" tIns="0" rIns="0" bIns="0" anchor="t" anchorCtr="0">
            <a:noAutofit/>
          </a:bodyPr>
          <a:lstStyle/>
          <a:p>
            <a:pPr marL="285750" indent="-285750">
              <a:buClr>
                <a:schemeClr val="tx1"/>
              </a:buClr>
              <a:buSzPts val="1500"/>
              <a:buFont typeface="Arial" panose="020B0604020202020204" pitchFamily="34" charset="0"/>
              <a:buChar char="•"/>
            </a:pPr>
            <a:r>
              <a:rPr lang="en-GB" sz="1300">
                <a:solidFill>
                  <a:schemeClr val="tx1"/>
                </a:solidFill>
                <a:latin typeface="+mj-lt"/>
                <a:cs typeface="Calibri Light" panose="020F0302020204030204" pitchFamily="34" charset="0"/>
              </a:rPr>
              <a:t>Respect (claims) has increased the most as an opportunity for females, up by 0.93 points since the previous wave and 2.67 points higher than the corresponding opportunity score for males</a:t>
            </a:r>
          </a:p>
          <a:p>
            <a:pPr marL="285750" indent="-285750">
              <a:buClr>
                <a:schemeClr val="tx1"/>
              </a:buClr>
              <a:buSzPts val="1500"/>
              <a:buFont typeface="Arial" panose="020B0604020202020204" pitchFamily="34" charset="0"/>
              <a:buChar char="•"/>
            </a:pPr>
            <a:endParaRPr lang="en-GB" sz="130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sz="1300">
                <a:solidFill>
                  <a:schemeClr val="tx1"/>
                </a:solidFill>
                <a:latin typeface="+mj-lt"/>
                <a:cs typeface="Calibri Light" panose="020F0302020204030204" pitchFamily="34" charset="0"/>
              </a:rPr>
              <a:t>The opportunity scores for Price and Loyalty are also higher for women than they are for men, by 1.33 and 1.21 points respectively</a:t>
            </a:r>
          </a:p>
          <a:p>
            <a:pPr marL="285750" indent="-285750">
              <a:buClr>
                <a:schemeClr val="tx1"/>
              </a:buClr>
              <a:buSzPts val="1500"/>
              <a:buFont typeface="Arial" panose="020B0604020202020204" pitchFamily="34" charset="0"/>
              <a:buChar char="•"/>
            </a:pPr>
            <a:endParaRPr lang="en-GB" sz="130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sz="1300">
                <a:solidFill>
                  <a:schemeClr val="tx1"/>
                </a:solidFill>
                <a:latin typeface="+mj-lt"/>
                <a:cs typeface="Calibri Light" panose="020F0302020204030204" pitchFamily="34" charset="0"/>
              </a:rPr>
              <a:t>Improving the service experience in relation to Protection and the Speed of claims has increased as an opportunity amongst males, by 0.93 and 0.66 points, respectively.  </a:t>
            </a:r>
          </a:p>
          <a:p>
            <a:pPr>
              <a:buClr>
                <a:schemeClr val="tx1"/>
              </a:buClr>
              <a:buSzPts val="1500"/>
            </a:pPr>
            <a:endParaRPr lang="en-GB" sz="130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sz="1300">
                <a:solidFill>
                  <a:schemeClr val="tx1"/>
                </a:solidFill>
                <a:latin typeface="+mj-lt"/>
                <a:cs typeface="Calibri Light" panose="020F0302020204030204" pitchFamily="34" charset="0"/>
              </a:rPr>
              <a:t>On average, the opportunity to improve trust remains greatest with women than it is for men</a:t>
            </a:r>
          </a:p>
          <a:p>
            <a:pPr>
              <a:buClr>
                <a:schemeClr val="tx1"/>
              </a:buClr>
              <a:buSzPts val="1500"/>
            </a:pPr>
            <a:endParaRPr lang="en-GB" sz="1300">
              <a:solidFill>
                <a:schemeClr val="tx1"/>
              </a:solidFill>
              <a:latin typeface="+mj-lt"/>
              <a:cs typeface="Calibri Light" panose="020F0302020204030204" pitchFamily="34" charset="0"/>
            </a:endParaRPr>
          </a:p>
        </p:txBody>
      </p:sp>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Consumers Opportunity themes by gender - wave 11&amp;12 </a:t>
            </a:r>
          </a:p>
        </p:txBody>
      </p:sp>
      <p:graphicFrame>
        <p:nvGraphicFramePr>
          <p:cNvPr id="9" name="Chart 8"/>
          <p:cNvGraphicFramePr/>
          <p:nvPr>
            <p:extLst>
              <p:ext uri="{D42A27DB-BD31-4B8C-83A1-F6EECF244321}">
                <p14:modId xmlns:p14="http://schemas.microsoft.com/office/powerpoint/2010/main" val="2148186923"/>
              </p:ext>
            </p:extLst>
          </p:nvPr>
        </p:nvGraphicFramePr>
        <p:xfrm>
          <a:off x="291494" y="1253705"/>
          <a:ext cx="4350175" cy="41691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extLst>
              <p:ext uri="{D42A27DB-BD31-4B8C-83A1-F6EECF244321}">
                <p14:modId xmlns:p14="http://schemas.microsoft.com/office/powerpoint/2010/main" val="3247688122"/>
              </p:ext>
            </p:extLst>
          </p:nvPr>
        </p:nvGraphicFramePr>
        <p:xfrm>
          <a:off x="4370282" y="1234667"/>
          <a:ext cx="3937695" cy="4169168"/>
        </p:xfrm>
        <a:graphic>
          <a:graphicData uri="http://schemas.openxmlformats.org/drawingml/2006/chart">
            <c:chart xmlns:c="http://schemas.openxmlformats.org/drawingml/2006/chart" xmlns:r="http://schemas.openxmlformats.org/officeDocument/2006/relationships" r:id="rId4"/>
          </a:graphicData>
        </a:graphic>
      </p:graphicFrame>
      <p:sp>
        <p:nvSpPr>
          <p:cNvPr id="7" name="Google Shape;281;p26">
            <a:extLst>
              <a:ext uri="{FF2B5EF4-FFF2-40B4-BE49-F238E27FC236}">
                <a16:creationId xmlns:a16="http://schemas.microsoft.com/office/drawing/2014/main" id="{6BA30E1E-56C4-493B-8992-B93B1A6F3097}"/>
              </a:ext>
            </a:extLst>
          </p:cNvPr>
          <p:cNvSpPr txBox="1"/>
          <p:nvPr/>
        </p:nvSpPr>
        <p:spPr>
          <a:xfrm>
            <a:off x="0" y="6502960"/>
            <a:ext cx="10201458" cy="355040"/>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Dec 2022 &amp; May 2023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Female n=512,  Male n=488.</a:t>
            </a:r>
            <a:endParaRPr lang="en-GB" sz="80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8A5F267-4FBB-4E0F-9CCE-E34E4194284D}"/>
              </a:ext>
            </a:extLst>
          </p:cNvPr>
          <p:cNvSpPr txBox="1"/>
          <p:nvPr/>
        </p:nvSpPr>
        <p:spPr>
          <a:xfrm>
            <a:off x="548633" y="711839"/>
            <a:ext cx="11556033" cy="584775"/>
          </a:xfrm>
          <a:prstGeom prst="rect">
            <a:avLst/>
          </a:prstGeom>
          <a:noFill/>
        </p:spPr>
        <p:txBody>
          <a:bodyPr wrap="square">
            <a:spAutoFit/>
          </a:bodyPr>
          <a:lstStyle/>
          <a:p>
            <a:r>
              <a:rPr lang="en-GB" sz="1600">
                <a:solidFill>
                  <a:srgbClr val="008265"/>
                </a:solidFill>
                <a:latin typeface="+mn-lt"/>
                <a:cs typeface="Calibri Light" panose="020F0302020204030204" pitchFamily="34" charset="0"/>
              </a:rPr>
              <a:t>Loyalty remains the highest opportunity with both women and men to improve trust.  The Loyalty opportunity score has slightly increased for females and males compared to wave 10&amp;11, by 0.31 and 0.16 points respectively</a:t>
            </a:r>
          </a:p>
        </p:txBody>
      </p:sp>
    </p:spTree>
    <p:extLst>
      <p:ext uri="{BB962C8B-B14F-4D97-AF65-F5344CB8AC3E}">
        <p14:creationId xmlns:p14="http://schemas.microsoft.com/office/powerpoint/2010/main" val="4097114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9119941" y="3677108"/>
            <a:ext cx="2802575" cy="1521745"/>
          </a:xfrm>
          <a:prstGeom prst="rect">
            <a:avLst/>
          </a:prstGeom>
          <a:noFill/>
          <a:ln>
            <a:noFill/>
          </a:ln>
        </p:spPr>
        <p:txBody>
          <a:bodyPr spcFirstLastPara="1" wrap="square" lIns="0" tIns="0" rIns="0" bIns="0" anchor="t" anchorCtr="0">
            <a:noAutofit/>
          </a:bodyPr>
          <a:lstStyle/>
          <a:p>
            <a:pPr>
              <a:buClr>
                <a:srgbClr val="FFFFFF"/>
              </a:buClr>
              <a:buSzPts val="1500"/>
            </a:pPr>
            <a:endParaRPr lang="en-GB">
              <a:solidFill>
                <a:schemeClr val="tx1"/>
              </a:solidFill>
              <a:latin typeface="Calibri Light" panose="020F0302020204030204" pitchFamily="34" charset="0"/>
              <a:cs typeface="Calibri Light" panose="020F0302020204030204" pitchFamily="34" charset="0"/>
            </a:endParaRP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9488847" cy="349849"/>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Dec 2022 &amp; May 2023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White/ White British n=885/120, Ethnic minorities: n=112/37*  low sample shown for completeness.</a:t>
            </a:r>
            <a:endParaRPr lang="en-GB" sz="800">
              <a:latin typeface="Arial" panose="020B0604020202020204" pitchFamily="34" charset="0"/>
              <a:cs typeface="Arial" panose="020B0604020202020204" pitchFamily="34" charset="0"/>
            </a:endParaRPr>
          </a:p>
        </p:txBody>
      </p:sp>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Consumers Opportunity themes by ethnicity - wave 11&amp;12</a:t>
            </a:r>
          </a:p>
        </p:txBody>
      </p:sp>
      <p:graphicFrame>
        <p:nvGraphicFramePr>
          <p:cNvPr id="6" name="Chart 5"/>
          <p:cNvGraphicFramePr/>
          <p:nvPr>
            <p:extLst>
              <p:ext uri="{D42A27DB-BD31-4B8C-83A1-F6EECF244321}">
                <p14:modId xmlns:p14="http://schemas.microsoft.com/office/powerpoint/2010/main" val="1459398375"/>
              </p:ext>
            </p:extLst>
          </p:nvPr>
        </p:nvGraphicFramePr>
        <p:xfrm>
          <a:off x="65872" y="1495241"/>
          <a:ext cx="4439905" cy="4763515"/>
        </p:xfrm>
        <a:graphic>
          <a:graphicData uri="http://schemas.openxmlformats.org/drawingml/2006/chart">
            <c:chart xmlns:c="http://schemas.openxmlformats.org/drawingml/2006/chart" xmlns:r="http://schemas.openxmlformats.org/officeDocument/2006/relationships" r:id="rId3"/>
          </a:graphicData>
        </a:graphic>
      </p:graphicFrame>
      <p:sp>
        <p:nvSpPr>
          <p:cNvPr id="9" name="Google Shape;554;p52">
            <a:extLst>
              <a:ext uri="{FF2B5EF4-FFF2-40B4-BE49-F238E27FC236}">
                <a16:creationId xmlns:a16="http://schemas.microsoft.com/office/drawing/2014/main" id="{59A45DC8-C252-41E7-A50B-0F54B9CB0DA3}"/>
              </a:ext>
            </a:extLst>
          </p:cNvPr>
          <p:cNvSpPr txBox="1"/>
          <p:nvPr/>
        </p:nvSpPr>
        <p:spPr>
          <a:xfrm>
            <a:off x="8585563" y="1672472"/>
            <a:ext cx="3540565" cy="3740982"/>
          </a:xfrm>
          <a:prstGeom prst="rect">
            <a:avLst/>
          </a:prstGeom>
          <a:noFill/>
          <a:ln>
            <a:noFill/>
          </a:ln>
        </p:spPr>
        <p:txBody>
          <a:bodyPr spcFirstLastPara="1" wrap="square" lIns="0" tIns="0" rIns="0" bIns="0" anchor="t" anchorCtr="0">
            <a:noAutofit/>
          </a:bodyPr>
          <a:lstStyle/>
          <a:p>
            <a:pPr marL="285750" indent="-285750">
              <a:buClrTx/>
              <a:buSzPts val="1500"/>
              <a:buFont typeface="Arial" panose="020B0604020202020204" pitchFamily="34" charset="0"/>
              <a:buChar char="•"/>
            </a:pPr>
            <a:endParaRPr lang="en-GB" sz="1300">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sz="1300">
                <a:solidFill>
                  <a:schemeClr val="tx1"/>
                </a:solidFill>
                <a:latin typeface="+mj-lt"/>
                <a:cs typeface="Calibri Light" panose="020F0302020204030204" pitchFamily="34" charset="0"/>
              </a:rPr>
              <a:t>The Loyalty opportunity score has increased by 0.55 points for Ethnic minority groups and 0.22 points for White/White British</a:t>
            </a:r>
          </a:p>
          <a:p>
            <a:pPr marL="285750" indent="-285750">
              <a:buClrTx/>
              <a:buSzPts val="1500"/>
              <a:buFont typeface="Arial" panose="020B0604020202020204" pitchFamily="34" charset="0"/>
              <a:buChar char="•"/>
            </a:pPr>
            <a:endParaRPr lang="en-GB" sz="1300">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sz="1300">
                <a:solidFill>
                  <a:schemeClr val="tx1"/>
                </a:solidFill>
                <a:latin typeface="+mj-lt"/>
                <a:cs typeface="Calibri Light" panose="020F0302020204030204" pitchFamily="34" charset="0"/>
              </a:rPr>
              <a:t>All theme opportunity scores have increased by at least 0.22 points amongst White/White British except for Control (claims) which is 0.70 points compared to the previous wave</a:t>
            </a:r>
          </a:p>
          <a:p>
            <a:pPr marL="285750" indent="-285750">
              <a:buClrTx/>
              <a:buSzPts val="1500"/>
              <a:buFont typeface="Arial" panose="020B0604020202020204" pitchFamily="34" charset="0"/>
              <a:buChar char="•"/>
            </a:pPr>
            <a:endParaRPr lang="en-GB" sz="1300">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sz="1300">
                <a:solidFill>
                  <a:schemeClr val="tx1"/>
                </a:solidFill>
                <a:latin typeface="+mj-lt"/>
                <a:cs typeface="Calibri Light" panose="020F0302020204030204" pitchFamily="34" charset="0"/>
              </a:rPr>
              <a:t>The biggest changes in opportunity scores for Ethnic minority groups are Speed (claims) and Control (claims) which have fallen by 0.99 points and 0.91 points, but remain as the top 2 opportunity scores although the sample of this population who have claimed is low, so the scores are more volatile</a:t>
            </a:r>
          </a:p>
        </p:txBody>
      </p:sp>
      <p:graphicFrame>
        <p:nvGraphicFramePr>
          <p:cNvPr id="18" name="Chart 17"/>
          <p:cNvGraphicFramePr/>
          <p:nvPr>
            <p:extLst>
              <p:ext uri="{D42A27DB-BD31-4B8C-83A1-F6EECF244321}">
                <p14:modId xmlns:p14="http://schemas.microsoft.com/office/powerpoint/2010/main" val="668484576"/>
              </p:ext>
            </p:extLst>
          </p:nvPr>
        </p:nvGraphicFramePr>
        <p:xfrm>
          <a:off x="4505777" y="1459030"/>
          <a:ext cx="4445571" cy="473875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B73DA2D3-1F24-4072-A3F4-302FFAFE196E}"/>
              </a:ext>
            </a:extLst>
          </p:cNvPr>
          <p:cNvSpPr txBox="1"/>
          <p:nvPr/>
        </p:nvSpPr>
        <p:spPr>
          <a:xfrm>
            <a:off x="452839" y="719225"/>
            <a:ext cx="11469677" cy="553998"/>
          </a:xfrm>
          <a:prstGeom prst="rect">
            <a:avLst/>
          </a:prstGeom>
          <a:noFill/>
        </p:spPr>
        <p:txBody>
          <a:bodyPr wrap="square">
            <a:spAutoFit/>
          </a:bodyPr>
          <a:lstStyle/>
          <a:p>
            <a:r>
              <a:rPr lang="en-GB" sz="1500" dirty="0">
                <a:solidFill>
                  <a:srgbClr val="008265"/>
                </a:solidFill>
                <a:latin typeface="+mj-lt"/>
                <a:cs typeface="Calibri Light" panose="020F0302020204030204" pitchFamily="34" charset="0"/>
              </a:rPr>
              <a:t>The biggest difference in opportunity scores between White/White British policy holders and Ethnic minorities is the Loyalty theme:           it is 10.12 for White/White British, 3.47 points higher than the corresponding score for Ethnic minorities  </a:t>
            </a:r>
          </a:p>
        </p:txBody>
      </p:sp>
    </p:spTree>
    <p:extLst>
      <p:ext uri="{BB962C8B-B14F-4D97-AF65-F5344CB8AC3E}">
        <p14:creationId xmlns:p14="http://schemas.microsoft.com/office/powerpoint/2010/main" val="3292747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6548846" y="1967948"/>
            <a:ext cx="5262154" cy="2938039"/>
          </a:xfrm>
          <a:prstGeom prst="rect">
            <a:avLst/>
          </a:prstGeom>
          <a:noFill/>
          <a:ln>
            <a:noFill/>
          </a:ln>
        </p:spPr>
        <p:txBody>
          <a:bodyPr spcFirstLastPara="1" wrap="square" lIns="0" tIns="0" rIns="0" bIns="0" anchor="t" anchorCtr="0">
            <a:noAutofit/>
          </a:bodyPr>
          <a:lstStyle/>
          <a:p>
            <a:pPr marL="171450" indent="-171450">
              <a:buClrTx/>
              <a:buSzPts val="1500"/>
              <a:buFont typeface="Arial" panose="020B0604020202020204" pitchFamily="34" charset="0"/>
              <a:buChar char="•"/>
            </a:pPr>
            <a:r>
              <a:rPr lang="en-GB" sz="1200" dirty="0">
                <a:solidFill>
                  <a:schemeClr val="tx1"/>
                </a:solidFill>
                <a:latin typeface="+mj-lt"/>
                <a:cs typeface="Calibri Light" panose="020F0302020204030204" pitchFamily="34" charset="0"/>
              </a:rPr>
              <a:t>The Loyalty theme is the biggest opportunity to improve trust, across all age groups.  Performance of insurance providers has improved for Loyalty in the view of consumers aged 18-34 &amp; 35-54 but fallen slightly for the 55s or older, by 0.42 points</a:t>
            </a:r>
          </a:p>
          <a:p>
            <a:pPr marL="171450" indent="-171450">
              <a:buClrTx/>
              <a:buSzPts val="1500"/>
              <a:buFont typeface="Arial" panose="020B0604020202020204" pitchFamily="34" charset="0"/>
              <a:buChar char="•"/>
            </a:pPr>
            <a:endParaRPr lang="en-GB" sz="1200" dirty="0">
              <a:solidFill>
                <a:schemeClr val="tx1"/>
              </a:solidFill>
              <a:latin typeface="+mj-lt"/>
              <a:cs typeface="Calibri Light" panose="020F0302020204030204" pitchFamily="34" charset="0"/>
            </a:endParaRPr>
          </a:p>
          <a:p>
            <a:pPr marL="171450" indent="-171450">
              <a:buClrTx/>
              <a:buSzPts val="1500"/>
              <a:buFont typeface="Arial" panose="020B0604020202020204" pitchFamily="34" charset="0"/>
              <a:buChar char="•"/>
            </a:pPr>
            <a:r>
              <a:rPr lang="en-GB" sz="1200" dirty="0">
                <a:solidFill>
                  <a:schemeClr val="tx1"/>
                </a:solidFill>
                <a:latin typeface="+mj-lt"/>
                <a:cs typeface="Calibri Light" panose="020F0302020204030204" pitchFamily="34" charset="0"/>
              </a:rPr>
              <a:t>The three claim related themes are the next biggest opportunities for improving trust amongst 35–54-year-olds, behind Loyalty </a:t>
            </a:r>
          </a:p>
          <a:p>
            <a:pPr marL="171450" indent="-171450">
              <a:buClrTx/>
              <a:buSzPts val="1500"/>
              <a:buFont typeface="Arial" panose="020B0604020202020204" pitchFamily="34" charset="0"/>
              <a:buChar char="•"/>
            </a:pPr>
            <a:endParaRPr lang="en-GB" sz="1200" dirty="0">
              <a:solidFill>
                <a:schemeClr val="tx1"/>
              </a:solidFill>
              <a:latin typeface="+mj-lt"/>
              <a:cs typeface="Calibri Light" panose="020F0302020204030204" pitchFamily="34" charset="0"/>
            </a:endParaRPr>
          </a:p>
          <a:p>
            <a:pPr marL="171450" indent="-171450">
              <a:buClrTx/>
              <a:buSzPts val="1500"/>
              <a:buFont typeface="Arial" panose="020B0604020202020204" pitchFamily="34" charset="0"/>
              <a:buChar char="•"/>
            </a:pPr>
            <a:r>
              <a:rPr lang="en-GB" sz="1200" dirty="0">
                <a:solidFill>
                  <a:schemeClr val="tx1"/>
                </a:solidFill>
                <a:latin typeface="+mj-lt"/>
                <a:cs typeface="Calibri Light" panose="020F0302020204030204" pitchFamily="34" charset="0"/>
              </a:rPr>
              <a:t>The largest increases in opportunity scores, for 18-34 year-olds, are the Respect (claims) up 1.91 points, Price and Relationship themes; both 0.90 points higher than in wave 10&amp;11.  Despite the increase, the Relationship theme remains the lowest opportunity score as is the case across all age groups</a:t>
            </a:r>
          </a:p>
          <a:p>
            <a:pPr marL="171450" indent="-171450">
              <a:buClrTx/>
              <a:buSzPts val="1500"/>
              <a:buFont typeface="Arial" panose="020B0604020202020204" pitchFamily="34" charset="0"/>
              <a:buChar char="•"/>
            </a:pPr>
            <a:endParaRPr lang="en-GB" sz="1200" dirty="0">
              <a:solidFill>
                <a:schemeClr val="tx1"/>
              </a:solidFill>
              <a:latin typeface="+mj-lt"/>
              <a:cs typeface="Calibri Light" panose="020F0302020204030204" pitchFamily="34" charset="0"/>
            </a:endParaRPr>
          </a:p>
          <a:p>
            <a:pPr marL="171450" indent="-171450">
              <a:buClrTx/>
              <a:buSzPts val="1500"/>
              <a:buFont typeface="Arial" panose="020B0604020202020204" pitchFamily="34" charset="0"/>
              <a:buChar char="•"/>
            </a:pPr>
            <a:r>
              <a:rPr lang="en-GB" sz="1200" dirty="0">
                <a:solidFill>
                  <a:schemeClr val="tx1"/>
                </a:solidFill>
                <a:latin typeface="+mj-lt"/>
                <a:cs typeface="Calibri Light" panose="020F0302020204030204" pitchFamily="34" charset="0"/>
              </a:rPr>
              <a:t>The younger age group (18-34) are more likely to have made a claim in the previous 12 months compared to the other age groups: 30% of 18–34-year-olds reported having made a claim, in contrast to 16% (35-54) and 5% (55+).</a:t>
            </a:r>
          </a:p>
          <a:p>
            <a:pPr>
              <a:buClr>
                <a:srgbClr val="FFFFFF"/>
              </a:buClr>
              <a:buSzPts val="1500"/>
            </a:pPr>
            <a:endParaRPr lang="en-GB" sz="1200" dirty="0">
              <a:solidFill>
                <a:schemeClr val="tx1"/>
              </a:solidFill>
              <a:latin typeface="+mj-lt"/>
              <a:cs typeface="Calibri Light" panose="020F0302020204030204" pitchFamily="34" charset="0"/>
            </a:endParaRPr>
          </a:p>
          <a:p>
            <a:pPr>
              <a:buClr>
                <a:srgbClr val="FFFFFF"/>
              </a:buClr>
              <a:buSzPts val="1500"/>
            </a:pPr>
            <a:endParaRPr lang="en-GB" sz="1200" dirty="0">
              <a:solidFill>
                <a:schemeClr val="tx1"/>
              </a:solidFill>
              <a:latin typeface="+mj-lt"/>
              <a:cs typeface="Calibri Light" panose="020F0302020204030204" pitchFamily="34" charset="0"/>
            </a:endParaRPr>
          </a:p>
          <a:p>
            <a:pPr>
              <a:buClr>
                <a:srgbClr val="FFFFFF"/>
              </a:buClr>
              <a:buSzPts val="1500"/>
            </a:pPr>
            <a:endParaRPr lang="en-GB" sz="1200" dirty="0">
              <a:solidFill>
                <a:schemeClr val="tx1"/>
              </a:solidFill>
              <a:latin typeface="+mj-lt"/>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27166"/>
            <a:ext cx="9374547" cy="330834"/>
          </a:xfrm>
          <a:prstGeom prst="rect">
            <a:avLst/>
          </a:prstGeom>
          <a:noFill/>
          <a:ln>
            <a:noFill/>
          </a:ln>
        </p:spPr>
        <p:txBody>
          <a:bodyPr spcFirstLastPara="1" wrap="square" lIns="91425" tIns="45700" rIns="91425" bIns="45700" anchor="t" anchorCtr="0">
            <a:noAutofit/>
          </a:bodyPr>
          <a:lstStyle/>
          <a:p>
            <a:r>
              <a:rPr lang="en-GB" sz="800">
                <a:latin typeface="Arial" panose="020B0604020202020204" pitchFamily="34" charset="0"/>
                <a:ea typeface="Corbel"/>
                <a:cs typeface="Arial" panose="020B0604020202020204" pitchFamily="34" charset="0"/>
                <a:sym typeface="Corbel"/>
              </a:rPr>
              <a:t>Base: </a:t>
            </a:r>
            <a:r>
              <a:rPr lang="en-GB" sz="800">
                <a:solidFill>
                  <a:schemeClr val="tx1"/>
                </a:solidFill>
                <a:latin typeface="Arial" panose="020B0604020202020204" pitchFamily="34" charset="0"/>
                <a:ea typeface="Corbel"/>
                <a:cs typeface="Arial" panose="020B0604020202020204" pitchFamily="34" charset="0"/>
                <a:sym typeface="Corbel"/>
              </a:rPr>
              <a:t>Dec 2022 &amp; May 2023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 / who have claimed on at least one insurance policy in the last 12 months: 18-34 n=277/84, 35-54 n=338/55, 55 or older n=385/19 *low base indicative only</a:t>
            </a:r>
            <a:endParaRPr lang="en-GB" sz="800">
              <a:latin typeface="Arial" panose="020B0604020202020204" pitchFamily="34" charset="0"/>
              <a:cs typeface="Arial" panose="020B0604020202020204" pitchFamily="34" charset="0"/>
            </a:endParaRPr>
          </a:p>
        </p:txBody>
      </p:sp>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Consumers Opportunity themes by age - wave 11&amp;12</a:t>
            </a:r>
          </a:p>
        </p:txBody>
      </p:sp>
      <p:sp>
        <p:nvSpPr>
          <p:cNvPr id="5" name="TextBox 4"/>
          <p:cNvSpPr txBox="1"/>
          <p:nvPr/>
        </p:nvSpPr>
        <p:spPr>
          <a:xfrm>
            <a:off x="548256" y="5533002"/>
            <a:ext cx="5446144" cy="553998"/>
          </a:xfrm>
          <a:prstGeom prst="rect">
            <a:avLst/>
          </a:prstGeom>
          <a:noFill/>
        </p:spPr>
        <p:txBody>
          <a:bodyPr wrap="square" rtlCol="0">
            <a:spAutoFit/>
          </a:bodyPr>
          <a:lstStyle/>
          <a:p>
            <a:r>
              <a:rPr lang="en-GB" sz="1000">
                <a:solidFill>
                  <a:schemeClr val="tx1"/>
                </a:solidFill>
                <a:latin typeface="+mj-lt"/>
                <a:cs typeface="Calibri Light" panose="020F0302020204030204" pitchFamily="34" charset="0"/>
              </a:rPr>
              <a:t>Table is showing opportunity scores by age range, relative to all respondents’ average scores</a:t>
            </a:r>
          </a:p>
          <a:p>
            <a:endParaRPr lang="en-GB" sz="1000">
              <a:solidFill>
                <a:schemeClr val="tx1"/>
              </a:solidFill>
              <a:latin typeface="+mj-lt"/>
              <a:cs typeface="Calibri Light" panose="020F0302020204030204" pitchFamily="34" charset="0"/>
            </a:endParaRPr>
          </a:p>
          <a:p>
            <a:endParaRPr lang="en-GB" sz="1000">
              <a:solidFill>
                <a:schemeClr val="tx1"/>
              </a:solidFill>
              <a:latin typeface="+mj-lt"/>
              <a:cs typeface="Calibri Light" panose="020F03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344475239"/>
              </p:ext>
            </p:extLst>
          </p:nvPr>
        </p:nvGraphicFramePr>
        <p:xfrm>
          <a:off x="548256" y="1671357"/>
          <a:ext cx="5607512" cy="3760538"/>
        </p:xfrm>
        <a:graphic>
          <a:graphicData uri="http://schemas.openxmlformats.org/drawingml/2006/table">
            <a:tbl>
              <a:tblPr/>
              <a:tblGrid>
                <a:gridCol w="1440285">
                  <a:extLst>
                    <a:ext uri="{9D8B030D-6E8A-4147-A177-3AD203B41FA5}">
                      <a16:colId xmlns:a16="http://schemas.microsoft.com/office/drawing/2014/main" val="20000"/>
                    </a:ext>
                  </a:extLst>
                </a:gridCol>
                <a:gridCol w="1401878">
                  <a:extLst>
                    <a:ext uri="{9D8B030D-6E8A-4147-A177-3AD203B41FA5}">
                      <a16:colId xmlns:a16="http://schemas.microsoft.com/office/drawing/2014/main" val="20001"/>
                    </a:ext>
                  </a:extLst>
                </a:gridCol>
                <a:gridCol w="921783">
                  <a:extLst>
                    <a:ext uri="{9D8B030D-6E8A-4147-A177-3AD203B41FA5}">
                      <a16:colId xmlns:a16="http://schemas.microsoft.com/office/drawing/2014/main" val="20002"/>
                    </a:ext>
                  </a:extLst>
                </a:gridCol>
                <a:gridCol w="921783">
                  <a:extLst>
                    <a:ext uri="{9D8B030D-6E8A-4147-A177-3AD203B41FA5}">
                      <a16:colId xmlns:a16="http://schemas.microsoft.com/office/drawing/2014/main" val="20003"/>
                    </a:ext>
                  </a:extLst>
                </a:gridCol>
                <a:gridCol w="921783">
                  <a:extLst>
                    <a:ext uri="{9D8B030D-6E8A-4147-A177-3AD203B41FA5}">
                      <a16:colId xmlns:a16="http://schemas.microsoft.com/office/drawing/2014/main" val="20004"/>
                    </a:ext>
                  </a:extLst>
                </a:gridCol>
              </a:tblGrid>
              <a:tr h="416417">
                <a:tc>
                  <a:txBody>
                    <a:bodyPr/>
                    <a:lstStyle/>
                    <a:p>
                      <a:pPr algn="l" fontAlgn="b"/>
                      <a:endParaRPr lang="en-GB" sz="1200" b="0" i="0" u="none" strike="noStrike">
                        <a:solidFill>
                          <a:srgbClr val="000000"/>
                        </a:solidFill>
                        <a:effectLst/>
                        <a:latin typeface="+mj-lt"/>
                      </a:endParaRPr>
                    </a:p>
                  </a:txBody>
                  <a:tcPr marL="6350" marR="6350" marT="6350" marB="0" anchor="b">
                    <a:lnL>
                      <a:noFill/>
                    </a:lnL>
                    <a:lnR w="1270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b"/>
                      <a:r>
                        <a:rPr lang="en-GB" sz="1200" b="1" i="0" u="none" strike="noStrike">
                          <a:solidFill>
                            <a:srgbClr val="FFFFFF"/>
                          </a:solidFill>
                          <a:effectLst/>
                          <a:latin typeface="+mj-lt"/>
                        </a:rPr>
                        <a:t>All respondents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200" b="1" i="0" u="none" strike="noStrike">
                          <a:solidFill>
                            <a:srgbClr val="FFFFFF"/>
                          </a:solidFill>
                          <a:effectLst/>
                          <a:latin typeface="+mj-lt"/>
                        </a:rPr>
                        <a:t>18-34 years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200" b="1" i="0" u="none" strike="noStrike">
                          <a:solidFill>
                            <a:srgbClr val="FFFFFF"/>
                          </a:solidFill>
                          <a:effectLst/>
                          <a:latin typeface="+mj-lt"/>
                        </a:rPr>
                        <a:t>35-54 years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200" b="1" i="0" u="none" strike="noStrike">
                          <a:solidFill>
                            <a:srgbClr val="FFFFFF"/>
                          </a:solidFill>
                          <a:effectLst/>
                          <a:latin typeface="+mj-lt"/>
                        </a:rPr>
                        <a:t>55 or older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10000"/>
                  </a:ext>
                </a:extLst>
              </a:tr>
              <a:tr h="371569">
                <a:tc>
                  <a:txBody>
                    <a:bodyPr/>
                    <a:lstStyle/>
                    <a:p>
                      <a:pPr algn="ctr" fontAlgn="b"/>
                      <a:r>
                        <a:rPr lang="en-GB" sz="1100" b="1" i="0" u="none" strike="noStrike" dirty="0">
                          <a:solidFill>
                            <a:srgbClr val="000000"/>
                          </a:solidFill>
                          <a:effectLst/>
                          <a:latin typeface="+mn-lt"/>
                        </a:rPr>
                        <a:t>Loyalty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mn-lt"/>
                        </a:rPr>
                        <a:t>9.71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8.45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10.20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10.32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1"/>
                  </a:ext>
                </a:extLst>
              </a:tr>
              <a:tr h="371569">
                <a:tc>
                  <a:txBody>
                    <a:bodyPr/>
                    <a:lstStyle/>
                    <a:p>
                      <a:pPr algn="ctr" fontAlgn="b"/>
                      <a:r>
                        <a:rPr lang="en-GB" sz="1100" b="1" i="0" u="none" strike="noStrike">
                          <a:solidFill>
                            <a:srgbClr val="000000"/>
                          </a:solidFill>
                          <a:effectLst/>
                          <a:latin typeface="+mn-lt"/>
                        </a:rPr>
                        <a:t>Speed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mn-lt"/>
                        </a:rPr>
                        <a:t>8.77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8.37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9.29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9.17*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71569">
                <a:tc>
                  <a:txBody>
                    <a:bodyPr/>
                    <a:lstStyle/>
                    <a:p>
                      <a:pPr algn="ctr" fontAlgn="b"/>
                      <a:r>
                        <a:rPr lang="en-GB" sz="1100" b="1" i="0" u="none" strike="noStrike">
                          <a:solidFill>
                            <a:srgbClr val="000000"/>
                          </a:solidFill>
                          <a:effectLst/>
                          <a:latin typeface="+mn-lt"/>
                        </a:rPr>
                        <a:t>Respect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mn-lt"/>
                        </a:rPr>
                        <a:t>8.56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7.94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10.11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371569">
                <a:tc>
                  <a:txBody>
                    <a:bodyPr/>
                    <a:lstStyle/>
                    <a:p>
                      <a:pPr algn="ctr" fontAlgn="b"/>
                      <a:r>
                        <a:rPr lang="en-GB" sz="1100" b="1" i="0" u="none" strike="noStrike">
                          <a:solidFill>
                            <a:srgbClr val="000000"/>
                          </a:solidFill>
                          <a:effectLst/>
                          <a:latin typeface="+mn-lt"/>
                        </a:rPr>
                        <a:t>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mn-lt"/>
                        </a:rPr>
                        <a:t>8.43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7.56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8.73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8.84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4"/>
                  </a:ext>
                </a:extLst>
              </a:tr>
              <a:tr h="371569">
                <a:tc>
                  <a:txBody>
                    <a:bodyPr/>
                    <a:lstStyle/>
                    <a:p>
                      <a:pPr algn="ctr" fontAlgn="b"/>
                      <a:r>
                        <a:rPr lang="en-GB" sz="1100" b="1" i="0" u="none" strike="noStrike">
                          <a:solidFill>
                            <a:srgbClr val="000000"/>
                          </a:solidFill>
                          <a:effectLst/>
                          <a:latin typeface="+mn-lt"/>
                        </a:rPr>
                        <a:t>Control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mn-lt"/>
                        </a:rPr>
                        <a:t>8.37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7.56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9.28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10.35*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371569">
                <a:tc>
                  <a:txBody>
                    <a:bodyPr/>
                    <a:lstStyle/>
                    <a:p>
                      <a:pPr algn="ctr" fontAlgn="b"/>
                      <a:r>
                        <a:rPr lang="en-GB" sz="1100" b="1" i="0" u="none" strike="noStrike">
                          <a:solidFill>
                            <a:srgbClr val="000000"/>
                          </a:solidFill>
                          <a:effectLst/>
                          <a:latin typeface="+mn-lt"/>
                        </a:rPr>
                        <a:t>Protection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mn-lt"/>
                        </a:rPr>
                        <a:t>7.08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6.97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7.88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6.52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6"/>
                  </a:ext>
                </a:extLst>
              </a:tr>
              <a:tr h="371569">
                <a:tc>
                  <a:txBody>
                    <a:bodyPr/>
                    <a:lstStyle/>
                    <a:p>
                      <a:pPr algn="ctr" fontAlgn="b"/>
                      <a:r>
                        <a:rPr lang="en-GB" sz="1100" b="1" i="0" u="none" strike="noStrike">
                          <a:solidFill>
                            <a:srgbClr val="000000"/>
                          </a:solidFill>
                          <a:effectLst/>
                          <a:latin typeface="+mn-lt"/>
                        </a:rPr>
                        <a:t>Ease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mn-lt"/>
                        </a:rPr>
                        <a:t>6.96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7.48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7.42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6.20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7"/>
                  </a:ext>
                </a:extLst>
              </a:tr>
              <a:tr h="371569">
                <a:tc>
                  <a:txBody>
                    <a:bodyPr/>
                    <a:lstStyle/>
                    <a:p>
                      <a:pPr algn="ctr" fontAlgn="b"/>
                      <a:r>
                        <a:rPr lang="en-GB" sz="1100" b="1" i="0" u="none" strike="noStrike">
                          <a:solidFill>
                            <a:srgbClr val="000000"/>
                          </a:solidFill>
                          <a:effectLst/>
                          <a:latin typeface="+mn-lt"/>
                        </a:rPr>
                        <a:t>Price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mn-lt"/>
                        </a:rPr>
                        <a:t>6.75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6.88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7.04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6.47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8"/>
                  </a:ext>
                </a:extLst>
              </a:tr>
              <a:tr h="371569">
                <a:tc>
                  <a:txBody>
                    <a:bodyPr/>
                    <a:lstStyle/>
                    <a:p>
                      <a:pPr algn="ctr" fontAlgn="b"/>
                      <a:r>
                        <a:rPr lang="en-GB" sz="1100" b="1" i="0" u="none" strike="noStrike">
                          <a:solidFill>
                            <a:srgbClr val="000000"/>
                          </a:solidFill>
                          <a:effectLst/>
                          <a:latin typeface="+mn-lt"/>
                        </a:rPr>
                        <a:t>Relationship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mn-lt"/>
                        </a:rPr>
                        <a:t>4.83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5.33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ea typeface="+mn-ea"/>
                          <a:cs typeface="+mn-cs"/>
                          <a:sym typeface="Arial"/>
                        </a:rPr>
                        <a:t>5.18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ea typeface="+mn-ea"/>
                          <a:cs typeface="+mn-cs"/>
                          <a:sym typeface="Arial"/>
                        </a:rPr>
                        <a:t>4.21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9"/>
                  </a:ext>
                </a:extLst>
              </a:tr>
            </a:tbl>
          </a:graphicData>
        </a:graphic>
      </p:graphicFrame>
      <p:sp>
        <p:nvSpPr>
          <p:cNvPr id="8" name="Rectangle 7"/>
          <p:cNvSpPr/>
          <p:nvPr/>
        </p:nvSpPr>
        <p:spPr>
          <a:xfrm>
            <a:off x="1399756" y="5822031"/>
            <a:ext cx="1625600" cy="276999"/>
          </a:xfrm>
          <a:prstGeom prst="rect">
            <a:avLst/>
          </a:prstGeom>
          <a:solidFill>
            <a:srgbClr val="FCE4D6"/>
          </a:solidFill>
          <a:ln>
            <a:solidFill>
              <a:srgbClr val="FCE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Below overall score</a:t>
            </a:r>
          </a:p>
        </p:txBody>
      </p:sp>
      <p:sp>
        <p:nvSpPr>
          <p:cNvPr id="9" name="Rectangle 8"/>
          <p:cNvSpPr/>
          <p:nvPr/>
        </p:nvSpPr>
        <p:spPr>
          <a:xfrm>
            <a:off x="3440205" y="5818999"/>
            <a:ext cx="1625600" cy="276999"/>
          </a:xfrm>
          <a:prstGeom prst="rect">
            <a:avLst/>
          </a:prstGeom>
          <a:solidFill>
            <a:srgbClr val="E2EFDA"/>
          </a:solidFill>
          <a:ln>
            <a:solidFill>
              <a:srgbClr val="E2E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Above overall score</a:t>
            </a:r>
          </a:p>
        </p:txBody>
      </p:sp>
      <p:sp>
        <p:nvSpPr>
          <p:cNvPr id="11" name="TextBox 10">
            <a:extLst>
              <a:ext uri="{FF2B5EF4-FFF2-40B4-BE49-F238E27FC236}">
                <a16:creationId xmlns:a16="http://schemas.microsoft.com/office/drawing/2014/main" id="{6F5EC0C0-045E-443A-A53F-EBE495ED57DF}"/>
              </a:ext>
            </a:extLst>
          </p:cNvPr>
          <p:cNvSpPr txBox="1"/>
          <p:nvPr/>
        </p:nvSpPr>
        <p:spPr>
          <a:xfrm>
            <a:off x="422143" y="693111"/>
            <a:ext cx="11325720" cy="584775"/>
          </a:xfrm>
          <a:prstGeom prst="rect">
            <a:avLst/>
          </a:prstGeom>
          <a:noFill/>
        </p:spPr>
        <p:txBody>
          <a:bodyPr wrap="square">
            <a:spAutoFit/>
          </a:bodyPr>
          <a:lstStyle/>
          <a:p>
            <a:r>
              <a:rPr lang="en-GB" sz="1600">
                <a:solidFill>
                  <a:srgbClr val="008265"/>
                </a:solidFill>
                <a:latin typeface="+mj-lt"/>
                <a:cs typeface="Calibri Light" panose="020F0302020204030204" pitchFamily="34" charset="0"/>
              </a:rPr>
              <a:t>Consumers aged 35-54 are the priority age group for improving trust in the sector although younger consumers, aged 18-34, have on average, had the biggest increases in opportunity scores for two concurrent waves </a:t>
            </a:r>
            <a:endParaRPr lang="en-GB" sz="1600">
              <a:latin typeface="+mj-lt"/>
              <a:cs typeface="Calibri Light" panose="020F0302020204030204" pitchFamily="34" charset="0"/>
            </a:endParaRPr>
          </a:p>
        </p:txBody>
      </p:sp>
    </p:spTree>
    <p:extLst>
      <p:ext uri="{BB962C8B-B14F-4D97-AF65-F5344CB8AC3E}">
        <p14:creationId xmlns:p14="http://schemas.microsoft.com/office/powerpoint/2010/main" val="2442772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664606" y="494301"/>
            <a:ext cx="5190284" cy="883122"/>
          </a:xfrm>
        </p:spPr>
        <p:txBody>
          <a:bodyPr/>
          <a:lstStyle/>
          <a:p>
            <a:r>
              <a:rPr lang="en-GB" sz="2400" b="1">
                <a:solidFill>
                  <a:schemeClr val="bg2"/>
                </a:solidFill>
                <a:latin typeface="Rockwell" panose="02060603020205020403" pitchFamily="18" charset="0"/>
                <a:ea typeface="Arial"/>
                <a:cs typeface="Calibri Light" panose="020F0302020204030204" pitchFamily="34" charset="0"/>
              </a:rPr>
              <a:t>Contents</a:t>
            </a:r>
            <a:endParaRPr lang="en-GB" sz="2400" b="1">
              <a:solidFill>
                <a:schemeClr val="bg2"/>
              </a:solidFill>
              <a:latin typeface="Rockwell" panose="02060603020205020403" pitchFamily="18" charset="0"/>
              <a:ea typeface="Arial"/>
              <a:cs typeface="Calibri Light" panose="020F0302020204030204" pitchFamily="34" charset="0"/>
              <a:sym typeface="Arial"/>
            </a:endParaRPr>
          </a:p>
        </p:txBody>
      </p:sp>
      <p:sp>
        <p:nvSpPr>
          <p:cNvPr id="2" name="Text Placeholder 1"/>
          <p:cNvSpPr>
            <a:spLocks noGrp="1"/>
          </p:cNvSpPr>
          <p:nvPr>
            <p:ph type="body" idx="1"/>
          </p:nvPr>
        </p:nvSpPr>
        <p:spPr>
          <a:xfrm>
            <a:off x="1673514" y="1296212"/>
            <a:ext cx="7211683" cy="3534580"/>
          </a:xfrm>
        </p:spPr>
        <p:txBody>
          <a:bodyPr/>
          <a:lstStyle/>
          <a:p>
            <a:pPr marL="228600" indent="0">
              <a:lnSpc>
                <a:spcPct val="250000"/>
              </a:lnSpc>
            </a:pPr>
            <a:r>
              <a:rPr lang="en-GB" sz="1800" dirty="0">
                <a:solidFill>
                  <a:schemeClr val="tx1"/>
                </a:solidFill>
                <a:latin typeface="+mj-lt"/>
                <a:ea typeface="Arial"/>
                <a:cs typeface="Calibri Light" panose="020F0302020204030204" pitchFamily="34" charset="0"/>
                <a:sym typeface="Arial"/>
              </a:rPr>
              <a:t>Background &amp; methodology		Slide 3</a:t>
            </a:r>
          </a:p>
          <a:p>
            <a:pPr marL="228600" indent="0">
              <a:lnSpc>
                <a:spcPct val="250000"/>
              </a:lnSpc>
            </a:pPr>
            <a:r>
              <a:rPr lang="en-GB" sz="1800" dirty="0">
                <a:solidFill>
                  <a:schemeClr val="tx1"/>
                </a:solidFill>
                <a:latin typeface="+mj-lt"/>
                <a:ea typeface="Arial"/>
                <a:cs typeface="Calibri Light" panose="020F0302020204030204" pitchFamily="34" charset="0"/>
                <a:sym typeface="Arial"/>
              </a:rPr>
              <a:t>Key findings				Slides 5 – 11</a:t>
            </a:r>
          </a:p>
          <a:p>
            <a:pPr marL="228600" indent="0">
              <a:lnSpc>
                <a:spcPct val="250000"/>
              </a:lnSpc>
            </a:pPr>
            <a:r>
              <a:rPr lang="en-GB" sz="1800" dirty="0">
                <a:solidFill>
                  <a:schemeClr val="tx1"/>
                </a:solidFill>
                <a:latin typeface="+mj-lt"/>
                <a:ea typeface="Arial"/>
                <a:cs typeface="Calibri Light" panose="020F0302020204030204" pitchFamily="34" charset="0"/>
                <a:sym typeface="Arial"/>
              </a:rPr>
              <a:t>Consumer survey			Slides 12 -21</a:t>
            </a:r>
          </a:p>
          <a:p>
            <a:pPr marL="228600" indent="0">
              <a:lnSpc>
                <a:spcPct val="250000"/>
              </a:lnSpc>
            </a:pPr>
            <a:r>
              <a:rPr lang="en-GB" sz="1800" dirty="0">
                <a:solidFill>
                  <a:schemeClr val="tx1"/>
                </a:solidFill>
                <a:latin typeface="+mj-lt"/>
                <a:ea typeface="Arial"/>
                <a:cs typeface="Calibri Light" panose="020F0302020204030204" pitchFamily="34" charset="0"/>
                <a:sym typeface="Arial"/>
              </a:rPr>
              <a:t>SME survey				Slides 22 – 31</a:t>
            </a:r>
          </a:p>
          <a:p>
            <a:pPr marL="228600" indent="0">
              <a:lnSpc>
                <a:spcPct val="250000"/>
              </a:lnSpc>
            </a:pPr>
            <a:r>
              <a:rPr lang="en-GB" sz="1800" dirty="0">
                <a:solidFill>
                  <a:schemeClr val="tx1"/>
                </a:solidFill>
                <a:latin typeface="+mj-lt"/>
                <a:ea typeface="Arial"/>
                <a:cs typeface="Calibri Light" panose="020F0302020204030204" pitchFamily="34" charset="0"/>
                <a:sym typeface="Arial"/>
              </a:rPr>
              <a:t>Appendix data				Slides 32 - 82</a:t>
            </a:r>
            <a:endParaRPr lang="en-GB" sz="1800" dirty="0"/>
          </a:p>
        </p:txBody>
      </p:sp>
    </p:spTree>
    <p:extLst>
      <p:ext uri="{BB962C8B-B14F-4D97-AF65-F5344CB8AC3E}">
        <p14:creationId xmlns:p14="http://schemas.microsoft.com/office/powerpoint/2010/main" val="3047355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aphicFrame>
        <p:nvGraphicFramePr>
          <p:cNvPr id="12" name="Chart 11"/>
          <p:cNvGraphicFramePr/>
          <p:nvPr>
            <p:extLst>
              <p:ext uri="{D42A27DB-BD31-4B8C-83A1-F6EECF244321}">
                <p14:modId xmlns:p14="http://schemas.microsoft.com/office/powerpoint/2010/main" val="4014445148"/>
              </p:ext>
            </p:extLst>
          </p:nvPr>
        </p:nvGraphicFramePr>
        <p:xfrm>
          <a:off x="0" y="2321121"/>
          <a:ext cx="12073467" cy="4904708"/>
        </p:xfrm>
        <a:graphic>
          <a:graphicData uri="http://schemas.openxmlformats.org/drawingml/2006/chart">
            <c:chart xmlns:c="http://schemas.openxmlformats.org/drawingml/2006/chart" xmlns:r="http://schemas.openxmlformats.org/officeDocument/2006/relationships" r:id="rId3"/>
          </a:graphicData>
        </a:graphic>
      </p:graphicFrame>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49" name="Google Shape;554;p52">
            <a:extLst>
              <a:ext uri="{FF2B5EF4-FFF2-40B4-BE49-F238E27FC236}">
                <a16:creationId xmlns:a16="http://schemas.microsoft.com/office/drawing/2014/main" id="{59A45DC8-C252-41E7-A50B-0F54B9CB0DA3}"/>
              </a:ext>
            </a:extLst>
          </p:cNvPr>
          <p:cNvSpPr txBox="1"/>
          <p:nvPr/>
        </p:nvSpPr>
        <p:spPr>
          <a:xfrm>
            <a:off x="259260" y="-122832"/>
            <a:ext cx="11623136" cy="1123244"/>
          </a:xfrm>
          <a:prstGeom prst="rect">
            <a:avLst/>
          </a:prstGeom>
          <a:noFill/>
          <a:ln>
            <a:noFill/>
          </a:ln>
        </p:spPr>
        <p:txBody>
          <a:bodyPr spcFirstLastPara="1" wrap="square" lIns="0" tIns="0" rIns="0" bIns="0" anchor="t" anchorCtr="0">
            <a:noAutofit/>
          </a:bodyPr>
          <a:lstStyle/>
          <a:p>
            <a:pPr>
              <a:buClr>
                <a:srgbClr val="FFFFFF"/>
              </a:buClr>
              <a:buSzPts val="2400"/>
            </a:pPr>
            <a:endParaRPr sz="1600">
              <a:solidFill>
                <a:schemeClr val="bg2"/>
              </a:solidFill>
              <a:latin typeface="Calibri Light" panose="020F0302020204030204" pitchFamily="34" charset="0"/>
              <a:cs typeface="Calibri Light" panose="020F0302020204030204" pitchFamily="34" charset="0"/>
            </a:endParaRPr>
          </a:p>
          <a:p>
            <a:pPr>
              <a:buClr>
                <a:srgbClr val="FFFFFF"/>
              </a:buClr>
              <a:buSzPts val="1500"/>
            </a:pPr>
            <a:r>
              <a:rPr lang="en-GB" sz="2000" b="1">
                <a:solidFill>
                  <a:schemeClr val="bg2"/>
                </a:solidFill>
                <a:latin typeface="Rockwell" panose="02060603020205020403" pitchFamily="18" charset="0"/>
                <a:cs typeface="Calibri Light" panose="020F0302020204030204" pitchFamily="34" charset="0"/>
              </a:rPr>
              <a:t>Consumers Overall satisfaction with the policy held – wave 11&amp;12:</a:t>
            </a: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363715"/>
            <a:ext cx="9963187" cy="494285"/>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Dec 2022 &amp; May 2023 data. </a:t>
            </a:r>
            <a:r>
              <a:rPr lang="en-GB" sz="800">
                <a:latin typeface="Arial" panose="020B0604020202020204" pitchFamily="34" charset="0"/>
                <a:ea typeface="Corbel"/>
                <a:cs typeface="Arial" panose="020B0604020202020204" pitchFamily="34" charset="0"/>
                <a:sym typeface="Corbel"/>
              </a:rPr>
              <a:t>All consumers who hold at least one (motor, travel, buildings and/or contents) insurance policy</a:t>
            </a:r>
            <a:r>
              <a:rPr lang="en-GB" sz="800">
                <a:solidFill>
                  <a:schemeClr val="tx1"/>
                </a:solidFill>
                <a:latin typeface="Arial" panose="020B0604020202020204" pitchFamily="34" charset="0"/>
                <a:ea typeface="Corbel"/>
                <a:cs typeface="Arial" panose="020B0604020202020204" pitchFamily="34" charset="0"/>
                <a:sym typeface="Corbel"/>
              </a:rPr>
              <a:t>: 18-34 n=277, 35-54 n=338, 55 or older n=385, Male n=488, Female n=512, White/ White British n=885, Ethnic minorities n=112, Motor n=474, Travel n=217, Buildings and/or Contents n=309, Total n=1,000.</a:t>
            </a:r>
            <a:r>
              <a:rPr lang="en-GB" sz="800">
                <a:latin typeface="Arial" panose="020B0604020202020204" pitchFamily="34" charset="0"/>
                <a:ea typeface="Corbel"/>
                <a:cs typeface="Arial" panose="020B0604020202020204" pitchFamily="34" charset="0"/>
                <a:sym typeface="Corbel"/>
              </a:rPr>
              <a:t> Note: If more than one different policies were selected, participants were randomly assigned to answer performance questions for one of the policies only.  </a:t>
            </a:r>
            <a:endParaRPr lang="en-GB" sz="800">
              <a:latin typeface="Arial" panose="020B0604020202020204" pitchFamily="34" charset="0"/>
              <a:cs typeface="Arial" panose="020B0604020202020204" pitchFamily="34" charset="0"/>
            </a:endParaRPr>
          </a:p>
          <a:p>
            <a:endParaRPr lang="en-GB" sz="800">
              <a:solidFill>
                <a:schemeClr val="tx1"/>
              </a:solidFill>
              <a:latin typeface="Arial" panose="020B0604020202020204" pitchFamily="34" charset="0"/>
              <a:cs typeface="Arial" panose="020B0604020202020204" pitchFamily="34" charset="0"/>
            </a:endParaRPr>
          </a:p>
        </p:txBody>
      </p:sp>
      <p:sp>
        <p:nvSpPr>
          <p:cNvPr id="13" name="Rounded Rectangle 12"/>
          <p:cNvSpPr/>
          <p:nvPr/>
        </p:nvSpPr>
        <p:spPr>
          <a:xfrm>
            <a:off x="184151" y="2276824"/>
            <a:ext cx="2755900"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0" name="Rounded Rectangle 19"/>
          <p:cNvSpPr/>
          <p:nvPr/>
        </p:nvSpPr>
        <p:spPr>
          <a:xfrm>
            <a:off x="6718301" y="2276824"/>
            <a:ext cx="2857500"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1" name="Rounded Rectangle 20"/>
          <p:cNvSpPr/>
          <p:nvPr/>
        </p:nvSpPr>
        <p:spPr>
          <a:xfrm>
            <a:off x="2940051" y="2276820"/>
            <a:ext cx="1898650"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5" name="TextBox 14"/>
          <p:cNvSpPr txBox="1"/>
          <p:nvPr/>
        </p:nvSpPr>
        <p:spPr>
          <a:xfrm>
            <a:off x="901701" y="2462432"/>
            <a:ext cx="1320800" cy="261610"/>
          </a:xfrm>
          <a:prstGeom prst="rect">
            <a:avLst/>
          </a:prstGeom>
          <a:noFill/>
        </p:spPr>
        <p:txBody>
          <a:bodyPr wrap="square" rtlCol="0">
            <a:spAutoFit/>
          </a:bodyPr>
          <a:lstStyle/>
          <a:p>
            <a:pPr algn="ctr"/>
            <a:r>
              <a:rPr lang="en-GB" sz="1100" b="1"/>
              <a:t>Age</a:t>
            </a:r>
          </a:p>
        </p:txBody>
      </p:sp>
      <p:sp>
        <p:nvSpPr>
          <p:cNvPr id="24" name="TextBox 14"/>
          <p:cNvSpPr txBox="1"/>
          <p:nvPr/>
        </p:nvSpPr>
        <p:spPr>
          <a:xfrm>
            <a:off x="5118101" y="2456375"/>
            <a:ext cx="132080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b="1"/>
              <a:t>Ethnicity</a:t>
            </a:r>
            <a:endParaRPr lang="en-GB" sz="1100" b="1"/>
          </a:p>
        </p:txBody>
      </p:sp>
      <p:sp>
        <p:nvSpPr>
          <p:cNvPr id="26" name="TextBox 14"/>
          <p:cNvSpPr txBox="1"/>
          <p:nvPr/>
        </p:nvSpPr>
        <p:spPr>
          <a:xfrm>
            <a:off x="7294492" y="2456375"/>
            <a:ext cx="170511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b="1"/>
              <a:t>Policy type held</a:t>
            </a:r>
            <a:endParaRPr lang="en-GB" sz="1100" b="1"/>
          </a:p>
        </p:txBody>
      </p:sp>
      <p:sp>
        <p:nvSpPr>
          <p:cNvPr id="29" name="Rounded Rectangle 28"/>
          <p:cNvSpPr/>
          <p:nvPr/>
        </p:nvSpPr>
        <p:spPr>
          <a:xfrm>
            <a:off x="4838700" y="2276820"/>
            <a:ext cx="1879601"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4" name="TextBox 13">
            <a:extLst>
              <a:ext uri="{FF2B5EF4-FFF2-40B4-BE49-F238E27FC236}">
                <a16:creationId xmlns:a16="http://schemas.microsoft.com/office/drawing/2014/main" id="{091C467B-8FF6-4E60-8BC7-039F9C5D13F7}"/>
              </a:ext>
            </a:extLst>
          </p:cNvPr>
          <p:cNvSpPr txBox="1"/>
          <p:nvPr/>
        </p:nvSpPr>
        <p:spPr>
          <a:xfrm>
            <a:off x="209004" y="520263"/>
            <a:ext cx="11982996" cy="1600438"/>
          </a:xfrm>
          <a:prstGeom prst="rect">
            <a:avLst/>
          </a:prstGeom>
          <a:noFill/>
        </p:spPr>
        <p:txBody>
          <a:bodyPr wrap="square">
            <a:spAutoFit/>
          </a:bodyPr>
          <a:lstStyle/>
          <a:p>
            <a:pPr marL="285750" indent="-285750">
              <a:buClrTx/>
              <a:buSzPts val="1500"/>
              <a:buFont typeface="Arial" panose="020B0604020202020204" pitchFamily="34" charset="0"/>
              <a:buChar char="•"/>
            </a:pPr>
            <a:r>
              <a:rPr lang="en-GB" sz="1400" dirty="0">
                <a:solidFill>
                  <a:schemeClr val="bg2"/>
                </a:solidFill>
                <a:latin typeface="+mj-lt"/>
                <a:cs typeface="Calibri Light" panose="020F0302020204030204" pitchFamily="34" charset="0"/>
              </a:rPr>
              <a:t>Overall Consumer satisfaction is 84%, down 1 percentage point since </a:t>
            </a:r>
            <a:r>
              <a:rPr lang="en-GB" dirty="0">
                <a:solidFill>
                  <a:schemeClr val="bg2"/>
                </a:solidFill>
                <a:latin typeface="+mj-lt"/>
                <a:cs typeface="Calibri Light" panose="020F0302020204030204" pitchFamily="34" charset="0"/>
              </a:rPr>
              <a:t>the previous wave </a:t>
            </a:r>
          </a:p>
          <a:p>
            <a:pPr marL="285750" indent="-285750">
              <a:buClrTx/>
              <a:buSzPts val="1500"/>
              <a:buFont typeface="Arial" panose="020B0604020202020204" pitchFamily="34" charset="0"/>
              <a:buChar char="•"/>
            </a:pPr>
            <a:r>
              <a:rPr lang="en-GB" dirty="0">
                <a:solidFill>
                  <a:schemeClr val="bg2"/>
                </a:solidFill>
                <a:latin typeface="+mj-lt"/>
                <a:cs typeface="Calibri Light" panose="020F0302020204030204" pitchFamily="34" charset="0"/>
              </a:rPr>
              <a:t>Satisfaction is down 2 percentage points with Motor policies, stable for Buildings/Contents and up 1 percentage point for Travel policies</a:t>
            </a:r>
            <a:endParaRPr lang="en-GB" sz="1400" dirty="0">
              <a:solidFill>
                <a:schemeClr val="bg2"/>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dirty="0">
                <a:solidFill>
                  <a:schemeClr val="bg2"/>
                </a:solidFill>
                <a:latin typeface="+mj-lt"/>
                <a:cs typeface="Calibri Light" panose="020F0302020204030204" pitchFamily="34" charset="0"/>
              </a:rPr>
              <a:t>18-34 year olds have higher satisfaction compared to the previous wave, up 2 percentage points but it has fallen for those aged 35-54 (down 1 percentage point) and is 3 percentage points lower for consumers aged 55+</a:t>
            </a:r>
            <a:endParaRPr lang="en-GB" sz="1400" dirty="0">
              <a:solidFill>
                <a:schemeClr val="bg2"/>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sz="1400" dirty="0">
                <a:solidFill>
                  <a:schemeClr val="bg2"/>
                </a:solidFill>
                <a:latin typeface="+mj-lt"/>
                <a:cs typeface="Calibri Light" panose="020F0302020204030204" pitchFamily="34" charset="0"/>
              </a:rPr>
              <a:t>83% of males (same as wave 10&amp;11) and 85% of female consumers (down 1 percentage point) are satisfied with their policy</a:t>
            </a:r>
          </a:p>
          <a:p>
            <a:pPr marL="285750" indent="-285750">
              <a:buClrTx/>
              <a:buSzPts val="1500"/>
              <a:buFont typeface="Arial" panose="020B0604020202020204" pitchFamily="34" charset="0"/>
              <a:buChar char="•"/>
            </a:pPr>
            <a:r>
              <a:rPr lang="en-GB" sz="1400" dirty="0">
                <a:solidFill>
                  <a:schemeClr val="bg2"/>
                </a:solidFill>
                <a:latin typeface="+mj-lt"/>
                <a:cs typeface="Calibri Light" panose="020F0302020204030204" pitchFamily="34" charset="0"/>
              </a:rPr>
              <a:t>Satisfaction for Ethnic minority groups is 83%, up 2 percentage points compared to the last wave and at its </a:t>
            </a:r>
            <a:r>
              <a:rPr lang="en-GB" dirty="0">
                <a:solidFill>
                  <a:schemeClr val="bg2"/>
                </a:solidFill>
                <a:latin typeface="+mj-lt"/>
                <a:cs typeface="Calibri Light" panose="020F0302020204030204" pitchFamily="34" charset="0"/>
              </a:rPr>
              <a:t>highest ever level.  Satisfaction of White/White British customers has fallen by 1 percentage point.</a:t>
            </a:r>
            <a:endParaRPr lang="en-GB" sz="1400" dirty="0">
              <a:solidFill>
                <a:schemeClr val="bg2"/>
              </a:solidFill>
              <a:latin typeface="+mj-lt"/>
              <a:cs typeface="Calibri Light" panose="020F0302020204030204" pitchFamily="34" charset="0"/>
            </a:endParaRPr>
          </a:p>
        </p:txBody>
      </p:sp>
    </p:spTree>
    <p:extLst>
      <p:ext uri="{BB962C8B-B14F-4D97-AF65-F5344CB8AC3E}">
        <p14:creationId xmlns:p14="http://schemas.microsoft.com/office/powerpoint/2010/main" val="3574282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8134350" y="3220339"/>
            <a:ext cx="3105150" cy="1118152"/>
          </a:xfrm>
          <a:prstGeom prst="rect">
            <a:avLst/>
          </a:prstGeom>
          <a:noFill/>
          <a:ln>
            <a:noFill/>
          </a:ln>
        </p:spPr>
        <p:txBody>
          <a:bodyPr spcFirstLastPara="1" wrap="square" lIns="0" tIns="0" rIns="0" bIns="0" anchor="t" anchorCtr="0">
            <a:noAutofit/>
          </a:bodyPr>
          <a:lstStyle/>
          <a:p>
            <a:pPr marL="171450" marR="0" lvl="0" indent="-171450" algn="l" defTabSz="914400" rtl="0" eaLnBrk="1" fontAlgn="auto" latinLnBrk="0" hangingPunct="1">
              <a:lnSpc>
                <a:spcPct val="100000"/>
              </a:lnSpc>
              <a:spcBef>
                <a:spcPts val="0"/>
              </a:spcBef>
              <a:spcAft>
                <a:spcPts val="0"/>
              </a:spcAft>
              <a:buClrTx/>
              <a:buSzPts val="1500"/>
              <a:buFont typeface="Arial" panose="020B0604020202020204" pitchFamily="34" charset="0"/>
              <a:buChar char="•"/>
              <a:tabLst/>
              <a:defRPr/>
            </a:pPr>
            <a:r>
              <a:rPr kumimoji="0" lang="en-GB" sz="12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rPr>
              <a:t>48% of Consumers describe their financial well-being as currently good or very good</a:t>
            </a:r>
          </a:p>
          <a:p>
            <a:pPr marL="171450" marR="0" lvl="0" indent="-171450" algn="l" defTabSz="914400" rtl="0" eaLnBrk="1" fontAlgn="auto" latinLnBrk="0" hangingPunct="1">
              <a:lnSpc>
                <a:spcPct val="100000"/>
              </a:lnSpc>
              <a:spcBef>
                <a:spcPts val="0"/>
              </a:spcBef>
              <a:spcAft>
                <a:spcPts val="0"/>
              </a:spcAft>
              <a:buClrTx/>
              <a:buSzPts val="1500"/>
              <a:buFont typeface="Arial" panose="020B0604020202020204" pitchFamily="34" charset="0"/>
              <a:buChar char="•"/>
              <a:tabLst/>
              <a:defRPr/>
            </a:pPr>
            <a:endParaRPr lang="en-GB" sz="1200" dirty="0">
              <a:cs typeface="Calibri Light" panose="020F0302020204030204" pitchFamily="34" charset="0"/>
            </a:endParaRPr>
          </a:p>
          <a:p>
            <a:pPr marL="171450" marR="0" lvl="0" indent="-171450" algn="l" defTabSz="914400" rtl="0" eaLnBrk="1" fontAlgn="auto" latinLnBrk="0" hangingPunct="1">
              <a:lnSpc>
                <a:spcPct val="100000"/>
              </a:lnSpc>
              <a:spcBef>
                <a:spcPts val="0"/>
              </a:spcBef>
              <a:spcAft>
                <a:spcPts val="0"/>
              </a:spcAft>
              <a:buClrTx/>
              <a:buSzPts val="1500"/>
              <a:buFont typeface="Arial" panose="020B0604020202020204" pitchFamily="34" charset="0"/>
              <a:buChar char="•"/>
              <a:tabLst/>
              <a:defRPr/>
            </a:pPr>
            <a:r>
              <a:rPr kumimoji="0" lang="en-GB" sz="12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rPr>
              <a:t>37% report having average financial well-being</a:t>
            </a: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27166"/>
            <a:ext cx="9374547" cy="33083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a:ln>
                  <a:noFill/>
                </a:ln>
                <a:solidFill>
                  <a:srgbClr val="000000"/>
                </a:solidFill>
                <a:effectLst/>
                <a:uLnTx/>
                <a:uFillTx/>
                <a:latin typeface="Arial" panose="020B0604020202020204" pitchFamily="34" charset="0"/>
                <a:ea typeface="Corbel"/>
                <a:cs typeface="Arial" panose="020B0604020202020204" pitchFamily="34" charset="0"/>
                <a:sym typeface="Corbel"/>
              </a:rPr>
              <a:t>Base: May 2023 data only (new question introduced in Wave 12 data collection). All consumers who hold at least one (motor, travel, buildings and/or contents) insurance policy : n=500</a:t>
            </a:r>
            <a:endParaRPr kumimoji="0" lang="en-GB" sz="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3" name="TextBox 2"/>
          <p:cNvSpPr txBox="1"/>
          <p:nvPr/>
        </p:nvSpPr>
        <p:spPr>
          <a:xfrm>
            <a:off x="422143" y="289187"/>
            <a:ext cx="11227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008265"/>
                </a:solidFill>
                <a:effectLst/>
                <a:uLnTx/>
                <a:uFillTx/>
                <a:latin typeface="Rockwell" panose="02060603020205020403" pitchFamily="18" charset="0"/>
                <a:cs typeface="Calibri Light" panose="020F0302020204030204" pitchFamily="34" charset="0"/>
                <a:sym typeface="Arial"/>
              </a:rPr>
              <a:t>Consumers’ current level of financial well-being - wave 12 only</a:t>
            </a:r>
          </a:p>
        </p:txBody>
      </p:sp>
      <p:sp>
        <p:nvSpPr>
          <p:cNvPr id="11" name="TextBox 10">
            <a:extLst>
              <a:ext uri="{FF2B5EF4-FFF2-40B4-BE49-F238E27FC236}">
                <a16:creationId xmlns:a16="http://schemas.microsoft.com/office/drawing/2014/main" id="{6F5EC0C0-045E-443A-A53F-EBE495ED57DF}"/>
              </a:ext>
            </a:extLst>
          </p:cNvPr>
          <p:cNvSpPr txBox="1"/>
          <p:nvPr/>
        </p:nvSpPr>
        <p:spPr>
          <a:xfrm>
            <a:off x="422143" y="693111"/>
            <a:ext cx="1132572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8265"/>
                </a:solidFill>
                <a:effectLst/>
                <a:uLnTx/>
                <a:uFillTx/>
                <a:latin typeface="Arial"/>
                <a:cs typeface="Calibri Light" panose="020F0302020204030204" pitchFamily="34" charset="0"/>
                <a:sym typeface="Arial"/>
              </a:rPr>
              <a:t>14% of Consumers have poor or very poor current levels of financial well-being</a:t>
            </a:r>
            <a:endParaRPr kumimoji="0" lang="en-GB" sz="16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endParaRPr>
          </a:p>
        </p:txBody>
      </p:sp>
      <p:graphicFrame>
        <p:nvGraphicFramePr>
          <p:cNvPr id="4" name="Diagramm0">
            <a:extLst>
              <a:ext uri="{FF2B5EF4-FFF2-40B4-BE49-F238E27FC236}">
                <a16:creationId xmlns:a16="http://schemas.microsoft.com/office/drawing/2014/main" id="{00000000-0008-0000-0F00-000002000000}"/>
              </a:ext>
            </a:extLst>
          </p:cNvPr>
          <p:cNvGraphicFramePr>
            <a:graphicFrameLocks/>
          </p:cNvGraphicFramePr>
          <p:nvPr>
            <p:extLst>
              <p:ext uri="{D42A27DB-BD31-4B8C-83A1-F6EECF244321}">
                <p14:modId xmlns:p14="http://schemas.microsoft.com/office/powerpoint/2010/main" val="4288251126"/>
              </p:ext>
            </p:extLst>
          </p:nvPr>
        </p:nvGraphicFramePr>
        <p:xfrm>
          <a:off x="381000" y="1521276"/>
          <a:ext cx="7334250" cy="4762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1521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3" name="TextBox 2"/>
          <p:cNvSpPr txBox="1"/>
          <p:nvPr/>
        </p:nvSpPr>
        <p:spPr>
          <a:xfrm>
            <a:off x="422143" y="289187"/>
            <a:ext cx="11227990" cy="1200329"/>
          </a:xfrm>
          <a:prstGeom prst="rect">
            <a:avLst/>
          </a:prstGeom>
          <a:noFill/>
        </p:spPr>
        <p:txBody>
          <a:bodyPr wrap="square" rtlCol="0">
            <a:spAutoFit/>
          </a:bodyPr>
          <a:lstStyle/>
          <a:p>
            <a:r>
              <a:rPr lang="en-GB" sz="2400" b="1">
                <a:solidFill>
                  <a:schemeClr val="bg2"/>
                </a:solidFill>
                <a:latin typeface="Calibri Light" panose="020F0302020204030204" pitchFamily="34" charset="0"/>
                <a:cs typeface="Calibri Light" panose="020F0302020204030204" pitchFamily="34" charset="0"/>
              </a:rPr>
              <a:t>In comparison to 2018, Loyalty remains the number one consumer opportunity for the insurance industry, followed by Confidence and Ease themes.</a:t>
            </a:r>
          </a:p>
          <a:p>
            <a:endParaRPr lang="en-GB" sz="2400"/>
          </a:p>
        </p:txBody>
      </p:sp>
      <p:sp>
        <p:nvSpPr>
          <p:cNvPr id="2" name="Title 1"/>
          <p:cNvSpPr>
            <a:spLocks noGrp="1"/>
          </p:cNvSpPr>
          <p:nvPr>
            <p:ph type="ctrTitle"/>
          </p:nvPr>
        </p:nvSpPr>
        <p:spPr>
          <a:xfrm>
            <a:off x="2116671" y="1559598"/>
            <a:ext cx="8825167" cy="1258964"/>
          </a:xfrm>
        </p:spPr>
        <p:txBody>
          <a:bodyPr/>
          <a:lstStyle/>
          <a:p>
            <a:r>
              <a:rPr lang="en-GB" sz="4000" b="1">
                <a:latin typeface="Rockwell" panose="02060603020205020403" pitchFamily="18" charset="0"/>
                <a:cs typeface="Calibri Light" panose="020F0302020204030204" pitchFamily="34" charset="0"/>
              </a:rPr>
              <a:t>SME survey </a:t>
            </a:r>
          </a:p>
        </p:txBody>
      </p:sp>
      <p:sp>
        <p:nvSpPr>
          <p:cNvPr id="4" name="Subtitle 3"/>
          <p:cNvSpPr>
            <a:spLocks noGrp="1"/>
          </p:cNvSpPr>
          <p:nvPr>
            <p:ph type="subTitle" idx="1"/>
          </p:nvPr>
        </p:nvSpPr>
        <p:spPr>
          <a:xfrm>
            <a:off x="1971815" y="2888644"/>
            <a:ext cx="6308564" cy="752677"/>
          </a:xfrm>
        </p:spPr>
        <p:txBody>
          <a:bodyPr/>
          <a:lstStyle/>
          <a:p>
            <a:r>
              <a:rPr lang="en-GB">
                <a:latin typeface="Rockwell" panose="02060603020205020403" pitchFamily="18" charset="0"/>
                <a:cs typeface="Calibri Light" panose="020F0302020204030204" pitchFamily="34" charset="0"/>
              </a:rPr>
              <a:t>Dec 2022 &amp; May 2023 Wave 11&amp;12 data</a:t>
            </a:r>
          </a:p>
        </p:txBody>
      </p:sp>
    </p:spTree>
    <p:extLst>
      <p:ext uri="{BB962C8B-B14F-4D97-AF65-F5344CB8AC3E}">
        <p14:creationId xmlns:p14="http://schemas.microsoft.com/office/powerpoint/2010/main" val="1068876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2204525474"/>
              </p:ext>
            </p:extLst>
          </p:nvPr>
        </p:nvGraphicFramePr>
        <p:xfrm>
          <a:off x="628516" y="1374017"/>
          <a:ext cx="6324734" cy="4937115"/>
        </p:xfrm>
        <a:graphic>
          <a:graphicData uri="http://schemas.openxmlformats.org/drawingml/2006/chart">
            <c:chart xmlns:c="http://schemas.openxmlformats.org/drawingml/2006/chart" xmlns:r="http://schemas.openxmlformats.org/officeDocument/2006/relationships" r:id="rId3"/>
          </a:graphicData>
        </a:graphic>
      </p:graphicFrame>
      <p:grpSp>
        <p:nvGrpSpPr>
          <p:cNvPr id="24" name="Group 23">
            <a:extLst>
              <a:ext uri="{FF2B5EF4-FFF2-40B4-BE49-F238E27FC236}">
                <a16:creationId xmlns:a16="http://schemas.microsoft.com/office/drawing/2014/main" id="{00000000-0008-0000-0200-00000E000000}"/>
              </a:ext>
            </a:extLst>
          </p:cNvPr>
          <p:cNvGrpSpPr/>
          <p:nvPr/>
        </p:nvGrpSpPr>
        <p:grpSpPr>
          <a:xfrm>
            <a:off x="574829" y="457533"/>
            <a:ext cx="6247799" cy="7742782"/>
            <a:chOff x="21148" y="90670"/>
            <a:chExt cx="5925393" cy="8484582"/>
          </a:xfrm>
        </p:grpSpPr>
        <p:grpSp>
          <p:nvGrpSpPr>
            <p:cNvPr id="26" name="Group 25">
              <a:extLst>
                <a:ext uri="{FF2B5EF4-FFF2-40B4-BE49-F238E27FC236}">
                  <a16:creationId xmlns:a16="http://schemas.microsoft.com/office/drawing/2014/main" id="{00000000-0008-0000-0200-000003000000}"/>
                </a:ext>
              </a:extLst>
            </p:cNvPr>
            <p:cNvGrpSpPr/>
            <p:nvPr/>
          </p:nvGrpSpPr>
          <p:grpSpPr>
            <a:xfrm>
              <a:off x="101105" y="90670"/>
              <a:ext cx="5604688" cy="8484582"/>
              <a:chOff x="102131" y="88806"/>
              <a:chExt cx="5661572" cy="8310123"/>
            </a:xfrm>
          </p:grpSpPr>
          <p:cxnSp>
            <p:nvCxnSpPr>
              <p:cNvPr id="46" name="Straight Connector 45">
                <a:extLst>
                  <a:ext uri="{FF2B5EF4-FFF2-40B4-BE49-F238E27FC236}">
                    <a16:creationId xmlns:a16="http://schemas.microsoft.com/office/drawing/2014/main" id="{00000000-0008-0000-0200-000006000000}"/>
                  </a:ext>
                </a:extLst>
              </p:cNvPr>
              <p:cNvCxnSpPr/>
              <p:nvPr/>
            </p:nvCxnSpPr>
            <p:spPr bwMode="auto">
              <a:xfrm flipV="1">
                <a:off x="359799" y="2211116"/>
                <a:ext cx="5344080" cy="2366643"/>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7" name="Arc 46">
                <a:extLst>
                  <a:ext uri="{FF2B5EF4-FFF2-40B4-BE49-F238E27FC236}">
                    <a16:creationId xmlns:a16="http://schemas.microsoft.com/office/drawing/2014/main" id="{00000000-0008-0000-0200-000004000000}"/>
                  </a:ext>
                </a:extLst>
              </p:cNvPr>
              <p:cNvSpPr/>
              <p:nvPr/>
            </p:nvSpPr>
            <p:spPr bwMode="auto">
              <a:xfrm rot="1971248">
                <a:off x="102131" y="88806"/>
                <a:ext cx="1989574" cy="2393005"/>
              </a:xfrm>
              <a:prstGeom prst="arc">
                <a:avLst>
                  <a:gd name="adj1" fmla="val 19506465"/>
                  <a:gd name="adj2" fmla="val 1531647"/>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wrap="square"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endParaRPr lang="en-GB">
                  <a:solidFill>
                    <a:prstClr val="black"/>
                  </a:solidFill>
                </a:endParaRPr>
              </a:p>
            </p:txBody>
          </p:sp>
          <p:cxnSp>
            <p:nvCxnSpPr>
              <p:cNvPr id="48" name="Straight Connector 47">
                <a:extLst>
                  <a:ext uri="{FF2B5EF4-FFF2-40B4-BE49-F238E27FC236}">
                    <a16:creationId xmlns:a16="http://schemas.microsoft.com/office/drawing/2014/main" id="{00000000-0008-0000-0200-000005000000}"/>
                  </a:ext>
                </a:extLst>
              </p:cNvPr>
              <p:cNvCxnSpPr/>
              <p:nvPr/>
            </p:nvCxnSpPr>
            <p:spPr bwMode="auto">
              <a:xfrm flipV="1">
                <a:off x="1922305" y="3439942"/>
                <a:ext cx="3841398" cy="1709604"/>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0000000-0008-0000-0200-000007000000}"/>
                  </a:ext>
                </a:extLst>
              </p:cNvPr>
              <p:cNvCxnSpPr>
                <a:cxnSpLocks/>
                <a:endCxn id="47" idx="2"/>
              </p:cNvCxnSpPr>
              <p:nvPr/>
            </p:nvCxnSpPr>
            <p:spPr bwMode="auto">
              <a:xfrm flipV="1">
                <a:off x="385248" y="2246228"/>
                <a:ext cx="1239731" cy="780699"/>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0" name="Arc 49">
                <a:extLst>
                  <a:ext uri="{FF2B5EF4-FFF2-40B4-BE49-F238E27FC236}">
                    <a16:creationId xmlns:a16="http://schemas.microsoft.com/office/drawing/2014/main" id="{00000000-0008-0000-0200-000008000000}"/>
                  </a:ext>
                </a:extLst>
              </p:cNvPr>
              <p:cNvSpPr/>
              <p:nvPr/>
            </p:nvSpPr>
            <p:spPr bwMode="auto">
              <a:xfrm rot="13569347">
                <a:off x="1136456" y="5154759"/>
                <a:ext cx="3658035" cy="2830305"/>
              </a:xfrm>
              <a:prstGeom prst="arc">
                <a:avLst>
                  <a:gd name="adj1" fmla="val 20156051"/>
                  <a:gd name="adj2" fmla="val 327170"/>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wrap="square"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endParaRPr lang="en-GB">
                  <a:solidFill>
                    <a:prstClr val="black"/>
                  </a:solidFill>
                </a:endParaRPr>
              </a:p>
            </p:txBody>
          </p:sp>
        </p:grpSp>
        <p:sp>
          <p:nvSpPr>
            <p:cNvPr id="27" name="TextBox 20">
              <a:extLst>
                <a:ext uri="{FF2B5EF4-FFF2-40B4-BE49-F238E27FC236}">
                  <a16:creationId xmlns:a16="http://schemas.microsoft.com/office/drawing/2014/main" id="{00000000-0008-0000-0200-00001B000000}"/>
                </a:ext>
              </a:extLst>
            </p:cNvPr>
            <p:cNvSpPr txBox="1"/>
            <p:nvPr/>
          </p:nvSpPr>
          <p:spPr>
            <a:xfrm>
              <a:off x="2594236" y="6063039"/>
              <a:ext cx="1313669" cy="28206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a:t>Importance</a:t>
              </a:r>
            </a:p>
          </p:txBody>
        </p:sp>
        <p:sp>
          <p:nvSpPr>
            <p:cNvPr id="28" name="TextBox 21">
              <a:extLst>
                <a:ext uri="{FF2B5EF4-FFF2-40B4-BE49-F238E27FC236}">
                  <a16:creationId xmlns:a16="http://schemas.microsoft.com/office/drawing/2014/main" id="{00000000-0008-0000-0200-00001C000000}"/>
                </a:ext>
              </a:extLst>
            </p:cNvPr>
            <p:cNvSpPr txBox="1"/>
            <p:nvPr/>
          </p:nvSpPr>
          <p:spPr>
            <a:xfrm rot="16200000">
              <a:off x="-481346" y="3367361"/>
              <a:ext cx="1287058" cy="26936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a:t>Performance</a:t>
              </a:r>
            </a:p>
          </p:txBody>
        </p:sp>
        <p:sp>
          <p:nvSpPr>
            <p:cNvPr id="41" name="TextBox 22">
              <a:extLst>
                <a:ext uri="{FF2B5EF4-FFF2-40B4-BE49-F238E27FC236}">
                  <a16:creationId xmlns:a16="http://schemas.microsoft.com/office/drawing/2014/main" id="{00000000-0008-0000-0200-00001D000000}"/>
                </a:ext>
              </a:extLst>
            </p:cNvPr>
            <p:cNvSpPr txBox="1"/>
            <p:nvPr/>
          </p:nvSpPr>
          <p:spPr>
            <a:xfrm>
              <a:off x="266978" y="6077135"/>
              <a:ext cx="552012" cy="28206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a:t>Low</a:t>
              </a:r>
            </a:p>
          </p:txBody>
        </p:sp>
        <p:sp>
          <p:nvSpPr>
            <p:cNvPr id="42" name="TextBox 23">
              <a:extLst>
                <a:ext uri="{FF2B5EF4-FFF2-40B4-BE49-F238E27FC236}">
                  <a16:creationId xmlns:a16="http://schemas.microsoft.com/office/drawing/2014/main" id="{00000000-0008-0000-0200-00001E000000}"/>
                </a:ext>
              </a:extLst>
            </p:cNvPr>
            <p:cNvSpPr txBox="1"/>
            <p:nvPr/>
          </p:nvSpPr>
          <p:spPr>
            <a:xfrm>
              <a:off x="5346601" y="6036499"/>
              <a:ext cx="599940" cy="28206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a:t>High</a:t>
              </a:r>
            </a:p>
          </p:txBody>
        </p:sp>
        <p:sp>
          <p:nvSpPr>
            <p:cNvPr id="43" name="TextBox 24">
              <a:extLst>
                <a:ext uri="{FF2B5EF4-FFF2-40B4-BE49-F238E27FC236}">
                  <a16:creationId xmlns:a16="http://schemas.microsoft.com/office/drawing/2014/main" id="{00000000-0008-0000-0200-00001F000000}"/>
                </a:ext>
              </a:extLst>
            </p:cNvPr>
            <p:cNvSpPr txBox="1"/>
            <p:nvPr/>
          </p:nvSpPr>
          <p:spPr>
            <a:xfrm rot="16200000">
              <a:off x="-123057" y="5554108"/>
              <a:ext cx="557779" cy="26936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a:t>Low</a:t>
              </a:r>
            </a:p>
          </p:txBody>
        </p:sp>
        <p:sp>
          <p:nvSpPr>
            <p:cNvPr id="44" name="TextBox 25">
              <a:extLst>
                <a:ext uri="{FF2B5EF4-FFF2-40B4-BE49-F238E27FC236}">
                  <a16:creationId xmlns:a16="http://schemas.microsoft.com/office/drawing/2014/main" id="{00000000-0008-0000-0200-000020000000}"/>
                </a:ext>
              </a:extLst>
            </p:cNvPr>
            <p:cNvSpPr txBox="1"/>
            <p:nvPr/>
          </p:nvSpPr>
          <p:spPr>
            <a:xfrm rot="16200000">
              <a:off x="-189308" y="1244695"/>
              <a:ext cx="744576" cy="26936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a:t>High</a:t>
              </a:r>
            </a:p>
          </p:txBody>
        </p:sp>
      </p:grpSp>
      <p:sp>
        <p:nvSpPr>
          <p:cNvPr id="3" name="TextBox 2"/>
          <p:cNvSpPr txBox="1"/>
          <p:nvPr/>
        </p:nvSpPr>
        <p:spPr>
          <a:xfrm>
            <a:off x="422143" y="107716"/>
            <a:ext cx="11549428" cy="1261884"/>
          </a:xfrm>
          <a:prstGeom prst="rect">
            <a:avLst/>
          </a:prstGeom>
          <a:noFill/>
        </p:spPr>
        <p:txBody>
          <a:bodyPr wrap="square" rtlCol="0">
            <a:spAutoFit/>
          </a:bodyPr>
          <a:lstStyle/>
          <a:p>
            <a:pPr>
              <a:buSzPts val="1500"/>
            </a:pPr>
            <a:r>
              <a:rPr lang="en-GB" sz="2000" b="1" dirty="0">
                <a:solidFill>
                  <a:schemeClr val="bg2"/>
                </a:solidFill>
                <a:latin typeface="Rockwell" panose="02060603020205020403" pitchFamily="18" charset="0"/>
                <a:cs typeface="Calibri Light" panose="020F0302020204030204" pitchFamily="34" charset="0"/>
              </a:rPr>
              <a:t>Overall SME themes - wave 11&amp;12</a:t>
            </a:r>
          </a:p>
          <a:p>
            <a:pPr marL="285750" indent="-285750">
              <a:buClr>
                <a:schemeClr val="bg2"/>
              </a:buClr>
              <a:buSzPts val="1500"/>
              <a:buFont typeface="Arial" panose="020B0604020202020204" pitchFamily="34" charset="0"/>
              <a:buChar char="•"/>
            </a:pPr>
            <a:r>
              <a:rPr lang="en-GB" dirty="0">
                <a:solidFill>
                  <a:schemeClr val="bg2"/>
                </a:solidFill>
                <a:latin typeface="+mj-lt"/>
                <a:cs typeface="Calibri Light" panose="020F0302020204030204" pitchFamily="34" charset="0"/>
              </a:rPr>
              <a:t>Loyalty, Confidence, Speed (claims), Protection and Ease have the highest opportunity scores for SMEs, it is Loyalty though where an improvement in performance is required most</a:t>
            </a:r>
          </a:p>
          <a:p>
            <a:pPr marL="285750" indent="-285750">
              <a:buClr>
                <a:schemeClr val="bg2"/>
              </a:buClr>
              <a:buSzPts val="1500"/>
              <a:buFont typeface="Arial" panose="020B0604020202020204" pitchFamily="34" charset="0"/>
              <a:buChar char="•"/>
            </a:pPr>
            <a:r>
              <a:rPr lang="en-GB" dirty="0">
                <a:solidFill>
                  <a:schemeClr val="bg2"/>
                </a:solidFill>
                <a:latin typeface="+mj-lt"/>
                <a:cs typeface="Calibri Light" panose="020F0302020204030204" pitchFamily="34" charset="0"/>
              </a:rPr>
              <a:t>All nine themes have very similar importance and performance scores compared with wave 10&amp;11, none have increased or decreased by more than 0.3 points (on a scale range of -10 to +10), this has led to similar opportunity scores to the previous wave</a:t>
            </a:r>
          </a:p>
        </p:txBody>
      </p:sp>
      <p:sp>
        <p:nvSpPr>
          <p:cNvPr id="29" name="TextBox 28">
            <a:extLst>
              <a:ext uri="{FF2B5EF4-FFF2-40B4-BE49-F238E27FC236}">
                <a16:creationId xmlns:a16="http://schemas.microsoft.com/office/drawing/2014/main" id="{D025FA55-99EE-4DD9-A728-3603FA6A1FB0}"/>
              </a:ext>
            </a:extLst>
          </p:cNvPr>
          <p:cNvSpPr txBox="1"/>
          <p:nvPr/>
        </p:nvSpPr>
        <p:spPr>
          <a:xfrm>
            <a:off x="5218834" y="3086053"/>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Invest and improve</a:t>
            </a:r>
          </a:p>
        </p:txBody>
      </p:sp>
      <p:sp>
        <p:nvSpPr>
          <p:cNvPr id="30" name="TextBox 29">
            <a:extLst>
              <a:ext uri="{FF2B5EF4-FFF2-40B4-BE49-F238E27FC236}">
                <a16:creationId xmlns:a16="http://schemas.microsoft.com/office/drawing/2014/main" id="{4B9757CF-561A-466E-ADF7-F472B3DD9BCF}"/>
              </a:ext>
            </a:extLst>
          </p:cNvPr>
          <p:cNvSpPr txBox="1"/>
          <p:nvPr/>
        </p:nvSpPr>
        <p:spPr>
          <a:xfrm>
            <a:off x="4509788" y="1605841"/>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Maintain and streamline</a:t>
            </a:r>
          </a:p>
        </p:txBody>
      </p:sp>
      <p:sp>
        <p:nvSpPr>
          <p:cNvPr id="31" name="TextBox 30">
            <a:extLst>
              <a:ext uri="{FF2B5EF4-FFF2-40B4-BE49-F238E27FC236}">
                <a16:creationId xmlns:a16="http://schemas.microsoft.com/office/drawing/2014/main" id="{BDF558C7-C94D-4E65-AFA6-CF775109F237}"/>
              </a:ext>
            </a:extLst>
          </p:cNvPr>
          <p:cNvSpPr txBox="1"/>
          <p:nvPr/>
        </p:nvSpPr>
        <p:spPr>
          <a:xfrm>
            <a:off x="1125058" y="1812511"/>
            <a:ext cx="1305346" cy="646331"/>
          </a:xfrm>
          <a:prstGeom prst="rect">
            <a:avLst/>
          </a:prstGeom>
          <a:noFill/>
        </p:spPr>
        <p:txBody>
          <a:bodyPr wrap="square" rtlCol="0">
            <a:spAutoFit/>
          </a:bodyPr>
          <a:lstStyle/>
          <a:p>
            <a:r>
              <a:rPr lang="en-GB" sz="1800">
                <a:solidFill>
                  <a:schemeClr val="tx1"/>
                </a:solidFill>
                <a:latin typeface="Rockwell" panose="02060603020205020403" pitchFamily="18" charset="0"/>
              </a:rPr>
              <a:t>Reduce spend</a:t>
            </a:r>
          </a:p>
        </p:txBody>
      </p:sp>
      <p:sp>
        <p:nvSpPr>
          <p:cNvPr id="32" name="TextBox 31">
            <a:extLst>
              <a:ext uri="{FF2B5EF4-FFF2-40B4-BE49-F238E27FC236}">
                <a16:creationId xmlns:a16="http://schemas.microsoft.com/office/drawing/2014/main" id="{8DA05B54-20BD-43E3-ADE6-9CA9387639E9}"/>
              </a:ext>
            </a:extLst>
          </p:cNvPr>
          <p:cNvSpPr txBox="1"/>
          <p:nvPr/>
        </p:nvSpPr>
        <p:spPr>
          <a:xfrm>
            <a:off x="4698840" y="4709217"/>
            <a:ext cx="1594119" cy="646331"/>
          </a:xfrm>
          <a:prstGeom prst="rect">
            <a:avLst/>
          </a:prstGeom>
          <a:noFill/>
        </p:spPr>
        <p:txBody>
          <a:bodyPr wrap="square" rtlCol="0">
            <a:spAutoFit/>
          </a:bodyPr>
          <a:lstStyle/>
          <a:p>
            <a:pPr algn="ctr"/>
            <a:r>
              <a:rPr lang="en-GB" sz="1800">
                <a:solidFill>
                  <a:schemeClr val="tx1"/>
                </a:solidFill>
                <a:latin typeface="Rockwell" panose="02060603020205020403" pitchFamily="18" charset="0"/>
              </a:rPr>
              <a:t>Priority opportunity</a:t>
            </a:r>
          </a:p>
        </p:txBody>
      </p:sp>
      <p:sp>
        <p:nvSpPr>
          <p:cNvPr id="33" name="TextBox 4"/>
          <p:cNvSpPr txBox="1"/>
          <p:nvPr/>
        </p:nvSpPr>
        <p:spPr>
          <a:xfrm>
            <a:off x="1054024" y="6103384"/>
            <a:ext cx="5238935" cy="41549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50"/>
              <a:t>*The size of each theme bubble denotes the relative opportunity score in each case. </a:t>
            </a:r>
          </a:p>
          <a:p>
            <a:pPr algn="ctr"/>
            <a:r>
              <a:rPr lang="en-GB" sz="1050"/>
              <a:t>The bigger the bubble the greater the opportunity to deliver improved service.</a:t>
            </a:r>
          </a:p>
        </p:txBody>
      </p:sp>
      <p:sp>
        <p:nvSpPr>
          <p:cNvPr id="40" name="Google Shape;281;p26">
            <a:extLst>
              <a:ext uri="{FF2B5EF4-FFF2-40B4-BE49-F238E27FC236}">
                <a16:creationId xmlns:a16="http://schemas.microsoft.com/office/drawing/2014/main" id="{6BA30E1E-56C4-493B-8992-B93B1A6F3097}"/>
              </a:ext>
            </a:extLst>
          </p:cNvPr>
          <p:cNvSpPr txBox="1"/>
          <p:nvPr/>
        </p:nvSpPr>
        <p:spPr>
          <a:xfrm>
            <a:off x="0" y="6530160"/>
            <a:ext cx="9975253" cy="323968"/>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 2022 &amp; May 2023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n=1,498/323</a:t>
            </a:r>
            <a:endParaRPr lang="en-GB" sz="800" dirty="0">
              <a:latin typeface="Arial" panose="020B0604020202020204" pitchFamily="34" charset="0"/>
              <a:cs typeface="Arial" panose="020B0604020202020204" pitchFamily="34" charset="0"/>
            </a:endParaRPr>
          </a:p>
        </p:txBody>
      </p:sp>
      <p:sp>
        <p:nvSpPr>
          <p:cNvPr id="18" name="Rectangle 17"/>
          <p:cNvSpPr/>
          <p:nvPr/>
        </p:nvSpPr>
        <p:spPr>
          <a:xfrm>
            <a:off x="7218281" y="1497405"/>
            <a:ext cx="4399716" cy="2693045"/>
          </a:xfrm>
          <a:prstGeom prst="rect">
            <a:avLst/>
          </a:prstGeom>
        </p:spPr>
        <p:txBody>
          <a:bodyPr wrap="square">
            <a:spAutoFit/>
          </a:bodyPr>
          <a:lstStyle/>
          <a:p>
            <a:pPr marL="285750" indent="-285750">
              <a:buClr>
                <a:schemeClr val="tx1"/>
              </a:buClr>
              <a:buSzPts val="1500"/>
              <a:buFont typeface="Arial" panose="020B0604020202020204" pitchFamily="34" charset="0"/>
              <a:buChar char="•"/>
            </a:pPr>
            <a:r>
              <a:rPr lang="en-GB" sz="1300" dirty="0">
                <a:solidFill>
                  <a:schemeClr val="tx1"/>
                </a:solidFill>
                <a:latin typeface="+mj-lt"/>
                <a:cs typeface="Calibri Light" panose="020F0302020204030204" pitchFamily="34" charset="0"/>
              </a:rPr>
              <a:t>In wave 11&amp;12, the range in opportunity scores is just over 2 points (on a scale of -30 to +30).  The highest opportunity score is for Loyalty (7.16) and the lowest is Relationship (5.03) </a:t>
            </a:r>
          </a:p>
          <a:p>
            <a:pPr marL="285750" indent="-285750">
              <a:buClr>
                <a:schemeClr val="tx1"/>
              </a:buClr>
              <a:buSzPts val="1500"/>
              <a:buFont typeface="Arial" panose="020B0604020202020204" pitchFamily="34" charset="0"/>
              <a:buChar char="•"/>
            </a:pPr>
            <a:endParaRPr lang="en-GB" sz="1300" dirty="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sz="1300" dirty="0">
                <a:solidFill>
                  <a:schemeClr val="tx1"/>
                </a:solidFill>
                <a:latin typeface="+mj-lt"/>
                <a:cs typeface="Calibri Light" panose="020F0302020204030204" pitchFamily="34" charset="0"/>
              </a:rPr>
              <a:t>Insurance companies need to maintain current performance in six of the nine themes for SMEs</a:t>
            </a:r>
          </a:p>
          <a:p>
            <a:pPr marL="285750" indent="-285750">
              <a:buClr>
                <a:schemeClr val="tx1"/>
              </a:buClr>
              <a:buSzPts val="1500"/>
              <a:buFont typeface="Arial" panose="020B0604020202020204" pitchFamily="34" charset="0"/>
              <a:buChar char="•"/>
            </a:pPr>
            <a:endParaRPr lang="en-GB" sz="1300" dirty="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sz="1300" dirty="0">
                <a:solidFill>
                  <a:schemeClr val="tx1"/>
                </a:solidFill>
                <a:latin typeface="+mj-lt"/>
                <a:cs typeface="Calibri Light" panose="020F0302020204030204" pitchFamily="34" charset="0"/>
              </a:rPr>
              <a:t>Based on the current levels of importance and performance the key themes for improvement are Loyalty, Price and Relationship</a:t>
            </a:r>
          </a:p>
          <a:p>
            <a:pPr marL="285750" indent="-285750">
              <a:buClr>
                <a:schemeClr val="tx1"/>
              </a:buClr>
              <a:buSzPts val="1500"/>
              <a:buFont typeface="Arial" panose="020B0604020202020204" pitchFamily="34" charset="0"/>
              <a:buChar char="•"/>
            </a:pPr>
            <a:endParaRPr lang="en-GB" sz="1300" dirty="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endParaRPr lang="en-GB" sz="1300" dirty="0">
              <a:solidFill>
                <a:schemeClr val="tx1"/>
              </a:solidFill>
              <a:latin typeface="+mj-lt"/>
              <a:cs typeface="Calibri Light" panose="020F0302020204030204" pitchFamily="34" charset="0"/>
            </a:endParaRPr>
          </a:p>
        </p:txBody>
      </p:sp>
    </p:spTree>
    <p:extLst>
      <p:ext uri="{BB962C8B-B14F-4D97-AF65-F5344CB8AC3E}">
        <p14:creationId xmlns:p14="http://schemas.microsoft.com/office/powerpoint/2010/main" val="2239583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8773064" y="1800429"/>
            <a:ext cx="3355676" cy="3816603"/>
          </a:xfrm>
          <a:prstGeom prst="rect">
            <a:avLst/>
          </a:prstGeom>
          <a:noFill/>
          <a:ln>
            <a:noFill/>
          </a:ln>
        </p:spPr>
        <p:txBody>
          <a:bodyPr spcFirstLastPara="1" wrap="square" lIns="0" tIns="0" rIns="0" bIns="0" anchor="t" anchorCtr="0">
            <a:noAutofit/>
          </a:bodyPr>
          <a:lstStyle/>
          <a:p>
            <a:pPr>
              <a:buClrTx/>
              <a:buSzPts val="1500"/>
            </a:pPr>
            <a:r>
              <a:rPr lang="en-GB" sz="1300" dirty="0">
                <a:solidFill>
                  <a:schemeClr val="tx1"/>
                </a:solidFill>
                <a:cs typeface="Calibri Light" panose="020F0302020204030204" pitchFamily="34" charset="0"/>
              </a:rPr>
              <a:t>The remaining key statements to focus on in order to improve trust are:</a:t>
            </a:r>
          </a:p>
          <a:p>
            <a:pPr marL="285750" marR="0" indent="-285750" rtl="0" fontAlgn="b">
              <a:spcBef>
                <a:spcPts val="0"/>
              </a:spcBef>
              <a:spcAft>
                <a:spcPts val="0"/>
              </a:spcAft>
              <a:buFont typeface="Arial" panose="020B0604020202020204" pitchFamily="34" charset="0"/>
              <a:buChar char="•"/>
            </a:pPr>
            <a:r>
              <a:rPr lang="en-GB" sz="1300" dirty="0">
                <a:solidFill>
                  <a:schemeClr val="tx1"/>
                </a:solidFill>
                <a:cs typeface="Calibri Light" panose="020F0302020204030204" pitchFamily="34" charset="0"/>
              </a:rPr>
              <a:t>Not having dual pricing for new / existing customers </a:t>
            </a:r>
          </a:p>
          <a:p>
            <a:pPr marL="285750" marR="0" indent="-285750" rtl="0" fontAlgn="b">
              <a:spcBef>
                <a:spcPts val="0"/>
              </a:spcBef>
              <a:spcAft>
                <a:spcPts val="0"/>
              </a:spcAft>
              <a:buFont typeface="Arial" panose="020B0604020202020204" pitchFamily="34" charset="0"/>
              <a:buChar char="•"/>
            </a:pPr>
            <a:r>
              <a:rPr lang="en-GB" sz="1300" dirty="0">
                <a:solidFill>
                  <a:schemeClr val="tx1"/>
                </a:solidFill>
                <a:cs typeface="Calibri Light" panose="020F0302020204030204" pitchFamily="34" charset="0"/>
              </a:rPr>
              <a:t>Explaining the policy clearly</a:t>
            </a:r>
          </a:p>
          <a:p>
            <a:pPr marL="285750" marR="0" indent="-285750" rtl="0" fontAlgn="b">
              <a:spcBef>
                <a:spcPts val="0"/>
              </a:spcBef>
              <a:spcAft>
                <a:spcPts val="0"/>
              </a:spcAft>
              <a:buFont typeface="Arial" panose="020B0604020202020204" pitchFamily="34" charset="0"/>
              <a:buChar char="•"/>
            </a:pPr>
            <a:r>
              <a:rPr lang="en-GB" sz="1300" dirty="0">
                <a:solidFill>
                  <a:schemeClr val="tx1"/>
                </a:solidFill>
                <a:cs typeface="Calibri Light" panose="020F0302020204030204" pitchFamily="34" charset="0"/>
              </a:rPr>
              <a:t>Taking their loyalty into account when calculating renewal quotes after a claim</a:t>
            </a:r>
          </a:p>
          <a:p>
            <a:pPr marL="285750" marR="0" indent="-285750" rtl="0" fontAlgn="b">
              <a:spcBef>
                <a:spcPts val="0"/>
              </a:spcBef>
              <a:spcAft>
                <a:spcPts val="0"/>
              </a:spcAft>
              <a:buFont typeface="Arial" panose="020B0604020202020204" pitchFamily="34" charset="0"/>
              <a:buChar char="•"/>
            </a:pPr>
            <a:r>
              <a:rPr lang="en-GB" sz="1300" dirty="0">
                <a:solidFill>
                  <a:schemeClr val="tx1"/>
                </a:solidFill>
                <a:cs typeface="Calibri Light" panose="020F0302020204030204" pitchFamily="34" charset="0"/>
              </a:rPr>
              <a:t>Matching cheaper prices from a competitor's quote</a:t>
            </a:r>
          </a:p>
          <a:p>
            <a:pPr marL="285750" marR="0" indent="-285750" rtl="0" fontAlgn="b">
              <a:spcBef>
                <a:spcPts val="0"/>
              </a:spcBef>
              <a:spcAft>
                <a:spcPts val="0"/>
              </a:spcAft>
              <a:buFont typeface="Arial" panose="020B0604020202020204" pitchFamily="34" charset="0"/>
              <a:buChar char="•"/>
            </a:pPr>
            <a:r>
              <a:rPr lang="en-GB" sz="1300" dirty="0">
                <a:solidFill>
                  <a:schemeClr val="tx1"/>
                </a:solidFill>
                <a:cs typeface="Calibri Light" panose="020F0302020204030204" pitchFamily="34" charset="0"/>
              </a:rPr>
              <a:t>Ensuring SMEs know what the policy covers and excludes</a:t>
            </a:r>
          </a:p>
          <a:p>
            <a:pPr marL="285750" marR="0" indent="-285750" rtl="0" fontAlgn="b">
              <a:spcBef>
                <a:spcPts val="0"/>
              </a:spcBef>
              <a:spcAft>
                <a:spcPts val="0"/>
              </a:spcAft>
              <a:buFont typeface="Arial" panose="020B0604020202020204" pitchFamily="34" charset="0"/>
              <a:buChar char="•"/>
            </a:pPr>
            <a:r>
              <a:rPr lang="en-GB" sz="1300" dirty="0">
                <a:solidFill>
                  <a:schemeClr val="tx1"/>
                </a:solidFill>
                <a:cs typeface="Calibri Light" panose="020F0302020204030204" pitchFamily="34" charset="0"/>
              </a:rPr>
              <a:t>SMEs knowing what to do to make a claim</a:t>
            </a:r>
          </a:p>
          <a:p>
            <a:pPr marL="285750" marR="0" indent="-285750" rtl="0" fontAlgn="b">
              <a:spcBef>
                <a:spcPts val="0"/>
              </a:spcBef>
              <a:spcAft>
                <a:spcPts val="0"/>
              </a:spcAft>
              <a:buFont typeface="Arial" panose="020B0604020202020204" pitchFamily="34" charset="0"/>
              <a:buChar char="•"/>
            </a:pPr>
            <a:r>
              <a:rPr lang="en-GB" sz="1300" dirty="0">
                <a:solidFill>
                  <a:schemeClr val="tx1"/>
                </a:solidFill>
                <a:cs typeface="Calibri Light" panose="020F0302020204030204" pitchFamily="34" charset="0"/>
              </a:rPr>
              <a:t>Providing additional benefits for renewing (e.g. enhanced cover)</a:t>
            </a:r>
          </a:p>
          <a:p>
            <a:pPr marL="285750" marR="0" indent="-285750" rtl="0" fontAlgn="b">
              <a:spcBef>
                <a:spcPts val="0"/>
              </a:spcBef>
              <a:spcAft>
                <a:spcPts val="0"/>
              </a:spcAft>
              <a:buFont typeface="Arial" panose="020B0604020202020204" pitchFamily="34" charset="0"/>
              <a:buChar char="•"/>
            </a:pPr>
            <a:r>
              <a:rPr lang="en-GB" sz="1300" dirty="0">
                <a:solidFill>
                  <a:schemeClr val="tx1"/>
                </a:solidFill>
                <a:cs typeface="Calibri Light" panose="020F0302020204030204" pitchFamily="34" charset="0"/>
              </a:rPr>
              <a:t>Making it easy to compare to policies from other providers</a:t>
            </a:r>
          </a:p>
          <a:p>
            <a:pPr marL="285750" indent="-285750">
              <a:buClrTx/>
              <a:buSzPts val="1500"/>
              <a:buFont typeface="Arial" panose="020B0604020202020204" pitchFamily="34" charset="0"/>
              <a:buChar char="•"/>
            </a:pPr>
            <a:endParaRPr lang="en-GB" sz="1300" dirty="0">
              <a:solidFill>
                <a:schemeClr val="tx1"/>
              </a:solidFill>
              <a:cs typeface="Calibri Light" panose="020F0302020204030204" pitchFamily="34" charset="0"/>
            </a:endParaRPr>
          </a:p>
          <a:p>
            <a:pPr marL="285750" indent="-285750">
              <a:buClr>
                <a:srgbClr val="FFFFFF"/>
              </a:buClr>
              <a:buSzPts val="1500"/>
              <a:buFont typeface="Arial" panose="020B0604020202020204" pitchFamily="34" charset="0"/>
              <a:buChar char="•"/>
            </a:pPr>
            <a:endParaRPr lang="en-GB" sz="1300" dirty="0">
              <a:solidFill>
                <a:schemeClr val="tx1"/>
              </a:solidFill>
              <a:cs typeface="Calibri Light" panose="020F0302020204030204" pitchFamily="34" charset="0"/>
            </a:endParaRPr>
          </a:p>
          <a:p>
            <a:pPr>
              <a:buClr>
                <a:srgbClr val="FFFFFF"/>
              </a:buClr>
              <a:buSzPts val="1500"/>
            </a:pPr>
            <a:endParaRPr lang="en-GB" sz="1300" dirty="0">
              <a:solidFill>
                <a:schemeClr val="tx1"/>
              </a:solidFill>
              <a:cs typeface="Calibri Light" panose="020F0302020204030204" pitchFamily="34" charset="0"/>
            </a:endParaRPr>
          </a:p>
        </p:txBody>
      </p:sp>
      <p:sp>
        <p:nvSpPr>
          <p:cNvPr id="3" name="TextBox 2"/>
          <p:cNvSpPr txBox="1"/>
          <p:nvPr/>
        </p:nvSpPr>
        <p:spPr>
          <a:xfrm>
            <a:off x="422143" y="289187"/>
            <a:ext cx="11227990" cy="830997"/>
          </a:xfrm>
          <a:prstGeom prst="rect">
            <a:avLst/>
          </a:prstGeom>
          <a:noFill/>
        </p:spPr>
        <p:txBody>
          <a:bodyPr wrap="square" rtlCol="0">
            <a:spAutoFit/>
          </a:bodyPr>
          <a:lstStyle/>
          <a:p>
            <a:pPr>
              <a:buSzPts val="1500"/>
            </a:pPr>
            <a:r>
              <a:rPr lang="en-GB" sz="2000" b="1" dirty="0">
                <a:solidFill>
                  <a:schemeClr val="bg2"/>
                </a:solidFill>
                <a:latin typeface="Rockwell" panose="02060603020205020403" pitchFamily="18" charset="0"/>
                <a:cs typeface="Calibri Light" panose="020F0302020204030204" pitchFamily="34" charset="0"/>
              </a:rPr>
              <a:t>Top 10 opportunities for SMEs – wave 11&amp;12</a:t>
            </a:r>
          </a:p>
          <a:p>
            <a:r>
              <a:rPr lang="en-GB" dirty="0">
                <a:solidFill>
                  <a:srgbClr val="008265"/>
                </a:solidFill>
                <a:latin typeface="+mj-lt"/>
                <a:cs typeface="Calibri Light" panose="020F0302020204030204" pitchFamily="34" charset="0"/>
              </a:rPr>
              <a:t>Getting a discount for staying as a customer remains the highest opportunity to improve trust with SMEs followed by their complaints being handled professionally and fairly</a:t>
            </a:r>
          </a:p>
        </p:txBody>
      </p:sp>
      <p:graphicFrame>
        <p:nvGraphicFramePr>
          <p:cNvPr id="4" name="Table 3"/>
          <p:cNvGraphicFramePr>
            <a:graphicFrameLocks noGrp="1"/>
          </p:cNvGraphicFramePr>
          <p:nvPr>
            <p:extLst>
              <p:ext uri="{D42A27DB-BD31-4B8C-83A1-F6EECF244321}">
                <p14:modId xmlns:p14="http://schemas.microsoft.com/office/powerpoint/2010/main" val="2018269866"/>
              </p:ext>
            </p:extLst>
          </p:nvPr>
        </p:nvGraphicFramePr>
        <p:xfrm>
          <a:off x="218658" y="1489685"/>
          <a:ext cx="8309671" cy="47329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999990">
                  <a:extLst>
                    <a:ext uri="{9D8B030D-6E8A-4147-A177-3AD203B41FA5}">
                      <a16:colId xmlns:a16="http://schemas.microsoft.com/office/drawing/2014/main" val="20002"/>
                    </a:ext>
                  </a:extLst>
                </a:gridCol>
                <a:gridCol w="1190445">
                  <a:extLst>
                    <a:ext uri="{9D8B030D-6E8A-4147-A177-3AD203B41FA5}">
                      <a16:colId xmlns:a16="http://schemas.microsoft.com/office/drawing/2014/main" val="20003"/>
                    </a:ext>
                  </a:extLst>
                </a:gridCol>
                <a:gridCol w="1190445">
                  <a:extLst>
                    <a:ext uri="{9D8B030D-6E8A-4147-A177-3AD203B41FA5}">
                      <a16:colId xmlns:a16="http://schemas.microsoft.com/office/drawing/2014/main" val="20004"/>
                    </a:ext>
                  </a:extLst>
                </a:gridCol>
                <a:gridCol w="1342521">
                  <a:extLst>
                    <a:ext uri="{9D8B030D-6E8A-4147-A177-3AD203B41FA5}">
                      <a16:colId xmlns:a16="http://schemas.microsoft.com/office/drawing/2014/main" val="20005"/>
                    </a:ext>
                  </a:extLst>
                </a:gridCol>
              </a:tblGrid>
              <a:tr h="396705">
                <a:tc>
                  <a:txBody>
                    <a:bodyPr/>
                    <a:lstStyle/>
                    <a:p>
                      <a:endParaRPr lang="en-GB" sz="1100">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dirty="0">
                          <a:solidFill>
                            <a:srgbClr val="008265"/>
                          </a:solidFill>
                          <a:effectLst/>
                          <a:latin typeface="+mn-lt"/>
                          <a:cs typeface="Arial"/>
                          <a:sym typeface="Arial"/>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5.08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8.59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dirty="0">
                          <a:solidFill>
                            <a:srgbClr val="AB588C"/>
                          </a:solidFill>
                          <a:effectLst/>
                          <a:latin typeface="+mn-lt"/>
                          <a:cs typeface="Arial"/>
                          <a:sym typeface="Arial"/>
                        </a:rPr>
                        <a:t>Confidence</a:t>
                      </a:r>
                      <a:r>
                        <a:rPr lang="en-GB" sz="1100" b="1" i="0" u="none" strike="noStrike" cap="none" dirty="0">
                          <a:solidFill>
                            <a:srgbClr val="000000"/>
                          </a:solidFill>
                          <a:effectLst/>
                          <a:latin typeface="+mn-lt"/>
                          <a:cs typeface="Arial"/>
                          <a:sym typeface="Arial"/>
                        </a:rPr>
                        <a:t> </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7.54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8.44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dirty="0">
                          <a:solidFill>
                            <a:srgbClr val="008265"/>
                          </a:solidFill>
                          <a:effectLst/>
                          <a:latin typeface="+mn-lt"/>
                          <a:cs typeface="Arial"/>
                          <a:sym typeface="Arial"/>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6.70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5.38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8.02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dirty="0">
                          <a:solidFill>
                            <a:srgbClr val="AB588C"/>
                          </a:solidFill>
                          <a:effectLst/>
                          <a:latin typeface="+mn-lt"/>
                          <a:cs typeface="Arial"/>
                          <a:sym typeface="Arial"/>
                        </a:rPr>
                        <a:t>Confidence </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7.76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7.67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7.86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dirty="0">
                          <a:solidFill>
                            <a:srgbClr val="008265"/>
                          </a:solidFill>
                          <a:effectLst/>
                          <a:latin typeface="+mn-lt"/>
                          <a:cs typeface="Arial"/>
                          <a:sym typeface="Arial"/>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5.76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7.69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dirty="0">
                          <a:solidFill>
                            <a:srgbClr val="F5A03D"/>
                          </a:solidFill>
                          <a:effectLst/>
                          <a:latin typeface="+mn-lt"/>
                          <a:cs typeface="Arial"/>
                          <a:sym typeface="Arial"/>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5.05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7.56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dirty="0">
                          <a:solidFill>
                            <a:srgbClr val="AB588C"/>
                          </a:solidFill>
                          <a:effectLst/>
                          <a:latin typeface="+mn-lt"/>
                          <a:cs typeface="Arial"/>
                          <a:sym typeface="Arial"/>
                        </a:rPr>
                        <a:t>Confidence </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7.74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7.97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7.51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dirty="0">
                          <a:solidFill>
                            <a:srgbClr val="15ADD0"/>
                          </a:solidFill>
                          <a:effectLst/>
                          <a:latin typeface="+mn-lt"/>
                          <a:cs typeface="Arial"/>
                          <a:sym typeface="Arial"/>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I knew what I needed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6.43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48245">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dirty="0">
                          <a:solidFill>
                            <a:srgbClr val="008265"/>
                          </a:solidFill>
                          <a:effectLst/>
                          <a:latin typeface="+mn-lt"/>
                          <a:cs typeface="Arial"/>
                          <a:sym typeface="Arial"/>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5.07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7.45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1" i="0" u="none" strike="noStrike" cap="none" dirty="0">
                          <a:solidFill>
                            <a:srgbClr val="A9D5C0"/>
                          </a:solidFill>
                          <a:effectLst/>
                          <a:latin typeface="+mn-lt"/>
                          <a:cs typeface="Arial"/>
                          <a:sym typeface="Arial"/>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My provider makes it easy to compare to policies from other providers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a:solidFill>
                            <a:srgbClr val="000000"/>
                          </a:solidFill>
                          <a:effectLst/>
                          <a:latin typeface="+mn-lt"/>
                          <a:cs typeface="Arial"/>
                          <a:sym typeface="Arial"/>
                        </a:rPr>
                        <a:t>6.25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marR="0" algn="ctr" rtl="0" fontAlgn="b">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mn-lt"/>
                          <a:cs typeface="Arial"/>
                          <a:sym typeface="Arial"/>
                        </a:rPr>
                        <a:t>7.42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530160"/>
            <a:ext cx="9975253" cy="323968"/>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 2022 &amp; May 2023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n=1,498/323</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0698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BDF74EA1-F975-4AB8-EF0A-34BBF67B97AF}"/>
              </a:ext>
            </a:extLst>
          </p:cNvPr>
          <p:cNvGraphicFramePr>
            <a:graphicFrameLocks/>
          </p:cNvGraphicFramePr>
          <p:nvPr>
            <p:extLst>
              <p:ext uri="{D42A27DB-BD31-4B8C-83A1-F6EECF244321}">
                <p14:modId xmlns:p14="http://schemas.microsoft.com/office/powerpoint/2010/main" val="274979765"/>
              </p:ext>
            </p:extLst>
          </p:nvPr>
        </p:nvGraphicFramePr>
        <p:xfrm>
          <a:off x="1140993" y="1574235"/>
          <a:ext cx="6153427" cy="4211914"/>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D025FA55-99EE-4DD9-A728-3603FA6A1FB0}"/>
              </a:ext>
            </a:extLst>
          </p:cNvPr>
          <p:cNvSpPr txBox="1"/>
          <p:nvPr/>
        </p:nvSpPr>
        <p:spPr>
          <a:xfrm>
            <a:off x="5239078" y="3222879"/>
            <a:ext cx="1594119" cy="646331"/>
          </a:xfrm>
          <a:prstGeom prst="rect">
            <a:avLst/>
          </a:prstGeom>
          <a:noFill/>
        </p:spPr>
        <p:txBody>
          <a:bodyPr wrap="square" rtlCol="0">
            <a:spAutoFit/>
          </a:bodyPr>
          <a:lstStyle/>
          <a:p>
            <a:pPr algn="ctr"/>
            <a:r>
              <a:rPr lang="en-GB" sz="1800" dirty="0">
                <a:solidFill>
                  <a:schemeClr val="tx1"/>
                </a:solidFill>
                <a:latin typeface="Rockwell" panose="02060603020205020403" pitchFamily="18" charset="0"/>
              </a:rPr>
              <a:t>Invest and improve</a:t>
            </a:r>
          </a:p>
        </p:txBody>
      </p:sp>
      <p:sp>
        <p:nvSpPr>
          <p:cNvPr id="3" name="TextBox 2"/>
          <p:cNvSpPr txBox="1"/>
          <p:nvPr/>
        </p:nvSpPr>
        <p:spPr>
          <a:xfrm>
            <a:off x="422143" y="180551"/>
            <a:ext cx="11227990" cy="1046440"/>
          </a:xfrm>
          <a:prstGeom prst="rect">
            <a:avLst/>
          </a:prstGeom>
          <a:noFill/>
        </p:spPr>
        <p:txBody>
          <a:bodyPr wrap="square" rtlCol="0">
            <a:spAutoFit/>
          </a:bodyPr>
          <a:lstStyle/>
          <a:p>
            <a:pPr>
              <a:buSzPts val="1500"/>
            </a:pPr>
            <a:r>
              <a:rPr lang="en-GB" sz="2000" b="1" dirty="0">
                <a:solidFill>
                  <a:schemeClr val="bg2"/>
                </a:solidFill>
                <a:latin typeface="Rockwell" panose="02060603020205020403" pitchFamily="18" charset="0"/>
                <a:cs typeface="Calibri Light" panose="020F0302020204030204" pitchFamily="34" charset="0"/>
              </a:rPr>
              <a:t>Top 5 opportunity statements for SMEs – wave 11&amp;12</a:t>
            </a:r>
          </a:p>
          <a:p>
            <a:pPr>
              <a:buSzPts val="1500"/>
            </a:pPr>
            <a:r>
              <a:rPr lang="en-GB" dirty="0">
                <a:solidFill>
                  <a:schemeClr val="bg2"/>
                </a:solidFill>
                <a:latin typeface="+mn-lt"/>
                <a:cs typeface="Calibri Light" panose="020F0302020204030204" pitchFamily="34" charset="0"/>
              </a:rPr>
              <a:t>Providing a discount for staying loyal to the same company is the highest opportunity score in wave 11&amp;12, although it is 0.28 points lower than the previous wave.  Handling SME complaints professionally and fairly is another key opportunity to improve trust with SMEs and is 0.50 points than the last wave due to a slight increase in importance and a small fall in performance</a:t>
            </a:r>
          </a:p>
        </p:txBody>
      </p:sp>
      <p:sp>
        <p:nvSpPr>
          <p:cNvPr id="18" name="TextBox 17">
            <a:extLst>
              <a:ext uri="{FF2B5EF4-FFF2-40B4-BE49-F238E27FC236}">
                <a16:creationId xmlns:a16="http://schemas.microsoft.com/office/drawing/2014/main" id="{4B9757CF-561A-466E-ADF7-F472B3DD9BCF}"/>
              </a:ext>
            </a:extLst>
          </p:cNvPr>
          <p:cNvSpPr txBox="1"/>
          <p:nvPr/>
        </p:nvSpPr>
        <p:spPr>
          <a:xfrm>
            <a:off x="3792146" y="2247345"/>
            <a:ext cx="1594119" cy="646331"/>
          </a:xfrm>
          <a:prstGeom prst="rect">
            <a:avLst/>
          </a:prstGeom>
          <a:noFill/>
        </p:spPr>
        <p:txBody>
          <a:bodyPr wrap="square" rtlCol="0">
            <a:spAutoFit/>
          </a:bodyPr>
          <a:lstStyle/>
          <a:p>
            <a:pPr algn="ctr"/>
            <a:r>
              <a:rPr lang="en-GB" sz="1800" dirty="0">
                <a:solidFill>
                  <a:schemeClr val="tx1"/>
                </a:solidFill>
                <a:latin typeface="Rockwell" panose="02060603020205020403" pitchFamily="18" charset="0"/>
              </a:rPr>
              <a:t>Maintain and streamline</a:t>
            </a:r>
          </a:p>
        </p:txBody>
      </p:sp>
      <p:sp>
        <p:nvSpPr>
          <p:cNvPr id="19" name="TextBox 18">
            <a:extLst>
              <a:ext uri="{FF2B5EF4-FFF2-40B4-BE49-F238E27FC236}">
                <a16:creationId xmlns:a16="http://schemas.microsoft.com/office/drawing/2014/main" id="{BDF558C7-C94D-4E65-AFA6-CF775109F237}"/>
              </a:ext>
            </a:extLst>
          </p:cNvPr>
          <p:cNvSpPr txBox="1"/>
          <p:nvPr/>
        </p:nvSpPr>
        <p:spPr>
          <a:xfrm>
            <a:off x="1758437" y="1754766"/>
            <a:ext cx="1305346" cy="646331"/>
          </a:xfrm>
          <a:prstGeom prst="rect">
            <a:avLst/>
          </a:prstGeom>
          <a:noFill/>
        </p:spPr>
        <p:txBody>
          <a:bodyPr wrap="square" rtlCol="0">
            <a:spAutoFit/>
          </a:bodyPr>
          <a:lstStyle/>
          <a:p>
            <a:r>
              <a:rPr lang="en-GB" sz="1800">
                <a:solidFill>
                  <a:schemeClr val="tx1"/>
                </a:solidFill>
                <a:latin typeface="Rockwell" panose="02060603020205020403" pitchFamily="18" charset="0"/>
              </a:rPr>
              <a:t>Reduce spend</a:t>
            </a:r>
          </a:p>
        </p:txBody>
      </p:sp>
      <p:sp>
        <p:nvSpPr>
          <p:cNvPr id="20" name="TextBox 19">
            <a:extLst>
              <a:ext uri="{FF2B5EF4-FFF2-40B4-BE49-F238E27FC236}">
                <a16:creationId xmlns:a16="http://schemas.microsoft.com/office/drawing/2014/main" id="{8DA05B54-20BD-43E3-ADE6-9CA9387639E9}"/>
              </a:ext>
            </a:extLst>
          </p:cNvPr>
          <p:cNvSpPr txBox="1"/>
          <p:nvPr/>
        </p:nvSpPr>
        <p:spPr>
          <a:xfrm>
            <a:off x="5386265" y="4686996"/>
            <a:ext cx="1594119" cy="646331"/>
          </a:xfrm>
          <a:prstGeom prst="rect">
            <a:avLst/>
          </a:prstGeom>
          <a:noFill/>
        </p:spPr>
        <p:txBody>
          <a:bodyPr wrap="square" rtlCol="0">
            <a:spAutoFit/>
          </a:bodyPr>
          <a:lstStyle/>
          <a:p>
            <a:pPr algn="ctr"/>
            <a:r>
              <a:rPr lang="en-GB" sz="1800" dirty="0">
                <a:solidFill>
                  <a:schemeClr val="tx1"/>
                </a:solidFill>
                <a:latin typeface="Rockwell" panose="02060603020205020403" pitchFamily="18" charset="0"/>
              </a:rPr>
              <a:t>Priority opportunity</a:t>
            </a:r>
          </a:p>
        </p:txBody>
      </p:sp>
      <p:sp>
        <p:nvSpPr>
          <p:cNvPr id="21" name="TextBox 20"/>
          <p:cNvSpPr txBox="1"/>
          <p:nvPr/>
        </p:nvSpPr>
        <p:spPr>
          <a:xfrm>
            <a:off x="3607951" y="5825149"/>
            <a:ext cx="1313669" cy="307777"/>
          </a:xfrm>
          <a:prstGeom prst="rect">
            <a:avLst/>
          </a:prstGeom>
          <a:noFill/>
        </p:spPr>
        <p:txBody>
          <a:bodyPr wrap="square" rtlCol="0">
            <a:spAutoFit/>
          </a:bodyPr>
          <a:lstStyle/>
          <a:p>
            <a:r>
              <a:rPr lang="en-GB"/>
              <a:t>Importance</a:t>
            </a:r>
          </a:p>
        </p:txBody>
      </p:sp>
      <p:sp>
        <p:nvSpPr>
          <p:cNvPr id="22" name="TextBox 21"/>
          <p:cNvSpPr txBox="1"/>
          <p:nvPr/>
        </p:nvSpPr>
        <p:spPr>
          <a:xfrm rot="16200000">
            <a:off x="306943" y="3361092"/>
            <a:ext cx="1242608" cy="307777"/>
          </a:xfrm>
          <a:prstGeom prst="rect">
            <a:avLst/>
          </a:prstGeom>
          <a:noFill/>
        </p:spPr>
        <p:txBody>
          <a:bodyPr wrap="square" rtlCol="0">
            <a:spAutoFit/>
          </a:bodyPr>
          <a:lstStyle/>
          <a:p>
            <a:r>
              <a:rPr lang="en-GB"/>
              <a:t>Performance</a:t>
            </a:r>
          </a:p>
        </p:txBody>
      </p:sp>
      <p:sp>
        <p:nvSpPr>
          <p:cNvPr id="23" name="TextBox 22"/>
          <p:cNvSpPr txBox="1"/>
          <p:nvPr/>
        </p:nvSpPr>
        <p:spPr>
          <a:xfrm>
            <a:off x="1140993" y="5826545"/>
            <a:ext cx="552012" cy="307777"/>
          </a:xfrm>
          <a:prstGeom prst="rect">
            <a:avLst/>
          </a:prstGeom>
          <a:noFill/>
        </p:spPr>
        <p:txBody>
          <a:bodyPr wrap="square" rtlCol="0">
            <a:spAutoFit/>
          </a:bodyPr>
          <a:lstStyle/>
          <a:p>
            <a:r>
              <a:rPr lang="en-GB"/>
              <a:t>Low</a:t>
            </a:r>
          </a:p>
        </p:txBody>
      </p:sp>
      <p:sp>
        <p:nvSpPr>
          <p:cNvPr id="24" name="TextBox 23"/>
          <p:cNvSpPr txBox="1"/>
          <p:nvPr/>
        </p:nvSpPr>
        <p:spPr>
          <a:xfrm>
            <a:off x="6836566" y="5817659"/>
            <a:ext cx="599940" cy="307777"/>
          </a:xfrm>
          <a:prstGeom prst="rect">
            <a:avLst/>
          </a:prstGeom>
          <a:noFill/>
        </p:spPr>
        <p:txBody>
          <a:bodyPr wrap="square" rtlCol="0">
            <a:spAutoFit/>
          </a:bodyPr>
          <a:lstStyle/>
          <a:p>
            <a:r>
              <a:rPr lang="en-GB"/>
              <a:t>High</a:t>
            </a:r>
          </a:p>
        </p:txBody>
      </p:sp>
      <p:sp>
        <p:nvSpPr>
          <p:cNvPr id="25" name="TextBox 24"/>
          <p:cNvSpPr txBox="1"/>
          <p:nvPr/>
        </p:nvSpPr>
        <p:spPr>
          <a:xfrm rot="16200000">
            <a:off x="658883" y="5363689"/>
            <a:ext cx="538729" cy="307777"/>
          </a:xfrm>
          <a:prstGeom prst="rect">
            <a:avLst/>
          </a:prstGeom>
          <a:noFill/>
        </p:spPr>
        <p:txBody>
          <a:bodyPr wrap="square" rtlCol="0">
            <a:spAutoFit/>
          </a:bodyPr>
          <a:lstStyle/>
          <a:p>
            <a:r>
              <a:rPr lang="en-GB"/>
              <a:t>Low</a:t>
            </a:r>
          </a:p>
        </p:txBody>
      </p:sp>
      <p:sp>
        <p:nvSpPr>
          <p:cNvPr id="26" name="TextBox 25"/>
          <p:cNvSpPr txBox="1"/>
          <p:nvPr/>
        </p:nvSpPr>
        <p:spPr>
          <a:xfrm rot="16200000">
            <a:off x="576754" y="1489251"/>
            <a:ext cx="719176" cy="307777"/>
          </a:xfrm>
          <a:prstGeom prst="rect">
            <a:avLst/>
          </a:prstGeom>
          <a:noFill/>
        </p:spPr>
        <p:txBody>
          <a:bodyPr wrap="square" rtlCol="0">
            <a:spAutoFit/>
          </a:bodyPr>
          <a:lstStyle/>
          <a:p>
            <a:r>
              <a:rPr lang="en-GB"/>
              <a:t>High</a:t>
            </a:r>
          </a:p>
        </p:txBody>
      </p:sp>
      <p:sp>
        <p:nvSpPr>
          <p:cNvPr id="28" name="TextBox 4"/>
          <p:cNvSpPr txBox="1"/>
          <p:nvPr/>
        </p:nvSpPr>
        <p:spPr>
          <a:xfrm>
            <a:off x="1090232" y="6132926"/>
            <a:ext cx="6442252" cy="4154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50"/>
              <a:t>*The size of each theme bubble denotes the relative opportunity score in each case. </a:t>
            </a:r>
          </a:p>
          <a:p>
            <a:pPr algn="ctr"/>
            <a:r>
              <a:rPr lang="en-GB" sz="1050"/>
              <a:t>The bigger the bubble the greater the opportunity to deliver improved service.</a:t>
            </a:r>
          </a:p>
        </p:txBody>
      </p:sp>
      <p:sp>
        <p:nvSpPr>
          <p:cNvPr id="33" name="Rectangle 32"/>
          <p:cNvSpPr/>
          <p:nvPr/>
        </p:nvSpPr>
        <p:spPr>
          <a:xfrm>
            <a:off x="7991857" y="2570510"/>
            <a:ext cx="3811942" cy="1384995"/>
          </a:xfrm>
          <a:prstGeom prst="rect">
            <a:avLst/>
          </a:prstGeom>
        </p:spPr>
        <p:txBody>
          <a:bodyPr wrap="square">
            <a:spAutoFit/>
          </a:bodyPr>
          <a:lstStyle/>
          <a:p>
            <a:pPr algn="ctr">
              <a:buClr>
                <a:srgbClr val="FFFFFF"/>
              </a:buClr>
              <a:buSzPts val="1500"/>
            </a:pPr>
            <a:endParaRPr lang="en-GB" dirty="0">
              <a:solidFill>
                <a:schemeClr val="tx1"/>
              </a:solidFill>
              <a:latin typeface="+mj-lt"/>
              <a:cs typeface="Calibri Light" panose="020F0302020204030204" pitchFamily="34" charset="0"/>
            </a:endParaRPr>
          </a:p>
          <a:p>
            <a:pPr>
              <a:buClr>
                <a:schemeClr val="tx1"/>
              </a:buClr>
              <a:buSzPts val="1500"/>
            </a:pPr>
            <a:r>
              <a:rPr lang="en-GB" dirty="0">
                <a:solidFill>
                  <a:schemeClr val="tx1"/>
                </a:solidFill>
                <a:latin typeface="+mj-lt"/>
                <a:cs typeface="Calibri Light" panose="020F0302020204030204" pitchFamily="34" charset="0"/>
              </a:rPr>
              <a:t>Additionally, not dual pricing, explaining the policy clearly and taking loyalty into account when calculating renewals following a claim make up the top 5</a:t>
            </a:r>
          </a:p>
          <a:p>
            <a:pPr>
              <a:buClr>
                <a:schemeClr val="tx1"/>
              </a:buClr>
              <a:buSzPts val="1500"/>
            </a:pPr>
            <a:endParaRPr lang="en-GB" dirty="0">
              <a:solidFill>
                <a:schemeClr val="tx1"/>
              </a:solidFill>
              <a:latin typeface="+mj-lt"/>
              <a:cs typeface="Calibri Light" panose="020F0302020204030204" pitchFamily="34" charset="0"/>
            </a:endParaRPr>
          </a:p>
        </p:txBody>
      </p:sp>
      <p:sp>
        <p:nvSpPr>
          <p:cNvPr id="34" name="Google Shape;281;p26">
            <a:extLst>
              <a:ext uri="{FF2B5EF4-FFF2-40B4-BE49-F238E27FC236}">
                <a16:creationId xmlns:a16="http://schemas.microsoft.com/office/drawing/2014/main" id="{6BA30E1E-56C4-493B-8992-B93B1A6F3097}"/>
              </a:ext>
            </a:extLst>
          </p:cNvPr>
          <p:cNvSpPr txBox="1"/>
          <p:nvPr/>
        </p:nvSpPr>
        <p:spPr>
          <a:xfrm>
            <a:off x="0" y="6530160"/>
            <a:ext cx="9975253" cy="323968"/>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 2022 &amp; May 2023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n=1,498/323</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2000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 2022 &amp; May 2023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 who have claimed on at least one insurance policy in the last 12 months: Female n=899/166 , Male n=595/156.</a:t>
            </a:r>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p:txBody>
      </p:sp>
      <p:sp>
        <p:nvSpPr>
          <p:cNvPr id="3" name="TextBox 2"/>
          <p:cNvSpPr txBox="1"/>
          <p:nvPr/>
        </p:nvSpPr>
        <p:spPr>
          <a:xfrm>
            <a:off x="166164" y="89019"/>
            <a:ext cx="11738922" cy="1846659"/>
          </a:xfrm>
          <a:prstGeom prst="rect">
            <a:avLst/>
          </a:prstGeom>
          <a:noFill/>
        </p:spPr>
        <p:txBody>
          <a:bodyPr wrap="square" rtlCol="0">
            <a:spAutoFit/>
          </a:bodyPr>
          <a:lstStyle/>
          <a:p>
            <a:r>
              <a:rPr lang="en-GB" sz="2000" b="1" dirty="0">
                <a:solidFill>
                  <a:schemeClr val="bg2"/>
                </a:solidFill>
                <a:latin typeface="Rockwell" panose="02060603020205020403" pitchFamily="18" charset="0"/>
                <a:cs typeface="Calibri Light" panose="020F0302020204030204" pitchFamily="34" charset="0"/>
              </a:rPr>
              <a:t>SMEs Overall opportunity scores by gender – wave 11&amp;12</a:t>
            </a:r>
          </a:p>
          <a:p>
            <a:r>
              <a:rPr lang="en-GB" dirty="0">
                <a:solidFill>
                  <a:srgbClr val="008265"/>
                </a:solidFill>
                <a:latin typeface="+mj-lt"/>
                <a:cs typeface="Calibri Light" panose="020F0302020204030204" pitchFamily="34" charset="0"/>
              </a:rPr>
              <a:t>Confidence and Loyalty are the two key opportunities to improve trust with female decision makers / influencers and there is little between them (0.02 points)</a:t>
            </a:r>
          </a:p>
          <a:p>
            <a:endParaRPr lang="en-GB" dirty="0">
              <a:solidFill>
                <a:srgbClr val="008265"/>
              </a:solidFill>
              <a:latin typeface="+mj-lt"/>
              <a:cs typeface="Calibri Light" panose="020F0302020204030204" pitchFamily="34" charset="0"/>
            </a:endParaRPr>
          </a:p>
          <a:p>
            <a:r>
              <a:rPr lang="en-GB" dirty="0">
                <a:solidFill>
                  <a:srgbClr val="008265"/>
                </a:solidFill>
                <a:latin typeface="+mj-lt"/>
                <a:cs typeface="Calibri Light" panose="020F0302020204030204" pitchFamily="34" charset="0"/>
              </a:rPr>
              <a:t>Loyalty, followed by Speed (claims) are the two highest opportunity scores for male decision makers / influencers, the opportunity score for Speed (claims) has increased by 0.67 points compared to the previous wave.  </a:t>
            </a:r>
          </a:p>
          <a:p>
            <a:endParaRPr lang="en-GB" sz="2400" dirty="0"/>
          </a:p>
        </p:txBody>
      </p:sp>
      <p:graphicFrame>
        <p:nvGraphicFramePr>
          <p:cNvPr id="12" name="Chart 11"/>
          <p:cNvGraphicFramePr/>
          <p:nvPr>
            <p:extLst>
              <p:ext uri="{D42A27DB-BD31-4B8C-83A1-F6EECF244321}">
                <p14:modId xmlns:p14="http://schemas.microsoft.com/office/powerpoint/2010/main" val="1850943896"/>
              </p:ext>
            </p:extLst>
          </p:nvPr>
        </p:nvGraphicFramePr>
        <p:xfrm>
          <a:off x="286914" y="1602170"/>
          <a:ext cx="4440361" cy="4169168"/>
        </p:xfrm>
        <a:graphic>
          <a:graphicData uri="http://schemas.openxmlformats.org/drawingml/2006/chart">
            <c:chart xmlns:c="http://schemas.openxmlformats.org/drawingml/2006/chart" xmlns:r="http://schemas.openxmlformats.org/officeDocument/2006/relationships" r:id="rId3"/>
          </a:graphicData>
        </a:graphic>
      </p:graphicFrame>
      <p:sp>
        <p:nvSpPr>
          <p:cNvPr id="14" name="Google Shape;554;p52">
            <a:extLst>
              <a:ext uri="{FF2B5EF4-FFF2-40B4-BE49-F238E27FC236}">
                <a16:creationId xmlns:a16="http://schemas.microsoft.com/office/drawing/2014/main" id="{59A45DC8-C252-41E7-A50B-0F54B9CB0DA3}"/>
              </a:ext>
            </a:extLst>
          </p:cNvPr>
          <p:cNvSpPr txBox="1"/>
          <p:nvPr/>
        </p:nvSpPr>
        <p:spPr>
          <a:xfrm>
            <a:off x="8240434" y="2147646"/>
            <a:ext cx="3664652" cy="3436721"/>
          </a:xfrm>
          <a:prstGeom prst="rect">
            <a:avLst/>
          </a:prstGeom>
          <a:noFill/>
          <a:ln>
            <a:noFill/>
          </a:ln>
        </p:spPr>
        <p:txBody>
          <a:bodyPr spcFirstLastPara="1" wrap="square" lIns="0" tIns="0" rIns="0" bIns="0" anchor="t" anchorCtr="0">
            <a:noAutofit/>
          </a:bodyPr>
          <a:lstStyle/>
          <a:p>
            <a:pPr marL="285750" indent="-285750">
              <a:buClrTx/>
              <a:buSzPts val="1500"/>
              <a:buFont typeface="Arial" panose="020B0604020202020204" pitchFamily="34" charset="0"/>
              <a:buChar char="•"/>
            </a:pPr>
            <a:r>
              <a:rPr lang="en-GB" dirty="0">
                <a:solidFill>
                  <a:schemeClr val="tx1"/>
                </a:solidFill>
                <a:latin typeface="+mj-lt"/>
                <a:cs typeface="Calibri Light" panose="020F0302020204030204" pitchFamily="34" charset="0"/>
              </a:rPr>
              <a:t>The biggest change in opportunity scores is Relationship, down by 1.07 points for men and 0.84 points for women.  </a:t>
            </a:r>
          </a:p>
          <a:p>
            <a:pPr marL="285750" indent="-285750">
              <a:buClrTx/>
              <a:buSzPts val="1500"/>
              <a:buFont typeface="Arial" panose="020B0604020202020204" pitchFamily="34" charset="0"/>
              <a:buChar char="•"/>
            </a:pPr>
            <a:endParaRPr lang="en-GB" dirty="0">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dirty="0">
                <a:solidFill>
                  <a:schemeClr val="tx1"/>
                </a:solidFill>
                <a:latin typeface="+mj-lt"/>
                <a:cs typeface="Calibri Light" panose="020F0302020204030204" pitchFamily="34" charset="0"/>
              </a:rPr>
              <a:t>This is due to decreases in stated importance by both genders rather than an improvement in performance, in fact the Relationship theme has the lowest level of performance for both genders </a:t>
            </a:r>
          </a:p>
          <a:p>
            <a:pPr marL="285750" indent="-285750">
              <a:buClrTx/>
              <a:buSzPts val="1500"/>
              <a:buFont typeface="Arial" panose="020B0604020202020204" pitchFamily="34" charset="0"/>
              <a:buChar char="•"/>
            </a:pPr>
            <a:endParaRPr lang="en-GB" dirty="0">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dirty="0">
                <a:solidFill>
                  <a:schemeClr val="tx1"/>
                </a:solidFill>
                <a:latin typeface="+mj-lt"/>
                <a:cs typeface="Calibri Light" panose="020F0302020204030204" pitchFamily="34" charset="0"/>
              </a:rPr>
              <a:t>The Respect (claims) theme has changed the most for women compared to wave 10&amp;11, the opportunity score is up 0.53 points due to a small increase in importance</a:t>
            </a:r>
          </a:p>
          <a:p>
            <a:pPr marL="285750" indent="-285750">
              <a:buClrTx/>
              <a:buSzPts val="1500"/>
              <a:buFont typeface="Arial" panose="020B0604020202020204" pitchFamily="34" charset="0"/>
              <a:buChar char="•"/>
            </a:pPr>
            <a:endParaRPr lang="en-GB" dirty="0">
              <a:solidFill>
                <a:schemeClr val="tx1"/>
              </a:solidFill>
              <a:latin typeface="+mj-lt"/>
              <a:cs typeface="Calibri Light" panose="020F0302020204030204" pitchFamily="34" charset="0"/>
            </a:endParaRPr>
          </a:p>
        </p:txBody>
      </p:sp>
      <p:graphicFrame>
        <p:nvGraphicFramePr>
          <p:cNvPr id="7" name="Chart 6"/>
          <p:cNvGraphicFramePr/>
          <p:nvPr>
            <p:extLst>
              <p:ext uri="{D42A27DB-BD31-4B8C-83A1-F6EECF244321}">
                <p14:modId xmlns:p14="http://schemas.microsoft.com/office/powerpoint/2010/main" val="1913334792"/>
              </p:ext>
            </p:extLst>
          </p:nvPr>
        </p:nvGraphicFramePr>
        <p:xfrm>
          <a:off x="4399690" y="1592677"/>
          <a:ext cx="4440361" cy="429131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60377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5847273" y="1114089"/>
            <a:ext cx="5796471" cy="4704909"/>
          </a:xfrm>
          <a:prstGeom prst="rect">
            <a:avLst/>
          </a:prstGeom>
          <a:noFill/>
          <a:ln>
            <a:noFill/>
          </a:ln>
        </p:spPr>
        <p:txBody>
          <a:bodyPr spcFirstLastPara="1" wrap="square" lIns="0" tIns="0" rIns="0" bIns="0" anchor="t" anchorCtr="0">
            <a:noAutofit/>
          </a:bodyPr>
          <a:lstStyle/>
          <a:p>
            <a:pPr marL="285750" indent="-285750">
              <a:buClrTx/>
              <a:buSzPts val="1500"/>
              <a:buFont typeface="Arial" panose="020B0604020202020204" pitchFamily="34" charset="0"/>
              <a:buChar char="•"/>
            </a:pPr>
            <a:endParaRPr lang="en-GB" dirty="0">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dirty="0">
                <a:solidFill>
                  <a:schemeClr val="tx1"/>
                </a:solidFill>
                <a:latin typeface="+mj-lt"/>
                <a:cs typeface="Calibri Light" panose="020F0302020204030204" pitchFamily="34" charset="0"/>
              </a:rPr>
              <a:t>The opportunity scores for those aged 18-34 years have increased slightly for Respect (claims, up 0.45 points), Speed (claims, up 0.34), Confidence (up 0.22) and Ease (up 0.05).  This is primarily due to increases in the stated importance by those in the age range </a:t>
            </a:r>
          </a:p>
          <a:p>
            <a:pPr>
              <a:buClrTx/>
              <a:buSzPts val="1500"/>
            </a:pPr>
            <a:endParaRPr lang="en-GB" dirty="0">
              <a:solidFill>
                <a:schemeClr val="tx1"/>
              </a:solidFill>
              <a:latin typeface="+mj-lt"/>
              <a:cs typeface="Calibri Light" panose="020F0302020204030204" pitchFamily="34" charset="0"/>
            </a:endParaRPr>
          </a:p>
          <a:p>
            <a:pPr marL="285750" indent="-285750">
              <a:buClrTx/>
              <a:buSzPts val="1500"/>
              <a:buFont typeface="Arial" panose="020B0604020202020204" pitchFamily="34" charset="0"/>
              <a:buChar char="•"/>
            </a:pPr>
            <a:r>
              <a:rPr lang="en-GB" dirty="0">
                <a:solidFill>
                  <a:schemeClr val="tx1"/>
                </a:solidFill>
                <a:latin typeface="+mj-lt"/>
                <a:cs typeface="Calibri Light" panose="020F0302020204030204" pitchFamily="34" charset="0"/>
              </a:rPr>
              <a:t>Loyalty, Confidence, Speed (claims), Protection and Ease are the top 5 themes to improve trust with decision makers / influencers aged 35-54, mirroring SMEs overall</a:t>
            </a:r>
          </a:p>
          <a:p>
            <a:pPr>
              <a:buClrTx/>
              <a:buSzPts val="1500"/>
            </a:pPr>
            <a:endParaRPr lang="en-GB" dirty="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dirty="0">
                <a:solidFill>
                  <a:schemeClr val="tx1"/>
                </a:solidFill>
                <a:latin typeface="+mj-lt"/>
                <a:cs typeface="Calibri Light" panose="020F0302020204030204" pitchFamily="34" charset="0"/>
              </a:rPr>
              <a:t>The biggest change in opportunity scores compared with the previous wave is for those aged 55+.  The Relationship opportunity score has fallen by 1.54 points due to a significant drop in importance of 1.20 points (on a scale range of -10 to +10) attributed to the theme</a:t>
            </a:r>
          </a:p>
          <a:p>
            <a:pPr marL="285750" indent="-285750">
              <a:buClr>
                <a:schemeClr val="tx1"/>
              </a:buClr>
              <a:buSzPts val="1500"/>
              <a:buFont typeface="Arial" panose="020B0604020202020204" pitchFamily="34" charset="0"/>
              <a:buChar char="•"/>
            </a:pPr>
            <a:endParaRPr lang="en-GB" dirty="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r>
              <a:rPr lang="en-GB" dirty="0">
                <a:solidFill>
                  <a:schemeClr val="tx1"/>
                </a:solidFill>
                <a:latin typeface="+mj-lt"/>
                <a:cs typeface="Calibri Light" panose="020F0302020204030204" pitchFamily="34" charset="0"/>
              </a:rPr>
              <a:t>Consistent with both the previous wave and the younger Consumer age group, the proportion of those aged 18-34 years that have made a claim in the previous 12 months is far higher than other age groups: 30% compared to 18% (35-54) and 3% (55+) </a:t>
            </a:r>
          </a:p>
          <a:p>
            <a:pPr marL="285750" indent="-285750">
              <a:buClr>
                <a:schemeClr val="tx1"/>
              </a:buClr>
              <a:buSzPts val="1500"/>
              <a:buFont typeface="Arial" panose="020B0604020202020204" pitchFamily="34" charset="0"/>
              <a:buChar char="•"/>
            </a:pPr>
            <a:endParaRPr lang="en-GB" dirty="0">
              <a:solidFill>
                <a:schemeClr val="tx1"/>
              </a:solidFill>
              <a:latin typeface="+mj-lt"/>
              <a:cs typeface="Calibri Light" panose="020F0302020204030204" pitchFamily="34" charset="0"/>
            </a:endParaRPr>
          </a:p>
          <a:p>
            <a:pPr marL="285750" indent="-285750">
              <a:buClr>
                <a:schemeClr val="tx1"/>
              </a:buClr>
              <a:buSzPts val="1500"/>
              <a:buFont typeface="Arial" panose="020B0604020202020204" pitchFamily="34" charset="0"/>
              <a:buChar char="•"/>
            </a:pPr>
            <a:endParaRPr lang="en-GB" dirty="0">
              <a:solidFill>
                <a:schemeClr val="tx1"/>
              </a:solidFill>
              <a:latin typeface="+mj-lt"/>
              <a:cs typeface="Calibri Light" panose="020F0302020204030204" pitchFamily="34" charset="0"/>
            </a:endParaRPr>
          </a:p>
          <a:p>
            <a:pPr>
              <a:buClr>
                <a:schemeClr val="tx1"/>
              </a:buClr>
              <a:buSzPts val="1500"/>
            </a:pPr>
            <a:endParaRPr lang="en-GB" dirty="0">
              <a:solidFill>
                <a:schemeClr val="tx1"/>
              </a:solidFill>
              <a:latin typeface="+mj-lt"/>
              <a:cs typeface="Calibri Light" panose="020F0302020204030204" pitchFamily="34" charset="0"/>
            </a:endParaRPr>
          </a:p>
        </p:txBody>
      </p:sp>
      <p:sp>
        <p:nvSpPr>
          <p:cNvPr id="3" name="TextBox 2"/>
          <p:cNvSpPr txBox="1"/>
          <p:nvPr/>
        </p:nvSpPr>
        <p:spPr>
          <a:xfrm>
            <a:off x="233278" y="66727"/>
            <a:ext cx="11227990" cy="830997"/>
          </a:xfrm>
          <a:prstGeom prst="rect">
            <a:avLst/>
          </a:prstGeom>
          <a:noFill/>
        </p:spPr>
        <p:txBody>
          <a:bodyPr wrap="square" rtlCol="0">
            <a:spAutoFit/>
          </a:bodyPr>
          <a:lstStyle/>
          <a:p>
            <a:pPr>
              <a:buSzPts val="1500"/>
            </a:pPr>
            <a:r>
              <a:rPr lang="en-GB" sz="2000" b="1" dirty="0">
                <a:solidFill>
                  <a:schemeClr val="bg2"/>
                </a:solidFill>
                <a:latin typeface="Rockwell" panose="02060603020205020403" pitchFamily="18" charset="0"/>
                <a:cs typeface="Calibri Light" panose="020F0302020204030204" pitchFamily="34" charset="0"/>
              </a:rPr>
              <a:t>SMEs Opportunity themes by age – wave 11&amp;12</a:t>
            </a:r>
          </a:p>
          <a:p>
            <a:r>
              <a:rPr lang="en-GB" dirty="0">
                <a:solidFill>
                  <a:srgbClr val="008265"/>
                </a:solidFill>
                <a:latin typeface="+mj-lt"/>
                <a:cs typeface="Calibri Light" panose="020F0302020204030204" pitchFamily="34" charset="0"/>
              </a:rPr>
              <a:t>Except for the Respect (claims) theme, younger decision makers / influencers continue to express lower opportunity scores than the average so are not naturally an area for immediate focus  </a:t>
            </a:r>
          </a:p>
        </p:txBody>
      </p:sp>
      <p:sp>
        <p:nvSpPr>
          <p:cNvPr id="5" name="TextBox 4"/>
          <p:cNvSpPr txBox="1"/>
          <p:nvPr/>
        </p:nvSpPr>
        <p:spPr>
          <a:xfrm>
            <a:off x="548256" y="5373026"/>
            <a:ext cx="5446144" cy="553998"/>
          </a:xfrm>
          <a:prstGeom prst="rect">
            <a:avLst/>
          </a:prstGeom>
          <a:noFill/>
        </p:spPr>
        <p:txBody>
          <a:bodyPr wrap="square" rtlCol="0">
            <a:spAutoFit/>
          </a:bodyPr>
          <a:lstStyle/>
          <a:p>
            <a:r>
              <a:rPr lang="en-GB" sz="1000">
                <a:solidFill>
                  <a:schemeClr val="tx1"/>
                </a:solidFill>
                <a:latin typeface="+mj-lt"/>
                <a:cs typeface="Calibri Light" panose="020F0302020204030204" pitchFamily="34" charset="0"/>
              </a:rPr>
              <a:t>Table is showing opportunity scores by age range, relative to all respondents’ average scores</a:t>
            </a:r>
          </a:p>
          <a:p>
            <a:endParaRPr lang="en-GB" sz="1000">
              <a:solidFill>
                <a:schemeClr val="tx1"/>
              </a:solidFill>
              <a:latin typeface="+mj-lt"/>
              <a:cs typeface="Calibri Light" panose="020F0302020204030204" pitchFamily="34" charset="0"/>
            </a:endParaRPr>
          </a:p>
          <a:p>
            <a:endParaRPr lang="en-GB" sz="1000">
              <a:solidFill>
                <a:schemeClr val="tx1"/>
              </a:solidFill>
              <a:latin typeface="+mj-lt"/>
              <a:cs typeface="Calibri Light" panose="020F0302020204030204" pitchFamily="34" charset="0"/>
            </a:endParaRPr>
          </a:p>
        </p:txBody>
      </p:sp>
      <p:sp>
        <p:nvSpPr>
          <p:cNvPr id="7" name="Google Shape;281;p26">
            <a:extLst>
              <a:ext uri="{FF2B5EF4-FFF2-40B4-BE49-F238E27FC236}">
                <a16:creationId xmlns:a16="http://schemas.microsoft.com/office/drawing/2014/main" id="{6BA30E1E-56C4-493B-8992-B93B1A6F3097}"/>
              </a:ext>
            </a:extLst>
          </p:cNvPr>
          <p:cNvSpPr txBox="1"/>
          <p:nvPr/>
        </p:nvSpPr>
        <p:spPr>
          <a:xfrm>
            <a:off x="0" y="6508878"/>
            <a:ext cx="9155091" cy="349122"/>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 2022 &amp; May 2023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18-34 n=672/204, 35-54 n=628/113, 55 or older n=198/6* (*low sample, shown for completeness only).</a:t>
            </a:r>
            <a:endParaRPr lang="en-GB" sz="800"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017937151"/>
              </p:ext>
            </p:extLst>
          </p:nvPr>
        </p:nvGraphicFramePr>
        <p:xfrm>
          <a:off x="699024" y="1250195"/>
          <a:ext cx="4708602" cy="3795165"/>
        </p:xfrm>
        <a:graphic>
          <a:graphicData uri="http://schemas.openxmlformats.org/drawingml/2006/table">
            <a:tbl>
              <a:tblPr firstRow="1" bandRow="1"/>
              <a:tblGrid>
                <a:gridCol w="1162010">
                  <a:extLst>
                    <a:ext uri="{9D8B030D-6E8A-4147-A177-3AD203B41FA5}">
                      <a16:colId xmlns:a16="http://schemas.microsoft.com/office/drawing/2014/main" val="20000"/>
                    </a:ext>
                  </a:extLst>
                </a:gridCol>
                <a:gridCol w="1062592">
                  <a:extLst>
                    <a:ext uri="{9D8B030D-6E8A-4147-A177-3AD203B41FA5}">
                      <a16:colId xmlns:a16="http://schemas.microsoft.com/office/drawing/2014/main" val="20001"/>
                    </a:ext>
                  </a:extLst>
                </a:gridCol>
                <a:gridCol w="828000">
                  <a:extLst>
                    <a:ext uri="{9D8B030D-6E8A-4147-A177-3AD203B41FA5}">
                      <a16:colId xmlns:a16="http://schemas.microsoft.com/office/drawing/2014/main" val="20002"/>
                    </a:ext>
                  </a:extLst>
                </a:gridCol>
                <a:gridCol w="828000">
                  <a:extLst>
                    <a:ext uri="{9D8B030D-6E8A-4147-A177-3AD203B41FA5}">
                      <a16:colId xmlns:a16="http://schemas.microsoft.com/office/drawing/2014/main" val="20003"/>
                    </a:ext>
                  </a:extLst>
                </a:gridCol>
                <a:gridCol w="828000">
                  <a:extLst>
                    <a:ext uri="{9D8B030D-6E8A-4147-A177-3AD203B41FA5}">
                      <a16:colId xmlns:a16="http://schemas.microsoft.com/office/drawing/2014/main" val="20004"/>
                    </a:ext>
                  </a:extLst>
                </a:gridCol>
              </a:tblGrid>
              <a:tr h="412641">
                <a:tc>
                  <a:txBody>
                    <a:bodyPr/>
                    <a:lstStyle/>
                    <a:p>
                      <a:pPr algn="l" fontAlgn="t"/>
                      <a:endParaRPr lang="en-GB" sz="1100" b="0" i="0" u="none" strike="noStrike">
                        <a:solidFill>
                          <a:srgbClr val="000000"/>
                        </a:solidFill>
                        <a:effectLst/>
                        <a:latin typeface="+mj-lt"/>
                      </a:endParaRP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GB" sz="1100" b="1" i="0" u="none" strike="noStrike">
                          <a:solidFill>
                            <a:srgbClr val="FFFFFF"/>
                          </a:solidFill>
                          <a:effectLst/>
                          <a:latin typeface="+mj-lt"/>
                        </a:rPr>
                        <a:t>All respondents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100" b="1" i="0" u="none" strike="noStrike">
                          <a:solidFill>
                            <a:srgbClr val="FFFFFF"/>
                          </a:solidFill>
                          <a:effectLst/>
                          <a:latin typeface="+mj-lt"/>
                        </a:rPr>
                        <a:t>18-34 years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100" b="1" i="0" u="none" strike="noStrike">
                          <a:solidFill>
                            <a:srgbClr val="FFFFFF"/>
                          </a:solidFill>
                          <a:effectLst/>
                          <a:latin typeface="+mj-lt"/>
                        </a:rPr>
                        <a:t>35-54 years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rtl="0" fontAlgn="b"/>
                      <a:r>
                        <a:rPr lang="en-GB" sz="1100" b="1" i="0" u="none" strike="noStrike">
                          <a:solidFill>
                            <a:srgbClr val="FFFFFF"/>
                          </a:solidFill>
                          <a:effectLst/>
                          <a:latin typeface="+mj-lt"/>
                        </a:rPr>
                        <a:t>55 or older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10000"/>
                  </a:ext>
                </a:extLst>
              </a:tr>
              <a:tr h="375836">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Loyalty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7.16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7.56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8.57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1"/>
                  </a:ext>
                </a:extLst>
              </a:tr>
              <a:tr h="375836">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6.95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7.06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7.68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2"/>
                  </a:ext>
                </a:extLst>
              </a:tr>
              <a:tr h="375836">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6.68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a:solidFill>
                            <a:srgbClr val="000000"/>
                          </a:solidFill>
                          <a:effectLst/>
                          <a:latin typeface="Arial" panose="020B0604020202020204" pitchFamily="34" charset="0"/>
                          <a:cs typeface="Arial" panose="020B0604020202020204" pitchFamily="34" charset="0"/>
                        </a:rPr>
                        <a:t>6.86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7.22*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375836">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Protection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6.40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5.94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4"/>
                  </a:ext>
                </a:extLst>
              </a:tr>
              <a:tr h="375836">
                <a:tc>
                  <a:txBody>
                    <a:bodyPr/>
                    <a:lstStyle/>
                    <a:p>
                      <a:pPr algn="ctr" fontAlgn="b"/>
                      <a:r>
                        <a:rPr lang="en-GB" sz="1100" b="1"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6.37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5"/>
                  </a:ext>
                </a:extLst>
              </a:tr>
              <a:tr h="375836">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6.12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6.29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5.58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9.44*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375836">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5.67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5.51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5.67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11.11*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375836">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Price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5.65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5.51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5.71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5.98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08"/>
                  </a:ext>
                </a:extLst>
              </a:tr>
              <a:tr h="375836">
                <a:tc>
                  <a:txBody>
                    <a:bodyPr/>
                    <a:lstStyle/>
                    <a:p>
                      <a:pPr algn="ctr" fontAlgn="b"/>
                      <a:r>
                        <a:rPr lang="en-GB" sz="1100" b="1" i="0" u="none" strike="noStrike" dirty="0">
                          <a:solidFill>
                            <a:srgbClr val="000000"/>
                          </a:solidFill>
                          <a:effectLst/>
                          <a:latin typeface="Arial" panose="020B0604020202020204" pitchFamily="34" charset="0"/>
                          <a:cs typeface="Arial" panose="020B0604020202020204" pitchFamily="34" charset="0"/>
                        </a:rPr>
                        <a:t>Relationship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5.03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4.92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5.29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dirty="0">
                          <a:solidFill>
                            <a:srgbClr val="000000"/>
                          </a:solidFill>
                          <a:effectLst/>
                          <a:latin typeface="Arial" panose="020B0604020202020204" pitchFamily="34" charset="0"/>
                          <a:cs typeface="Arial" panose="020B0604020202020204" pitchFamily="34" charset="0"/>
                        </a:rPr>
                        <a:t>4.57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9"/>
                  </a:ext>
                </a:extLst>
              </a:tr>
            </a:tbl>
          </a:graphicData>
        </a:graphic>
      </p:graphicFrame>
      <p:sp>
        <p:nvSpPr>
          <p:cNvPr id="9" name="Rectangle 8"/>
          <p:cNvSpPr/>
          <p:nvPr/>
        </p:nvSpPr>
        <p:spPr>
          <a:xfrm>
            <a:off x="1399756" y="5822032"/>
            <a:ext cx="1625600" cy="276999"/>
          </a:xfrm>
          <a:prstGeom prst="rect">
            <a:avLst/>
          </a:prstGeom>
          <a:solidFill>
            <a:srgbClr val="FCE4D6"/>
          </a:solidFill>
          <a:ln>
            <a:solidFill>
              <a:srgbClr val="FCE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Below overall score</a:t>
            </a:r>
          </a:p>
        </p:txBody>
      </p:sp>
      <p:sp>
        <p:nvSpPr>
          <p:cNvPr id="10" name="Rectangle 9"/>
          <p:cNvSpPr/>
          <p:nvPr/>
        </p:nvSpPr>
        <p:spPr>
          <a:xfrm>
            <a:off x="1399756" y="5822031"/>
            <a:ext cx="1625600" cy="276999"/>
          </a:xfrm>
          <a:prstGeom prst="rect">
            <a:avLst/>
          </a:prstGeom>
          <a:solidFill>
            <a:srgbClr val="FCE4D6"/>
          </a:solidFill>
          <a:ln>
            <a:solidFill>
              <a:srgbClr val="FCE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Below overall score</a:t>
            </a:r>
          </a:p>
        </p:txBody>
      </p:sp>
      <p:sp>
        <p:nvSpPr>
          <p:cNvPr id="12" name="Rectangle 11"/>
          <p:cNvSpPr/>
          <p:nvPr/>
        </p:nvSpPr>
        <p:spPr>
          <a:xfrm>
            <a:off x="3440205" y="5818999"/>
            <a:ext cx="1625600" cy="276999"/>
          </a:xfrm>
          <a:prstGeom prst="rect">
            <a:avLst/>
          </a:prstGeom>
          <a:solidFill>
            <a:srgbClr val="E2EFDA"/>
          </a:solidFill>
          <a:ln>
            <a:solidFill>
              <a:srgbClr val="E2EF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Above overall score</a:t>
            </a:r>
          </a:p>
        </p:txBody>
      </p:sp>
    </p:spTree>
    <p:extLst>
      <p:ext uri="{BB962C8B-B14F-4D97-AF65-F5344CB8AC3E}">
        <p14:creationId xmlns:p14="http://schemas.microsoft.com/office/powerpoint/2010/main" val="2067014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892552"/>
          </a:xfrm>
          <a:prstGeom prst="rect">
            <a:avLst/>
          </a:prstGeom>
          <a:noFill/>
        </p:spPr>
        <p:txBody>
          <a:bodyPr wrap="square" rtlCol="0">
            <a:spAutoFit/>
          </a:bodyPr>
          <a:lstStyle/>
          <a:p>
            <a:pPr>
              <a:buSzPts val="1500"/>
            </a:pPr>
            <a:r>
              <a:rPr lang="en-GB" sz="2000" b="1" dirty="0">
                <a:solidFill>
                  <a:schemeClr val="bg2"/>
                </a:solidFill>
                <a:latin typeface="Rockwell" panose="02060603020205020403" pitchFamily="18" charset="0"/>
                <a:cs typeface="Calibri Light" panose="020F0302020204030204" pitchFamily="34" charset="0"/>
              </a:rPr>
              <a:t>SMEs Opportunity themes by ethnicity – wave 11&amp;12</a:t>
            </a:r>
          </a:p>
          <a:p>
            <a:r>
              <a:rPr lang="en-GB" sz="1600" dirty="0">
                <a:solidFill>
                  <a:srgbClr val="008265"/>
                </a:solidFill>
                <a:latin typeface="+mj-lt"/>
                <a:cs typeface="Calibri Light" panose="020F0302020204030204" pitchFamily="34" charset="0"/>
              </a:rPr>
              <a:t>Unchanged from the previous wave: Loyalty is the highest opportunity to increase trust with White / White British decision makers / influencers within SMEs and Protection is amongst Ethnic minorities  </a:t>
            </a:r>
          </a:p>
        </p:txBody>
      </p:sp>
      <p:graphicFrame>
        <p:nvGraphicFramePr>
          <p:cNvPr id="6" name="Chart 5"/>
          <p:cNvGraphicFramePr/>
          <p:nvPr>
            <p:extLst>
              <p:ext uri="{D42A27DB-BD31-4B8C-83A1-F6EECF244321}">
                <p14:modId xmlns:p14="http://schemas.microsoft.com/office/powerpoint/2010/main" val="2446552582"/>
              </p:ext>
            </p:extLst>
          </p:nvPr>
        </p:nvGraphicFramePr>
        <p:xfrm>
          <a:off x="0" y="1424159"/>
          <a:ext cx="4185178" cy="4738750"/>
        </p:xfrm>
        <a:graphic>
          <a:graphicData uri="http://schemas.openxmlformats.org/drawingml/2006/chart">
            <c:chart xmlns:c="http://schemas.openxmlformats.org/drawingml/2006/chart" xmlns:r="http://schemas.openxmlformats.org/officeDocument/2006/relationships" r:id="rId3"/>
          </a:graphicData>
        </a:graphic>
      </p:graphicFrame>
      <p:sp>
        <p:nvSpPr>
          <p:cNvPr id="9" name="Google Shape;554;p52">
            <a:extLst>
              <a:ext uri="{FF2B5EF4-FFF2-40B4-BE49-F238E27FC236}">
                <a16:creationId xmlns:a16="http://schemas.microsoft.com/office/drawing/2014/main" id="{59A45DC8-C252-41E7-A50B-0F54B9CB0DA3}"/>
              </a:ext>
            </a:extLst>
          </p:cNvPr>
          <p:cNvSpPr txBox="1"/>
          <p:nvPr/>
        </p:nvSpPr>
        <p:spPr>
          <a:xfrm>
            <a:off x="8006824" y="1424159"/>
            <a:ext cx="4075331" cy="5065598"/>
          </a:xfrm>
          <a:prstGeom prst="rect">
            <a:avLst/>
          </a:prstGeom>
          <a:noFill/>
          <a:ln>
            <a:noFill/>
          </a:ln>
        </p:spPr>
        <p:txBody>
          <a:bodyPr spcFirstLastPara="1" wrap="square" lIns="0" tIns="0" rIns="0" bIns="0" anchor="t" anchorCtr="0">
            <a:noAutofit/>
          </a:bodyPr>
          <a:lstStyle/>
          <a:p>
            <a:pPr>
              <a:buClr>
                <a:srgbClr val="FFFFFF"/>
              </a:buClr>
              <a:buSzPts val="1500"/>
            </a:pPr>
            <a:endParaRPr lang="en-GB" sz="1200" dirty="0">
              <a:solidFill>
                <a:schemeClr val="tx1"/>
              </a:solidFill>
              <a:latin typeface="+mj-lt"/>
              <a:cs typeface="Calibri Light" panose="020F0302020204030204" pitchFamily="34" charset="0"/>
            </a:endParaRPr>
          </a:p>
          <a:p>
            <a:pPr>
              <a:buClr>
                <a:srgbClr val="FFFFFF"/>
              </a:buClr>
              <a:buSzPts val="1500"/>
            </a:pPr>
            <a:r>
              <a:rPr lang="en-GB" sz="1200" dirty="0">
                <a:solidFill>
                  <a:schemeClr val="tx1"/>
                </a:solidFill>
                <a:latin typeface="+mj-lt"/>
                <a:cs typeface="Calibri Light" panose="020F0302020204030204" pitchFamily="34" charset="0"/>
              </a:rPr>
              <a:t>White / White British decision makers / influencers at SMEs</a:t>
            </a:r>
          </a:p>
          <a:p>
            <a:pPr>
              <a:buClr>
                <a:srgbClr val="FFFFFF"/>
              </a:buClr>
              <a:buSzPts val="1500"/>
            </a:pPr>
            <a:endParaRPr lang="en-GB" sz="1200" dirty="0">
              <a:solidFill>
                <a:schemeClr val="tx1"/>
              </a:solidFill>
              <a:latin typeface="+mj-lt"/>
              <a:cs typeface="Calibri Light" panose="020F0302020204030204" pitchFamily="34" charset="0"/>
            </a:endParaRPr>
          </a:p>
          <a:p>
            <a:pPr marL="171450" indent="-171450">
              <a:buClrTx/>
              <a:buSzPts val="1500"/>
              <a:buFont typeface="Arial" panose="020B0604020202020204" pitchFamily="34" charset="0"/>
              <a:buChar char="•"/>
            </a:pPr>
            <a:r>
              <a:rPr lang="en-GB" sz="1200" dirty="0">
                <a:solidFill>
                  <a:schemeClr val="tx1"/>
                </a:solidFill>
                <a:latin typeface="+mj-lt"/>
                <a:cs typeface="Calibri Light" panose="020F0302020204030204" pitchFamily="34" charset="0"/>
              </a:rPr>
              <a:t>Only the opportunity scores for the Speed (claims) and Confidence themes have increased compared to the previous wave, albeit only slightly by 0.05 points each and are the second and third highest opportunities to increase trust respectively</a:t>
            </a:r>
          </a:p>
          <a:p>
            <a:pPr marL="171450" indent="-171450">
              <a:buClrTx/>
              <a:buSzPts val="1500"/>
              <a:buFont typeface="Arial" panose="020B0604020202020204" pitchFamily="34" charset="0"/>
              <a:buChar char="•"/>
            </a:pPr>
            <a:endParaRPr lang="en-GB" sz="1200" dirty="0">
              <a:solidFill>
                <a:schemeClr val="tx1"/>
              </a:solidFill>
              <a:latin typeface="+mj-lt"/>
              <a:cs typeface="Calibri Light" panose="020F0302020204030204" pitchFamily="34" charset="0"/>
            </a:endParaRPr>
          </a:p>
          <a:p>
            <a:pPr marL="171450" indent="-171450">
              <a:buClrTx/>
              <a:buSzPts val="1500"/>
              <a:buFont typeface="Arial" panose="020B0604020202020204" pitchFamily="34" charset="0"/>
              <a:buChar char="•"/>
            </a:pPr>
            <a:r>
              <a:rPr lang="en-GB" sz="1200" dirty="0">
                <a:solidFill>
                  <a:schemeClr val="tx1"/>
                </a:solidFill>
                <a:latin typeface="+mj-lt"/>
                <a:cs typeface="Calibri Light" panose="020F0302020204030204" pitchFamily="34" charset="0"/>
              </a:rPr>
              <a:t>Performance is similar to the previous wave for all themes, the biggest change is a fall of 0.34 points for Loyalty, however the stated importance across the theme has also decreased by 0.32 points so the opportunity score has fallen, by 0.30 points overall</a:t>
            </a:r>
          </a:p>
          <a:p>
            <a:pPr>
              <a:buClr>
                <a:srgbClr val="FFFFFF"/>
              </a:buClr>
              <a:buSzPts val="1500"/>
            </a:pPr>
            <a:endParaRPr lang="en-GB" sz="1200" dirty="0">
              <a:solidFill>
                <a:schemeClr val="tx1"/>
              </a:solidFill>
              <a:latin typeface="+mj-lt"/>
              <a:cs typeface="Calibri Light" panose="020F0302020204030204" pitchFamily="34" charset="0"/>
            </a:endParaRPr>
          </a:p>
          <a:p>
            <a:pPr>
              <a:buClr>
                <a:srgbClr val="FFFFFF"/>
              </a:buClr>
              <a:buSzPts val="1500"/>
            </a:pPr>
            <a:r>
              <a:rPr lang="en-GB" sz="1200" dirty="0">
                <a:solidFill>
                  <a:schemeClr val="tx1"/>
                </a:solidFill>
                <a:latin typeface="+mj-lt"/>
                <a:cs typeface="Calibri Light" panose="020F0302020204030204" pitchFamily="34" charset="0"/>
              </a:rPr>
              <a:t>Ethnic minority decision makers / influencers at SMEs</a:t>
            </a:r>
          </a:p>
          <a:p>
            <a:pPr>
              <a:buClr>
                <a:srgbClr val="FFFFFF"/>
              </a:buClr>
              <a:buSzPts val="1500"/>
            </a:pPr>
            <a:endParaRPr lang="en-GB" sz="1200" dirty="0">
              <a:solidFill>
                <a:schemeClr val="tx1"/>
              </a:solidFill>
              <a:latin typeface="+mj-lt"/>
              <a:cs typeface="Calibri Light" panose="020F0302020204030204" pitchFamily="34" charset="0"/>
            </a:endParaRPr>
          </a:p>
          <a:p>
            <a:pPr marL="171450" indent="-171450">
              <a:buClr>
                <a:schemeClr val="tx1"/>
              </a:buClr>
              <a:buSzPts val="1500"/>
              <a:buFont typeface="Arial" panose="020B0604020202020204" pitchFamily="34" charset="0"/>
              <a:buChar char="•"/>
            </a:pPr>
            <a:r>
              <a:rPr lang="en-GB" sz="1200" dirty="0">
                <a:solidFill>
                  <a:schemeClr val="tx1">
                    <a:lumMod val="95000"/>
                    <a:lumOff val="5000"/>
                  </a:schemeClr>
                </a:solidFill>
                <a:latin typeface="+mj-lt"/>
                <a:cs typeface="Calibri Light" panose="020F0302020204030204" pitchFamily="34" charset="0"/>
              </a:rPr>
              <a:t>All three claims related themes have increased: the Respect opportunity score is up by 1.49 points; Control is up 1.13 points and Speed has increased by 1.10 points</a:t>
            </a:r>
          </a:p>
          <a:p>
            <a:pPr marL="171450" indent="-171450">
              <a:buClr>
                <a:schemeClr val="tx1"/>
              </a:buClr>
              <a:buSzPts val="1500"/>
              <a:buFont typeface="Arial" panose="020B0604020202020204" pitchFamily="34" charset="0"/>
              <a:buChar char="•"/>
            </a:pPr>
            <a:endParaRPr lang="en-GB" sz="1200" dirty="0">
              <a:solidFill>
                <a:schemeClr val="tx1">
                  <a:lumMod val="95000"/>
                  <a:lumOff val="5000"/>
                </a:schemeClr>
              </a:solidFill>
              <a:latin typeface="+mj-lt"/>
              <a:cs typeface="Calibri Light" panose="020F0302020204030204" pitchFamily="34" charset="0"/>
            </a:endParaRPr>
          </a:p>
          <a:p>
            <a:pPr marL="171450" indent="-171450">
              <a:buClr>
                <a:schemeClr val="tx1"/>
              </a:buClr>
              <a:buSzPts val="1500"/>
              <a:buFont typeface="Arial" panose="020B0604020202020204" pitchFamily="34" charset="0"/>
              <a:buChar char="•"/>
            </a:pPr>
            <a:r>
              <a:rPr lang="en-GB" sz="1200" dirty="0">
                <a:solidFill>
                  <a:schemeClr val="tx1">
                    <a:lumMod val="95000"/>
                    <a:lumOff val="5000"/>
                  </a:schemeClr>
                </a:solidFill>
                <a:latin typeface="+mj-lt"/>
                <a:cs typeface="Calibri Light" panose="020F0302020204030204" pitchFamily="34" charset="0"/>
              </a:rPr>
              <a:t>The Protection theme remains the key opportunity to improve trust with Ethnic minorities but has declined by 0.22 points.  </a:t>
            </a:r>
          </a:p>
          <a:p>
            <a:pPr>
              <a:buClr>
                <a:schemeClr val="tx1"/>
              </a:buClr>
              <a:buSzPts val="1500"/>
            </a:pPr>
            <a:endParaRPr lang="en-GB" sz="1200" dirty="0">
              <a:solidFill>
                <a:schemeClr val="tx1">
                  <a:lumMod val="95000"/>
                  <a:lumOff val="5000"/>
                </a:schemeClr>
              </a:solidFill>
              <a:latin typeface="+mj-lt"/>
              <a:cs typeface="Calibri Light" panose="020F0302020204030204" pitchFamily="34" charset="0"/>
            </a:endParaRPr>
          </a:p>
          <a:p>
            <a:pPr>
              <a:buClr>
                <a:srgbClr val="FFFFFF"/>
              </a:buClr>
              <a:buSzPts val="1500"/>
            </a:pPr>
            <a:endParaRPr lang="en-GB" sz="1200" dirty="0">
              <a:solidFill>
                <a:schemeClr val="tx1"/>
              </a:solidFill>
              <a:latin typeface="+mj-lt"/>
              <a:cs typeface="Calibri Light" panose="020F0302020204030204" pitchFamily="34" charset="0"/>
            </a:endParaRPr>
          </a:p>
        </p:txBody>
      </p:sp>
      <p:sp>
        <p:nvSpPr>
          <p:cNvPr id="11" name="Google Shape;281;p26">
            <a:extLst>
              <a:ext uri="{FF2B5EF4-FFF2-40B4-BE49-F238E27FC236}">
                <a16:creationId xmlns:a16="http://schemas.microsoft.com/office/drawing/2014/main" id="{6BA30E1E-56C4-493B-8992-B93B1A6F3097}"/>
              </a:ext>
            </a:extLst>
          </p:cNvPr>
          <p:cNvSpPr txBox="1"/>
          <p:nvPr/>
        </p:nvSpPr>
        <p:spPr>
          <a:xfrm>
            <a:off x="0" y="6489757"/>
            <a:ext cx="8679664" cy="368243"/>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 2022 &amp; May 2023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White/ White British n=1,215/232, Ethnic minorities n=268/86.</a:t>
            </a:r>
            <a:endParaRPr lang="en-GB" sz="800" dirty="0">
              <a:latin typeface="Arial" panose="020B0604020202020204" pitchFamily="34" charset="0"/>
              <a:cs typeface="Arial" panose="020B0604020202020204" pitchFamily="34" charset="0"/>
            </a:endParaRPr>
          </a:p>
        </p:txBody>
      </p:sp>
      <p:graphicFrame>
        <p:nvGraphicFramePr>
          <p:cNvPr id="7" name="Chart 6"/>
          <p:cNvGraphicFramePr/>
          <p:nvPr>
            <p:extLst>
              <p:ext uri="{D42A27DB-BD31-4B8C-83A1-F6EECF244321}">
                <p14:modId xmlns:p14="http://schemas.microsoft.com/office/powerpoint/2010/main" val="1146479768"/>
              </p:ext>
            </p:extLst>
          </p:nvPr>
        </p:nvGraphicFramePr>
        <p:xfrm>
          <a:off x="3861874" y="1424159"/>
          <a:ext cx="4185178" cy="47387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61659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 2022 &amp; May 2023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1-5 employees n=432/40*  *low sample, 6-20 employees n= 446/119, More than 20 employees n=620/164.</a:t>
            </a:r>
            <a:endParaRPr lang="en-GB" sz="800" dirty="0">
              <a:latin typeface="Arial" panose="020B0604020202020204" pitchFamily="34" charset="0"/>
              <a:cs typeface="Arial" panose="020B0604020202020204" pitchFamily="34" charset="0"/>
            </a:endParaRPr>
          </a:p>
        </p:txBody>
      </p:sp>
      <p:sp>
        <p:nvSpPr>
          <p:cNvPr id="3" name="TextBox 2"/>
          <p:cNvSpPr txBox="1"/>
          <p:nvPr/>
        </p:nvSpPr>
        <p:spPr>
          <a:xfrm>
            <a:off x="248219" y="112471"/>
            <a:ext cx="11712132" cy="1508105"/>
          </a:xfrm>
          <a:prstGeom prst="rect">
            <a:avLst/>
          </a:prstGeom>
          <a:noFill/>
        </p:spPr>
        <p:txBody>
          <a:bodyPr wrap="square" rtlCol="0">
            <a:spAutoFit/>
          </a:bodyPr>
          <a:lstStyle/>
          <a:p>
            <a:r>
              <a:rPr lang="en-GB" sz="2000" b="1" dirty="0">
                <a:solidFill>
                  <a:schemeClr val="bg2"/>
                </a:solidFill>
                <a:latin typeface="Rockwell" panose="02060603020205020403" pitchFamily="18" charset="0"/>
                <a:cs typeface="Calibri Light" panose="020F0302020204030204" pitchFamily="34" charset="0"/>
              </a:rPr>
              <a:t>SMEs Opportunity themes by number of employees – wave 11&amp;12</a:t>
            </a:r>
          </a:p>
          <a:p>
            <a:r>
              <a:rPr lang="en-GB" sz="1600" dirty="0">
                <a:solidFill>
                  <a:srgbClr val="008265"/>
                </a:solidFill>
                <a:latin typeface="+mj-lt"/>
                <a:cs typeface="Calibri Light" panose="020F0302020204030204" pitchFamily="34" charset="0"/>
              </a:rPr>
              <a:t>Despite a decrease in the average overall opportunity score, the focus area to improve trust in SMEs continues to be with those employing more than 20 people.  The average of all themes’ opportunity scores for 20+ employees is 6.70 (wave 10&amp;11 = 7.06) compared to 5.90 for 6-20 employees (5.75 wave 10&amp;11) and 5.33 for 1-5 employees (5.35 wave 10&amp;11)</a:t>
            </a:r>
          </a:p>
          <a:p>
            <a:endParaRPr lang="en-GB" sz="2400" dirty="0"/>
          </a:p>
        </p:txBody>
      </p:sp>
      <p:graphicFrame>
        <p:nvGraphicFramePr>
          <p:cNvPr id="6" name="Chart 5"/>
          <p:cNvGraphicFramePr/>
          <p:nvPr>
            <p:extLst>
              <p:ext uri="{D42A27DB-BD31-4B8C-83A1-F6EECF244321}">
                <p14:modId xmlns:p14="http://schemas.microsoft.com/office/powerpoint/2010/main" val="3225016855"/>
              </p:ext>
            </p:extLst>
          </p:nvPr>
        </p:nvGraphicFramePr>
        <p:xfrm>
          <a:off x="425998" y="1042762"/>
          <a:ext cx="3474314" cy="401387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425998" y="4926794"/>
            <a:ext cx="11534353" cy="1092607"/>
          </a:xfrm>
          <a:prstGeom prst="rect">
            <a:avLst/>
          </a:prstGeom>
          <a:noFill/>
        </p:spPr>
        <p:txBody>
          <a:bodyPr wrap="square" rtlCol="0">
            <a:spAutoFit/>
          </a:bodyPr>
          <a:lstStyle/>
          <a:p>
            <a:pPr marL="285750" indent="-285750">
              <a:buFont typeface="Arial" panose="020B0604020202020204" pitchFamily="34" charset="0"/>
              <a:buChar char="•"/>
            </a:pPr>
            <a:r>
              <a:rPr lang="en-GB" sz="1300" dirty="0">
                <a:solidFill>
                  <a:schemeClr val="tx1"/>
                </a:solidFill>
                <a:latin typeface="+mj-lt"/>
                <a:cs typeface="Calibri Light" panose="020F0302020204030204" pitchFamily="34" charset="0"/>
              </a:rPr>
              <a:t>For SMEs employing more than 20 people, Speed in relation to claims is the highest opportunity score.  Confidence is the key opportunity for those employing 6-20 people and Loyalty is the key theme to improve trust for SMEs with 1-5 employees </a:t>
            </a:r>
          </a:p>
          <a:p>
            <a:endParaRPr lang="en-GB" sz="1300" dirty="0">
              <a:solidFill>
                <a:schemeClr val="tx1"/>
              </a:solidFill>
              <a:latin typeface="+mj-lt"/>
              <a:cs typeface="Calibri Light" panose="020F0302020204030204" pitchFamily="34" charset="0"/>
            </a:endParaRPr>
          </a:p>
          <a:p>
            <a:pPr marL="285750" indent="-285750">
              <a:buFont typeface="Arial" panose="020B0604020202020204" pitchFamily="34" charset="0"/>
              <a:buChar char="•"/>
            </a:pPr>
            <a:r>
              <a:rPr lang="en-GB" sz="1300" dirty="0">
                <a:solidFill>
                  <a:schemeClr val="tx1"/>
                </a:solidFill>
                <a:latin typeface="+mj-lt"/>
                <a:cs typeface="Calibri Light" panose="020F0302020204030204" pitchFamily="34" charset="0"/>
              </a:rPr>
              <a:t>Loyalty is the lowest performing theme across SMEs employing 6-20 and more than 20 people, it is the second lowest for SMEs with 1-5 employees, just ahead of the Relationship theme, although this theme is of lower importance to the micro SME</a:t>
            </a:r>
          </a:p>
        </p:txBody>
      </p:sp>
      <p:graphicFrame>
        <p:nvGraphicFramePr>
          <p:cNvPr id="11" name="Chart 10"/>
          <p:cNvGraphicFramePr/>
          <p:nvPr>
            <p:extLst>
              <p:ext uri="{D42A27DB-BD31-4B8C-83A1-F6EECF244321}">
                <p14:modId xmlns:p14="http://schemas.microsoft.com/office/powerpoint/2010/main" val="2534905759"/>
              </p:ext>
            </p:extLst>
          </p:nvPr>
        </p:nvGraphicFramePr>
        <p:xfrm>
          <a:off x="3975074" y="1042762"/>
          <a:ext cx="3474314" cy="40138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extLst>
              <p:ext uri="{D42A27DB-BD31-4B8C-83A1-F6EECF244321}">
                <p14:modId xmlns:p14="http://schemas.microsoft.com/office/powerpoint/2010/main" val="693981641"/>
              </p:ext>
            </p:extLst>
          </p:nvPr>
        </p:nvGraphicFramePr>
        <p:xfrm>
          <a:off x="7524150" y="1042762"/>
          <a:ext cx="3474314" cy="40138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53596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34003" y="162688"/>
            <a:ext cx="11227990" cy="523220"/>
          </a:xfrm>
          <a:prstGeom prst="rect">
            <a:avLst/>
          </a:prstGeom>
          <a:noFill/>
        </p:spPr>
        <p:txBody>
          <a:bodyPr wrap="square" rtlCol="0">
            <a:spAutoFit/>
          </a:bodyPr>
          <a:lstStyle/>
          <a:p>
            <a:r>
              <a:rPr lang="en-GB" sz="2800" b="1">
                <a:solidFill>
                  <a:schemeClr val="bg2"/>
                </a:solidFill>
                <a:latin typeface="Rockwell" panose="02060603020205020403" pitchFamily="18" charset="0"/>
                <a:cs typeface="Calibri Light" panose="020F0302020204030204" pitchFamily="34" charset="0"/>
              </a:rPr>
              <a:t>Background and methodology</a:t>
            </a:r>
            <a:endParaRPr lang="en-GB" sz="2800">
              <a:latin typeface="Rockwell" panose="02060603020205020403"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1129" y="3414833"/>
            <a:ext cx="5048632" cy="2920657"/>
          </a:xfrm>
          <a:prstGeom prst="rect">
            <a:avLst/>
          </a:prstGeom>
        </p:spPr>
      </p:pic>
      <p:sp>
        <p:nvSpPr>
          <p:cNvPr id="5" name="Rectangle 4"/>
          <p:cNvSpPr/>
          <p:nvPr/>
        </p:nvSpPr>
        <p:spPr>
          <a:xfrm>
            <a:off x="319235" y="1070478"/>
            <a:ext cx="5048632" cy="4300665"/>
          </a:xfrm>
          <a:prstGeom prst="rect">
            <a:avLst/>
          </a:prstGeom>
        </p:spPr>
        <p:txBody>
          <a:bodyPr wrap="square">
            <a:spAutoFit/>
          </a:bodyPr>
          <a:lstStyle/>
          <a:p>
            <a:pPr marL="171450" indent="-171450">
              <a:lnSpc>
                <a:spcPct val="114000"/>
              </a:lnSpc>
              <a:spcAft>
                <a:spcPts val="600"/>
              </a:spcAft>
              <a:buFont typeface="Arial" panose="020B0604020202020204" pitchFamily="34" charset="0"/>
              <a:buChar char="•"/>
            </a:pPr>
            <a:r>
              <a:rPr lang="en-GB" dirty="0">
                <a:solidFill>
                  <a:schemeClr val="bg2">
                    <a:lumMod val="25000"/>
                  </a:schemeClr>
                </a:solidFill>
                <a:latin typeface="+mj-lt"/>
                <a:cs typeface="Calibri Light" panose="020F0302020204030204" pitchFamily="34" charset="0"/>
              </a:rPr>
              <a:t>As part of the Institute of Customer Service/CII Trust in Insurance tracker, 1,000 consumers and 1,498 SME employees, who are involved in the insurance buying decisions, were surveyed</a:t>
            </a:r>
          </a:p>
          <a:p>
            <a:pPr marL="171450" indent="-171450">
              <a:lnSpc>
                <a:spcPct val="114000"/>
              </a:lnSpc>
              <a:spcAft>
                <a:spcPts val="600"/>
              </a:spcAft>
              <a:buFont typeface="Arial" panose="020B0604020202020204" pitchFamily="34" charset="0"/>
              <a:buChar char="•"/>
            </a:pPr>
            <a:endParaRPr lang="en-GB" dirty="0">
              <a:solidFill>
                <a:schemeClr val="bg2">
                  <a:lumMod val="25000"/>
                </a:schemeClr>
              </a:solidFill>
              <a:latin typeface="+mj-lt"/>
              <a:cs typeface="Calibri Light" panose="020F0302020204030204" pitchFamily="34" charset="0"/>
            </a:endParaRPr>
          </a:p>
          <a:p>
            <a:pPr marL="171450" indent="-171450">
              <a:lnSpc>
                <a:spcPct val="114000"/>
              </a:lnSpc>
              <a:spcAft>
                <a:spcPts val="600"/>
              </a:spcAft>
              <a:buFont typeface="Arial" panose="020B0604020202020204" pitchFamily="34" charset="0"/>
              <a:buChar char="•"/>
            </a:pPr>
            <a:r>
              <a:rPr lang="en-GB" dirty="0">
                <a:solidFill>
                  <a:schemeClr val="bg2">
                    <a:lumMod val="25000"/>
                  </a:schemeClr>
                </a:solidFill>
                <a:latin typeface="+mj-lt"/>
                <a:cs typeface="Calibri Light" panose="020F0302020204030204" pitchFamily="34" charset="0"/>
              </a:rPr>
              <a:t>For this report we have analysed the combined data sets from data collected in December 2022 and May 2023</a:t>
            </a:r>
          </a:p>
          <a:p>
            <a:pPr marL="171450" indent="-171450">
              <a:lnSpc>
                <a:spcPct val="114000"/>
              </a:lnSpc>
              <a:spcAft>
                <a:spcPts val="600"/>
              </a:spcAft>
              <a:buFont typeface="Arial" panose="020B0604020202020204" pitchFamily="34" charset="0"/>
              <a:buChar char="•"/>
            </a:pPr>
            <a:endParaRPr lang="en-GB" dirty="0">
              <a:solidFill>
                <a:schemeClr val="bg2">
                  <a:lumMod val="25000"/>
                </a:schemeClr>
              </a:solidFill>
              <a:latin typeface="+mj-lt"/>
              <a:cs typeface="Calibri Light" panose="020F0302020204030204" pitchFamily="34" charset="0"/>
            </a:endParaRPr>
          </a:p>
          <a:p>
            <a:pPr marL="171450" indent="-171450">
              <a:lnSpc>
                <a:spcPct val="114000"/>
              </a:lnSpc>
              <a:spcAft>
                <a:spcPts val="600"/>
              </a:spcAft>
              <a:buFont typeface="Arial" panose="020B0604020202020204" pitchFamily="34" charset="0"/>
              <a:buChar char="•"/>
            </a:pPr>
            <a:r>
              <a:rPr lang="en-GB" dirty="0">
                <a:solidFill>
                  <a:schemeClr val="bg2">
                    <a:lumMod val="25000"/>
                  </a:schemeClr>
                </a:solidFill>
                <a:latin typeface="+mj-lt"/>
                <a:cs typeface="Calibri Light" panose="020F0302020204030204" pitchFamily="34" charset="0"/>
              </a:rPr>
              <a:t>Consumer participants who hold at least a Motor, Travel         or Buildings / Contents policy</a:t>
            </a:r>
          </a:p>
          <a:p>
            <a:pPr>
              <a:lnSpc>
                <a:spcPct val="114000"/>
              </a:lnSpc>
              <a:spcAft>
                <a:spcPts val="600"/>
              </a:spcAft>
            </a:pPr>
            <a:endParaRPr lang="en-GB" dirty="0">
              <a:solidFill>
                <a:schemeClr val="bg2">
                  <a:lumMod val="25000"/>
                </a:schemeClr>
              </a:solidFill>
              <a:latin typeface="+mj-lt"/>
              <a:cs typeface="Calibri Light" panose="020F0302020204030204" pitchFamily="34" charset="0"/>
            </a:endParaRPr>
          </a:p>
          <a:p>
            <a:pPr marL="171450" indent="-171450">
              <a:lnSpc>
                <a:spcPct val="114000"/>
              </a:lnSpc>
              <a:spcAft>
                <a:spcPts val="600"/>
              </a:spcAft>
              <a:buFont typeface="Arial" panose="020B0604020202020204" pitchFamily="34" charset="0"/>
              <a:buChar char="•"/>
            </a:pPr>
            <a:r>
              <a:rPr lang="en-GB" dirty="0">
                <a:solidFill>
                  <a:schemeClr val="bg2">
                    <a:lumMod val="25000"/>
                  </a:schemeClr>
                </a:solidFill>
                <a:latin typeface="+mj-lt"/>
                <a:cs typeface="Calibri Light" panose="020F0302020204030204" pitchFamily="34" charset="0"/>
              </a:rPr>
              <a:t>SME participants who hold at least a Motor, Employers’ liability, Buildings / Contents or a Business Interruption policy</a:t>
            </a:r>
          </a:p>
          <a:p>
            <a:pPr marL="171450" indent="-171450">
              <a:lnSpc>
                <a:spcPct val="114000"/>
              </a:lnSpc>
              <a:spcAft>
                <a:spcPts val="600"/>
              </a:spcAft>
              <a:buFont typeface="Arial" panose="020B0604020202020204" pitchFamily="34" charset="0"/>
              <a:buChar char="•"/>
            </a:pPr>
            <a:endParaRPr lang="en-GB" dirty="0">
              <a:solidFill>
                <a:schemeClr val="bg2">
                  <a:lumMod val="25000"/>
                </a:schemeClr>
              </a:solidFill>
              <a:latin typeface="Calibri Light" panose="020F0302020204030204" pitchFamily="34" charset="0"/>
              <a:cs typeface="Calibri Light" panose="020F0302020204030204" pitchFamily="34" charset="0"/>
            </a:endParaRPr>
          </a:p>
        </p:txBody>
      </p:sp>
      <p:sp>
        <p:nvSpPr>
          <p:cNvPr id="4" name="TextBox 3"/>
          <p:cNvSpPr txBox="1"/>
          <p:nvPr/>
        </p:nvSpPr>
        <p:spPr>
          <a:xfrm>
            <a:off x="5747999" y="1438486"/>
            <a:ext cx="6275894" cy="1944763"/>
          </a:xfrm>
          <a:prstGeom prst="rect">
            <a:avLst/>
          </a:prstGeom>
          <a:noFill/>
        </p:spPr>
        <p:txBody>
          <a:bodyPr wrap="square" rtlCol="0">
            <a:spAutoFit/>
          </a:bodyPr>
          <a:lstStyle/>
          <a:p>
            <a:pPr marL="171450" indent="-171450">
              <a:lnSpc>
                <a:spcPct val="114000"/>
              </a:lnSpc>
              <a:spcAft>
                <a:spcPts val="600"/>
              </a:spcAft>
              <a:buFont typeface="Arial" panose="020B0604020202020204" pitchFamily="34" charset="0"/>
              <a:buChar char="•"/>
            </a:pPr>
            <a:r>
              <a:rPr lang="en-GB">
                <a:solidFill>
                  <a:schemeClr val="bg2">
                    <a:lumMod val="25000"/>
                  </a:schemeClr>
                </a:solidFill>
                <a:cs typeface="Calibri Light" panose="020F0302020204030204" pitchFamily="34" charset="0"/>
              </a:rPr>
              <a:t>The research asked customers to rate  “importance”  and their current insurers’  “performance” on 49 statements across 9 themes. These responses have been used to create “opportunity” scores</a:t>
            </a:r>
          </a:p>
          <a:p>
            <a:pPr marL="171450" indent="-171450">
              <a:lnSpc>
                <a:spcPct val="114000"/>
              </a:lnSpc>
              <a:spcAft>
                <a:spcPts val="600"/>
              </a:spcAft>
              <a:buFont typeface="Arial" panose="020B0604020202020204" pitchFamily="34" charset="0"/>
              <a:buChar char="•"/>
            </a:pPr>
            <a:r>
              <a:rPr lang="en-GB">
                <a:solidFill>
                  <a:schemeClr val="bg2">
                    <a:lumMod val="25000"/>
                  </a:schemeClr>
                </a:solidFill>
                <a:cs typeface="Calibri Light" panose="020F0302020204030204" pitchFamily="34" charset="0"/>
              </a:rPr>
              <a:t>Importance / Performance scores can take values from -10 to +10, while opportunity scores from -30 to +30. </a:t>
            </a:r>
          </a:p>
          <a:p>
            <a:pPr marL="171450" indent="-171450">
              <a:lnSpc>
                <a:spcPct val="114000"/>
              </a:lnSpc>
              <a:spcAft>
                <a:spcPts val="600"/>
              </a:spcAft>
              <a:buFont typeface="Arial" panose="020B0604020202020204" pitchFamily="34" charset="0"/>
              <a:buChar char="•"/>
            </a:pPr>
            <a:r>
              <a:rPr lang="en-GB">
                <a:solidFill>
                  <a:schemeClr val="bg2">
                    <a:lumMod val="25000"/>
                  </a:schemeClr>
                </a:solidFill>
                <a:cs typeface="Calibri Light" panose="020F0302020204030204" pitchFamily="34" charset="0"/>
              </a:rPr>
              <a:t>The higher the opportunity score, the </a:t>
            </a:r>
            <a:r>
              <a:rPr lang="en-GB">
                <a:cs typeface="Calibri Light" panose="020F0302020204030204" pitchFamily="34" charset="0"/>
              </a:rPr>
              <a:t>greater the opportunity to deliver improved service and increase levels of trust. </a:t>
            </a:r>
            <a:endParaRPr lang="en-GB">
              <a:solidFill>
                <a:schemeClr val="bg2">
                  <a:lumMod val="25000"/>
                </a:schemeClr>
              </a:solidFill>
              <a:cs typeface="Calibri Light" panose="020F0302020204030204" pitchFamily="34" charset="0"/>
            </a:endParaRPr>
          </a:p>
        </p:txBody>
      </p:sp>
      <p:sp>
        <p:nvSpPr>
          <p:cNvPr id="6" name="TextBox 5"/>
          <p:cNvSpPr txBox="1"/>
          <p:nvPr/>
        </p:nvSpPr>
        <p:spPr>
          <a:xfrm>
            <a:off x="5939502" y="917168"/>
            <a:ext cx="5043368" cy="338554"/>
          </a:xfrm>
          <a:prstGeom prst="rect">
            <a:avLst/>
          </a:prstGeom>
          <a:noFill/>
        </p:spPr>
        <p:txBody>
          <a:bodyPr wrap="none" rtlCol="0">
            <a:spAutoFit/>
          </a:bodyPr>
          <a:lstStyle/>
          <a:p>
            <a:r>
              <a:rPr lang="en-GB" sz="1600" b="1">
                <a:solidFill>
                  <a:schemeClr val="bg2"/>
                </a:solidFill>
              </a:rPr>
              <a:t>Importance, performance and opportunity scores </a:t>
            </a:r>
          </a:p>
        </p:txBody>
      </p:sp>
    </p:spTree>
    <p:extLst>
      <p:ext uri="{BB962C8B-B14F-4D97-AF65-F5344CB8AC3E}">
        <p14:creationId xmlns:p14="http://schemas.microsoft.com/office/powerpoint/2010/main" val="1021634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534959"/>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49" name="Google Shape;554;p52">
            <a:extLst>
              <a:ext uri="{FF2B5EF4-FFF2-40B4-BE49-F238E27FC236}">
                <a16:creationId xmlns:a16="http://schemas.microsoft.com/office/drawing/2014/main" id="{59A45DC8-C252-41E7-A50B-0F54B9CB0DA3}"/>
              </a:ext>
            </a:extLst>
          </p:cNvPr>
          <p:cNvSpPr txBox="1"/>
          <p:nvPr/>
        </p:nvSpPr>
        <p:spPr>
          <a:xfrm>
            <a:off x="332635" y="-172846"/>
            <a:ext cx="11859363" cy="1816150"/>
          </a:xfrm>
          <a:prstGeom prst="rect">
            <a:avLst/>
          </a:prstGeom>
          <a:noFill/>
          <a:ln>
            <a:noFill/>
          </a:ln>
        </p:spPr>
        <p:txBody>
          <a:bodyPr spcFirstLastPara="1" wrap="square" lIns="0" tIns="0" rIns="0" bIns="0" anchor="t" anchorCtr="0">
            <a:noAutofit/>
          </a:bodyPr>
          <a:lstStyle/>
          <a:p>
            <a:pPr>
              <a:buClr>
                <a:srgbClr val="FFFFFF"/>
              </a:buClr>
              <a:buSzPts val="2400"/>
            </a:pPr>
            <a:endParaRPr sz="1600" dirty="0">
              <a:solidFill>
                <a:schemeClr val="bg2"/>
              </a:solidFill>
              <a:latin typeface="Calibri Light" panose="020F0302020204030204" pitchFamily="34" charset="0"/>
              <a:cs typeface="Calibri Light" panose="020F0302020204030204" pitchFamily="34" charset="0"/>
            </a:endParaRPr>
          </a:p>
          <a:p>
            <a:pPr>
              <a:buClr>
                <a:srgbClr val="FFFFFF"/>
              </a:buClr>
              <a:buSzPts val="1500"/>
            </a:pPr>
            <a:r>
              <a:rPr lang="en-GB" sz="2000" b="1" dirty="0">
                <a:solidFill>
                  <a:schemeClr val="bg2"/>
                </a:solidFill>
                <a:latin typeface="Rockwell" panose="02060603020205020403" pitchFamily="18" charset="0"/>
                <a:cs typeface="Calibri Light" panose="020F0302020204030204" pitchFamily="34" charset="0"/>
              </a:rPr>
              <a:t>SMEs Overall satisfaction with the policy held – wave 11&amp;12: </a:t>
            </a:r>
          </a:p>
          <a:p>
            <a:pPr>
              <a:buClr>
                <a:srgbClr val="FFFFFF"/>
              </a:buClr>
              <a:buSzPts val="1500"/>
            </a:pPr>
            <a:r>
              <a:rPr lang="en-GB" sz="1600" dirty="0">
                <a:solidFill>
                  <a:srgbClr val="008265"/>
                </a:solidFill>
                <a:latin typeface="+mj-lt"/>
                <a:cs typeface="Calibri Light" panose="020F0302020204030204" pitchFamily="34" charset="0"/>
              </a:rPr>
              <a:t>SME Overall satisfaction is 81%, a decrease of 2 percentage points compared to wave 10&amp;11 when it was at its highest ever level</a:t>
            </a:r>
          </a:p>
          <a:p>
            <a:pPr>
              <a:buClr>
                <a:srgbClr val="FFFFFF"/>
              </a:buClr>
              <a:buSzPts val="1500"/>
            </a:pPr>
            <a:endParaRPr lang="en-GB" sz="1600" dirty="0">
              <a:solidFill>
                <a:schemeClr val="tx1"/>
              </a:solidFill>
              <a:latin typeface="+mj-lt"/>
              <a:cs typeface="Calibri Light" panose="020F0302020204030204" pitchFamily="34" charset="0"/>
            </a:endParaRPr>
          </a:p>
          <a:p>
            <a:pPr marL="171450" indent="-171450">
              <a:buClrTx/>
              <a:buSzPts val="1500"/>
              <a:buFont typeface="Arial" panose="020B0604020202020204" pitchFamily="34" charset="0"/>
              <a:buChar char="•"/>
            </a:pPr>
            <a:r>
              <a:rPr lang="en-GB" dirty="0">
                <a:solidFill>
                  <a:schemeClr val="bg2"/>
                </a:solidFill>
                <a:latin typeface="+mj-lt"/>
                <a:cs typeface="Calibri Light" panose="020F0302020204030204" pitchFamily="34" charset="0"/>
              </a:rPr>
              <a:t>SMEs are most satisfied with their Motor policy and least satisfied with Business Interruption policies, satisfaction with Business Interruption policies has dropped by 7 percentage points compared to the previous wave but remains stable for the other three policy types</a:t>
            </a:r>
          </a:p>
          <a:p>
            <a:pPr marL="171450" indent="-171450">
              <a:buClrTx/>
              <a:buSzPts val="1500"/>
              <a:buFont typeface="Arial" panose="020B0604020202020204" pitchFamily="34" charset="0"/>
              <a:buChar char="•"/>
            </a:pPr>
            <a:r>
              <a:rPr lang="en-GB" dirty="0">
                <a:solidFill>
                  <a:schemeClr val="bg2"/>
                </a:solidFill>
                <a:latin typeface="+mj-lt"/>
                <a:cs typeface="Calibri Light" panose="020F0302020204030204" pitchFamily="34" charset="0"/>
              </a:rPr>
              <a:t>Satisfaction for SMEs that employ 1-5 people and those with more than 20 people has fallen by 4 and 2 percentage points respectively</a:t>
            </a:r>
          </a:p>
          <a:p>
            <a:pPr marL="171450" indent="-171450">
              <a:buClrTx/>
              <a:buSzPts val="1500"/>
              <a:buFont typeface="Arial" panose="020B0604020202020204" pitchFamily="34" charset="0"/>
              <a:buChar char="•"/>
            </a:pPr>
            <a:r>
              <a:rPr lang="en-GB" dirty="0">
                <a:solidFill>
                  <a:schemeClr val="bg2"/>
                </a:solidFill>
                <a:latin typeface="+mj-lt"/>
                <a:cs typeface="Calibri Light" panose="020F0302020204030204" pitchFamily="34" charset="0"/>
              </a:rPr>
              <a:t>Male decision makers / influencers have lower satisfaction with their policies than in the previous wave, it has fallen by 4 percentage points</a:t>
            </a:r>
          </a:p>
          <a:p>
            <a:pPr marL="171450" indent="-171450">
              <a:buClrTx/>
              <a:buSzPts val="1500"/>
              <a:buFont typeface="Arial" panose="020B0604020202020204" pitchFamily="34" charset="0"/>
              <a:buChar char="•"/>
            </a:pPr>
            <a:r>
              <a:rPr lang="en-GB" dirty="0">
                <a:solidFill>
                  <a:schemeClr val="bg2"/>
                </a:solidFill>
                <a:latin typeface="+mj-lt"/>
                <a:cs typeface="Calibri Light" panose="020F0302020204030204" pitchFamily="34" charset="0"/>
              </a:rPr>
              <a:t>Satisfaction is lower across each age group compared to wave 10&amp;11, it has dropped the most for those age 55+, by 5 percentage points</a:t>
            </a:r>
          </a:p>
          <a:p>
            <a:pPr marL="171450" indent="-171450">
              <a:buClrTx/>
              <a:buSzPts val="1500"/>
              <a:buFont typeface="Arial" panose="020B0604020202020204" pitchFamily="34" charset="0"/>
              <a:buChar char="•"/>
            </a:pPr>
            <a:endParaRPr lang="en-GB" dirty="0">
              <a:solidFill>
                <a:schemeClr val="tx1"/>
              </a:solidFill>
              <a:latin typeface="+mj-lt"/>
              <a:cs typeface="Calibri Light" panose="020F0302020204030204" pitchFamily="34" charset="0"/>
            </a:endParaRPr>
          </a:p>
          <a:p>
            <a:pPr marL="171450" indent="-171450">
              <a:buClrTx/>
              <a:buSzPts val="1500"/>
              <a:buFont typeface="Arial" panose="020B0604020202020204" pitchFamily="34" charset="0"/>
              <a:buChar char="•"/>
            </a:pPr>
            <a:endParaRPr lang="en-GB" sz="1200" dirty="0">
              <a:solidFill>
                <a:schemeClr val="bg2"/>
              </a:solidFill>
              <a:latin typeface="Calibri Light" panose="020F0302020204030204" pitchFamily="34" charset="0"/>
              <a:cs typeface="Calibri Light" panose="020F0302020204030204" pitchFamily="34" charset="0"/>
            </a:endParaRPr>
          </a:p>
          <a:p>
            <a:pPr>
              <a:buClr>
                <a:srgbClr val="FFFFFF"/>
              </a:buClr>
              <a:buSzPts val="1500"/>
            </a:pPr>
            <a:endParaRPr lang="en-GB" dirty="0">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299171"/>
            <a:ext cx="9963187" cy="432195"/>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 2022 &amp; May 2023 data. All SMEs that hold at least one (motor, travel, buildings and/or contents, business interruption) insurance policy: 18-34 n=672, 35-54 n=628 , 55 or older n=198, Male n=595, Female n=899, White/ White British n=1,215 , Ethnic minorities n=268, 1-5 employees n=432, 6-20 employees n=446, More than 20 employees n=620, Motor n=357, Employers’ Liability n=365, Buildings and/or Contents n=493, Business Interruption n=283 Total n=1,498.</a:t>
            </a:r>
            <a:r>
              <a:rPr lang="en-GB" sz="800" dirty="0">
                <a:latin typeface="Arial" panose="020B0604020202020204" pitchFamily="34" charset="0"/>
                <a:ea typeface="Corbel"/>
                <a:cs typeface="Arial" panose="020B0604020202020204" pitchFamily="34" charset="0"/>
                <a:sym typeface="Corbel"/>
              </a:rPr>
              <a:t> Note: If more than one different policies were selected, participants were randomly assigned to answer performance questions for one of the policies only.  </a:t>
            </a:r>
            <a:endParaRPr lang="en-GB" sz="800" dirty="0">
              <a:latin typeface="Arial" panose="020B0604020202020204" pitchFamily="34" charset="0"/>
              <a:cs typeface="Arial" panose="020B0604020202020204" pitchFamily="34" charset="0"/>
            </a:endParaRPr>
          </a:p>
          <a:p>
            <a:endParaRPr lang="en-GB" sz="800" dirty="0">
              <a:solidFill>
                <a:schemeClr val="tx1"/>
              </a:solidFill>
              <a:latin typeface="Arial" panose="020B0604020202020204" pitchFamily="34" charset="0"/>
              <a:cs typeface="Arial" panose="020B0604020202020204" pitchFamily="34" charset="0"/>
            </a:endParaRPr>
          </a:p>
        </p:txBody>
      </p:sp>
      <p:graphicFrame>
        <p:nvGraphicFramePr>
          <p:cNvPr id="12" name="Chart 11"/>
          <p:cNvGraphicFramePr/>
          <p:nvPr>
            <p:extLst>
              <p:ext uri="{D42A27DB-BD31-4B8C-83A1-F6EECF244321}">
                <p14:modId xmlns:p14="http://schemas.microsoft.com/office/powerpoint/2010/main" val="1841129163"/>
              </p:ext>
            </p:extLst>
          </p:nvPr>
        </p:nvGraphicFramePr>
        <p:xfrm>
          <a:off x="1" y="1885611"/>
          <a:ext cx="12191999" cy="4845755"/>
        </p:xfrm>
        <a:graphic>
          <a:graphicData uri="http://schemas.openxmlformats.org/drawingml/2006/chart">
            <c:chart xmlns:c="http://schemas.openxmlformats.org/drawingml/2006/chart" xmlns:r="http://schemas.openxmlformats.org/officeDocument/2006/relationships" r:id="rId3"/>
          </a:graphicData>
        </a:graphic>
      </p:graphicFrame>
      <p:sp>
        <p:nvSpPr>
          <p:cNvPr id="13" name="Rounded Rectangle 12"/>
          <p:cNvSpPr/>
          <p:nvPr/>
        </p:nvSpPr>
        <p:spPr>
          <a:xfrm>
            <a:off x="126749" y="2247487"/>
            <a:ext cx="2136587"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9" name="Rounded Rectangle 18"/>
          <p:cNvSpPr/>
          <p:nvPr/>
        </p:nvSpPr>
        <p:spPr>
          <a:xfrm>
            <a:off x="5228552" y="2247487"/>
            <a:ext cx="2358252"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0" name="Rounded Rectangle 19"/>
          <p:cNvSpPr/>
          <p:nvPr/>
        </p:nvSpPr>
        <p:spPr>
          <a:xfrm>
            <a:off x="7586804" y="2247487"/>
            <a:ext cx="3041964"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1" name="Rounded Rectangle 20"/>
          <p:cNvSpPr/>
          <p:nvPr/>
        </p:nvSpPr>
        <p:spPr>
          <a:xfrm>
            <a:off x="2263338" y="2247487"/>
            <a:ext cx="1498861"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5" name="TextBox 14"/>
          <p:cNvSpPr txBox="1"/>
          <p:nvPr/>
        </p:nvSpPr>
        <p:spPr>
          <a:xfrm>
            <a:off x="450331" y="2399744"/>
            <a:ext cx="1320800" cy="261610"/>
          </a:xfrm>
          <a:prstGeom prst="rect">
            <a:avLst/>
          </a:prstGeom>
          <a:noFill/>
        </p:spPr>
        <p:txBody>
          <a:bodyPr wrap="square" rtlCol="0">
            <a:spAutoFit/>
          </a:bodyPr>
          <a:lstStyle/>
          <a:p>
            <a:pPr algn="ctr"/>
            <a:r>
              <a:rPr lang="en-GB" sz="1100"/>
              <a:t>Age</a:t>
            </a:r>
          </a:p>
        </p:txBody>
      </p:sp>
      <p:sp>
        <p:nvSpPr>
          <p:cNvPr id="24" name="TextBox 14"/>
          <p:cNvSpPr txBox="1"/>
          <p:nvPr/>
        </p:nvSpPr>
        <p:spPr>
          <a:xfrm>
            <a:off x="3803125" y="2399744"/>
            <a:ext cx="1320800"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a:t>Ethnicity</a:t>
            </a:r>
            <a:endParaRPr lang="en-GB" sz="1100"/>
          </a:p>
        </p:txBody>
      </p:sp>
      <p:sp>
        <p:nvSpPr>
          <p:cNvPr id="25" name="TextBox 14"/>
          <p:cNvSpPr txBox="1"/>
          <p:nvPr/>
        </p:nvSpPr>
        <p:spPr>
          <a:xfrm>
            <a:off x="5555119" y="2399744"/>
            <a:ext cx="170511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a:t>Number of employees</a:t>
            </a:r>
            <a:endParaRPr lang="en-GB" sz="1100"/>
          </a:p>
        </p:txBody>
      </p:sp>
      <p:sp>
        <p:nvSpPr>
          <p:cNvPr id="26" name="TextBox 14"/>
          <p:cNvSpPr txBox="1"/>
          <p:nvPr/>
        </p:nvSpPr>
        <p:spPr>
          <a:xfrm>
            <a:off x="8101497" y="2399744"/>
            <a:ext cx="170511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a:t>Policy type held</a:t>
            </a:r>
            <a:endParaRPr lang="en-GB" sz="1100"/>
          </a:p>
        </p:txBody>
      </p:sp>
      <p:sp>
        <p:nvSpPr>
          <p:cNvPr id="29" name="Rounded Rectangle 28"/>
          <p:cNvSpPr/>
          <p:nvPr/>
        </p:nvSpPr>
        <p:spPr>
          <a:xfrm>
            <a:off x="3762201" y="2247487"/>
            <a:ext cx="1466350" cy="3776132"/>
          </a:xfrm>
          <a:prstGeom prst="roundRect">
            <a:avLst>
              <a:gd name="adj" fmla="val 0"/>
            </a:avLst>
          </a:prstGeom>
          <a:noFill/>
          <a:ln w="952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699676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8134350" y="3220339"/>
            <a:ext cx="3105150" cy="1118152"/>
          </a:xfrm>
          <a:prstGeom prst="rect">
            <a:avLst/>
          </a:prstGeom>
          <a:noFill/>
          <a:ln>
            <a:noFill/>
          </a:ln>
        </p:spPr>
        <p:txBody>
          <a:bodyPr spcFirstLastPara="1" wrap="square" lIns="0" tIns="0" rIns="0" bIns="0" anchor="t" anchorCtr="0">
            <a:noAutofit/>
          </a:bodyPr>
          <a:lstStyle/>
          <a:p>
            <a:pPr marL="171450" marR="0" lvl="0" indent="-171450" algn="l" defTabSz="914400" rtl="0" eaLnBrk="1" fontAlgn="auto" latinLnBrk="0" hangingPunct="1">
              <a:lnSpc>
                <a:spcPct val="100000"/>
              </a:lnSpc>
              <a:spcBef>
                <a:spcPts val="0"/>
              </a:spcBef>
              <a:spcAft>
                <a:spcPts val="0"/>
              </a:spcAft>
              <a:buClrTx/>
              <a:buSzPts val="1500"/>
              <a:buFont typeface="Arial" panose="020B0604020202020204" pitchFamily="34" charset="0"/>
              <a:buChar char="•"/>
              <a:tabLst/>
              <a:defRPr/>
            </a:pPr>
            <a:r>
              <a:rPr lang="en-GB" sz="1200" dirty="0">
                <a:cs typeface="Calibri Light" panose="020F0302020204030204" pitchFamily="34" charset="0"/>
              </a:rPr>
              <a:t>66</a:t>
            </a:r>
            <a:r>
              <a:rPr kumimoji="0" lang="en-GB" sz="12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rPr>
              <a:t>% of SMEs describe their business’ financial well-being as currently good or very good</a:t>
            </a:r>
          </a:p>
          <a:p>
            <a:pPr marL="171450" marR="0" lvl="0" indent="-171450" algn="l" defTabSz="914400" rtl="0" eaLnBrk="1" fontAlgn="auto" latinLnBrk="0" hangingPunct="1">
              <a:lnSpc>
                <a:spcPct val="100000"/>
              </a:lnSpc>
              <a:spcBef>
                <a:spcPts val="0"/>
              </a:spcBef>
              <a:spcAft>
                <a:spcPts val="0"/>
              </a:spcAft>
              <a:buClrTx/>
              <a:buSzPts val="1500"/>
              <a:buFont typeface="Arial" panose="020B0604020202020204" pitchFamily="34" charset="0"/>
              <a:buChar char="•"/>
              <a:tabLst/>
              <a:defRPr/>
            </a:pPr>
            <a:endParaRPr lang="en-GB" sz="1200" dirty="0">
              <a:cs typeface="Calibri Light" panose="020F0302020204030204" pitchFamily="34" charset="0"/>
            </a:endParaRPr>
          </a:p>
          <a:p>
            <a:pPr marL="171450" marR="0" lvl="0" indent="-171450" algn="l" defTabSz="914400" rtl="0" eaLnBrk="1" fontAlgn="auto" latinLnBrk="0" hangingPunct="1">
              <a:lnSpc>
                <a:spcPct val="100000"/>
              </a:lnSpc>
              <a:spcBef>
                <a:spcPts val="0"/>
              </a:spcBef>
              <a:spcAft>
                <a:spcPts val="0"/>
              </a:spcAft>
              <a:buClrTx/>
              <a:buSzPts val="1500"/>
              <a:buFont typeface="Arial" panose="020B0604020202020204" pitchFamily="34" charset="0"/>
              <a:buChar char="•"/>
              <a:tabLst/>
              <a:defRPr/>
            </a:pPr>
            <a:r>
              <a:rPr lang="en-GB" sz="1200" dirty="0">
                <a:cs typeface="Calibri Light" panose="020F0302020204030204" pitchFamily="34" charset="0"/>
              </a:rPr>
              <a:t>29</a:t>
            </a:r>
            <a:r>
              <a:rPr kumimoji="0" lang="en-GB" sz="12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rPr>
              <a:t>% report the business as having average financial well-being</a:t>
            </a: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27166"/>
            <a:ext cx="9374547" cy="33083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Base: May 2023 data only (new question introduced in Wave 12 data collection).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a:t>
            </a:r>
            <a:r>
              <a:rPr kumimoji="0" lang="en-GB" sz="800" b="0" i="0" u="none" strike="noStrike" kern="0" cap="none" spc="0" normalizeH="0" baseline="0" noProof="0" dirty="0">
                <a:ln>
                  <a:noFill/>
                </a:ln>
                <a:solidFill>
                  <a:srgbClr val="000000"/>
                </a:solidFill>
                <a:effectLst/>
                <a:uLnTx/>
                <a:uFillTx/>
                <a:latin typeface="Arial" panose="020B0604020202020204" pitchFamily="34" charset="0"/>
                <a:ea typeface="Corbel"/>
                <a:cs typeface="Arial" panose="020B0604020202020204" pitchFamily="34" charset="0"/>
                <a:sym typeface="Corbel"/>
              </a:rPr>
              <a:t>: n=</a:t>
            </a:r>
            <a:r>
              <a:rPr lang="en-GB" sz="800" dirty="0">
                <a:latin typeface="Arial" panose="020B0604020202020204" pitchFamily="34" charset="0"/>
                <a:ea typeface="Corbel"/>
                <a:cs typeface="Arial" panose="020B0604020202020204" pitchFamily="34" charset="0"/>
                <a:sym typeface="Corbel"/>
              </a:rPr>
              <a:t>749</a:t>
            </a:r>
            <a:endParaRPr kumimoji="0" lang="en-GB" sz="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3" name="TextBox 2"/>
          <p:cNvSpPr txBox="1"/>
          <p:nvPr/>
        </p:nvSpPr>
        <p:spPr>
          <a:xfrm>
            <a:off x="422143" y="289187"/>
            <a:ext cx="112279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008265"/>
                </a:solidFill>
                <a:effectLst/>
                <a:uLnTx/>
                <a:uFillTx/>
                <a:latin typeface="Rockwell" panose="02060603020205020403" pitchFamily="18" charset="0"/>
                <a:cs typeface="Calibri Light" panose="020F0302020204030204" pitchFamily="34" charset="0"/>
                <a:sym typeface="Arial"/>
              </a:rPr>
              <a:t>SMEs’ current level of financial well-being - wave 12 only</a:t>
            </a:r>
          </a:p>
        </p:txBody>
      </p:sp>
      <p:sp>
        <p:nvSpPr>
          <p:cNvPr id="11" name="TextBox 10">
            <a:extLst>
              <a:ext uri="{FF2B5EF4-FFF2-40B4-BE49-F238E27FC236}">
                <a16:creationId xmlns:a16="http://schemas.microsoft.com/office/drawing/2014/main" id="{6F5EC0C0-045E-443A-A53F-EBE495ED57DF}"/>
              </a:ext>
            </a:extLst>
          </p:cNvPr>
          <p:cNvSpPr txBox="1"/>
          <p:nvPr/>
        </p:nvSpPr>
        <p:spPr>
          <a:xfrm>
            <a:off x="422143" y="693111"/>
            <a:ext cx="1132572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8265"/>
                </a:solidFill>
                <a:effectLst/>
                <a:uLnTx/>
                <a:uFillTx/>
                <a:latin typeface="Arial"/>
                <a:cs typeface="Calibri Light" panose="020F0302020204030204" pitchFamily="34" charset="0"/>
                <a:sym typeface="Arial"/>
              </a:rPr>
              <a:t>Just 5% of SMEs describe their business’ current level of financial well-being as poor or very poor</a:t>
            </a:r>
            <a:endParaRPr kumimoji="0" lang="en-GB" sz="1600" b="0" i="0" u="none" strike="noStrike" kern="0" cap="none" spc="0" normalizeH="0" baseline="0" noProof="0" dirty="0">
              <a:ln>
                <a:noFill/>
              </a:ln>
              <a:solidFill>
                <a:srgbClr val="000000"/>
              </a:solidFill>
              <a:effectLst/>
              <a:uLnTx/>
              <a:uFillTx/>
              <a:latin typeface="Arial"/>
              <a:cs typeface="Calibri Light" panose="020F0302020204030204" pitchFamily="34" charset="0"/>
              <a:sym typeface="Arial"/>
            </a:endParaRPr>
          </a:p>
        </p:txBody>
      </p:sp>
      <p:graphicFrame>
        <p:nvGraphicFramePr>
          <p:cNvPr id="5" name="Diagramm0">
            <a:extLst>
              <a:ext uri="{FF2B5EF4-FFF2-40B4-BE49-F238E27FC236}">
                <a16:creationId xmlns:a16="http://schemas.microsoft.com/office/drawing/2014/main" id="{00000000-0008-0000-1000-000002000000}"/>
              </a:ext>
            </a:extLst>
          </p:cNvPr>
          <p:cNvGraphicFramePr>
            <a:graphicFrameLocks/>
          </p:cNvGraphicFramePr>
          <p:nvPr>
            <p:extLst>
              <p:ext uri="{D42A27DB-BD31-4B8C-83A1-F6EECF244321}">
                <p14:modId xmlns:p14="http://schemas.microsoft.com/office/powerpoint/2010/main" val="854966735"/>
              </p:ext>
            </p:extLst>
          </p:nvPr>
        </p:nvGraphicFramePr>
        <p:xfrm>
          <a:off x="64008" y="1568958"/>
          <a:ext cx="8534400" cy="4762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057846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3" name="TextBox 2"/>
          <p:cNvSpPr txBox="1"/>
          <p:nvPr/>
        </p:nvSpPr>
        <p:spPr>
          <a:xfrm>
            <a:off x="422143" y="289187"/>
            <a:ext cx="11227990" cy="1200329"/>
          </a:xfrm>
          <a:prstGeom prst="rect">
            <a:avLst/>
          </a:prstGeom>
          <a:noFill/>
        </p:spPr>
        <p:txBody>
          <a:bodyPr wrap="square" rtlCol="0">
            <a:spAutoFit/>
          </a:bodyPr>
          <a:lstStyle/>
          <a:p>
            <a:r>
              <a:rPr lang="en-GB" sz="2400" b="1">
                <a:solidFill>
                  <a:schemeClr val="bg2"/>
                </a:solidFill>
                <a:latin typeface="Calibri Light" panose="020F0302020204030204" pitchFamily="34" charset="0"/>
                <a:cs typeface="Calibri Light" panose="020F0302020204030204" pitchFamily="34" charset="0"/>
              </a:rPr>
              <a:t>In comparison to 2018, Loyalty remains the number one consumer opportunity for the insurance industry, followed by Confidence and Ease themes.</a:t>
            </a:r>
          </a:p>
          <a:p>
            <a:endParaRPr lang="en-GB" sz="2400"/>
          </a:p>
        </p:txBody>
      </p:sp>
      <p:sp>
        <p:nvSpPr>
          <p:cNvPr id="2" name="Title 1"/>
          <p:cNvSpPr>
            <a:spLocks noGrp="1"/>
          </p:cNvSpPr>
          <p:nvPr>
            <p:ph type="ctrTitle"/>
          </p:nvPr>
        </p:nvSpPr>
        <p:spPr>
          <a:xfrm>
            <a:off x="2116668" y="1947772"/>
            <a:ext cx="9621007" cy="1839650"/>
          </a:xfrm>
        </p:spPr>
        <p:txBody>
          <a:bodyPr/>
          <a:lstStyle/>
          <a:p>
            <a:pPr>
              <a:lnSpc>
                <a:spcPct val="150000"/>
              </a:lnSpc>
            </a:pPr>
            <a:r>
              <a:rPr lang="en-GB" sz="4000" b="1">
                <a:latin typeface="Rockwell" panose="02060603020205020403" pitchFamily="18" charset="0"/>
                <a:cs typeface="Calibri Light" panose="020F0302020204030204" pitchFamily="34" charset="0"/>
              </a:rPr>
              <a:t>Appendix</a:t>
            </a:r>
            <a:br>
              <a:rPr lang="en-GB" sz="4000" b="1">
                <a:latin typeface="Rockwell" panose="02060603020205020403" pitchFamily="18" charset="0"/>
                <a:cs typeface="Calibri Light" panose="020F0302020204030204" pitchFamily="34" charset="0"/>
              </a:rPr>
            </a:br>
            <a:endParaRPr lang="en-GB" sz="4000" b="1">
              <a:latin typeface="Rockwell" panose="02060603020205020403" pitchFamily="18" charset="0"/>
              <a:cs typeface="Calibri Light" panose="020F0302020204030204" pitchFamily="34" charset="0"/>
            </a:endParaRPr>
          </a:p>
        </p:txBody>
      </p:sp>
    </p:spTree>
    <p:extLst>
      <p:ext uri="{BB962C8B-B14F-4D97-AF65-F5344CB8AC3E}">
        <p14:creationId xmlns:p14="http://schemas.microsoft.com/office/powerpoint/2010/main" val="2463733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81741" y="387432"/>
            <a:ext cx="11227990" cy="400110"/>
          </a:xfrm>
          <a:prstGeom prst="rect">
            <a:avLst/>
          </a:prstGeom>
          <a:noFill/>
        </p:spPr>
        <p:txBody>
          <a:bodyPr wrap="square" rtlCol="0">
            <a:spAutoFit/>
          </a:bodyPr>
          <a:lstStyle/>
          <a:p>
            <a:r>
              <a:rPr lang="en-GB" sz="2000" b="1" dirty="0">
                <a:solidFill>
                  <a:schemeClr val="bg2"/>
                </a:solidFill>
                <a:latin typeface="Rockwell" panose="02060603020205020403" pitchFamily="18" charset="0"/>
                <a:cs typeface="Calibri Light" panose="020F0302020204030204" pitchFamily="34" charset="0"/>
              </a:rPr>
              <a:t>Sample characteristics for both surveys - waves 11 &amp; 12 (Dec 2022 &amp; May 2023)</a:t>
            </a:r>
          </a:p>
        </p:txBody>
      </p:sp>
      <p:sp>
        <p:nvSpPr>
          <p:cNvPr id="4" name="Rectangle 3"/>
          <p:cNvSpPr/>
          <p:nvPr/>
        </p:nvSpPr>
        <p:spPr>
          <a:xfrm>
            <a:off x="9639738" y="1981138"/>
            <a:ext cx="1549959" cy="763117"/>
          </a:xfrm>
          <a:prstGeom prst="rect">
            <a:avLst/>
          </a:prstGeom>
          <a:noFill/>
          <a:ln>
            <a:solidFill>
              <a:srgbClr val="15AD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a:solidFill>
                  <a:schemeClr val="tx1"/>
                </a:solidFill>
                <a:latin typeface="+mj-lt"/>
              </a:rPr>
              <a:t>Gender</a:t>
            </a:r>
            <a:endParaRPr lang="en-GB" sz="1100">
              <a:solidFill>
                <a:schemeClr val="tx1"/>
              </a:solidFill>
              <a:latin typeface="+mj-lt"/>
            </a:endParaRPr>
          </a:p>
          <a:p>
            <a:pPr algn="ctr"/>
            <a:r>
              <a:rPr lang="en-GB" sz="1100">
                <a:solidFill>
                  <a:schemeClr val="tx1"/>
                </a:solidFill>
                <a:latin typeface="+mj-lt"/>
              </a:rPr>
              <a:t>Females 51%</a:t>
            </a:r>
          </a:p>
          <a:p>
            <a:pPr algn="ctr"/>
            <a:r>
              <a:rPr lang="en-GB" sz="1100">
                <a:solidFill>
                  <a:schemeClr val="tx1"/>
                </a:solidFill>
                <a:latin typeface="+mj-lt"/>
              </a:rPr>
              <a:t>Males 49%</a:t>
            </a:r>
          </a:p>
        </p:txBody>
      </p:sp>
      <p:pic>
        <p:nvPicPr>
          <p:cNvPr id="6" name="Picture 5"/>
          <p:cNvPicPr>
            <a:picLocks noChangeAspect="1"/>
          </p:cNvPicPr>
          <p:nvPr/>
        </p:nvPicPr>
        <p:blipFill>
          <a:blip r:embed="rId3">
            <a:clrChange>
              <a:clrFrom>
                <a:srgbClr val="FFFFFF"/>
              </a:clrFrom>
              <a:clrTo>
                <a:srgbClr val="FFFFFF">
                  <a:alpha val="0"/>
                </a:srgbClr>
              </a:clrTo>
            </a:clrChange>
            <a:duotone>
              <a:prstClr val="black"/>
              <a:schemeClr val="bg2">
                <a:tint val="45000"/>
                <a:satMod val="400000"/>
              </a:schemeClr>
            </a:duotone>
          </a:blip>
          <a:stretch>
            <a:fillRect/>
          </a:stretch>
        </p:blipFill>
        <p:spPr>
          <a:xfrm>
            <a:off x="9281274" y="1630711"/>
            <a:ext cx="637395" cy="637395"/>
          </a:xfrm>
          <a:prstGeom prst="rect">
            <a:avLst/>
          </a:prstGeom>
        </p:spPr>
      </p:pic>
      <p:sp>
        <p:nvSpPr>
          <p:cNvPr id="7" name="TextBox 6"/>
          <p:cNvSpPr txBox="1"/>
          <p:nvPr/>
        </p:nvSpPr>
        <p:spPr>
          <a:xfrm>
            <a:off x="634806" y="1001167"/>
            <a:ext cx="2582504" cy="307777"/>
          </a:xfrm>
          <a:prstGeom prst="rect">
            <a:avLst/>
          </a:prstGeom>
          <a:noFill/>
        </p:spPr>
        <p:txBody>
          <a:bodyPr wrap="square" rtlCol="0">
            <a:spAutoFit/>
          </a:bodyPr>
          <a:lstStyle/>
          <a:p>
            <a:r>
              <a:rPr lang="en-GB" b="1" dirty="0">
                <a:solidFill>
                  <a:srgbClr val="15ADD0"/>
                </a:solidFill>
                <a:latin typeface="+mj-lt"/>
                <a:cs typeface="Calibri Light" panose="020F0302020204030204" pitchFamily="34" charset="0"/>
              </a:rPr>
              <a:t>Consumer n=1,000</a:t>
            </a:r>
            <a:endParaRPr lang="en-GB" sz="1000" dirty="0">
              <a:solidFill>
                <a:srgbClr val="15ADD0"/>
              </a:solidFill>
              <a:latin typeface="+mj-lt"/>
            </a:endParaRPr>
          </a:p>
        </p:txBody>
      </p:sp>
      <p:sp>
        <p:nvSpPr>
          <p:cNvPr id="19" name="TextBox 18"/>
          <p:cNvSpPr txBox="1"/>
          <p:nvPr/>
        </p:nvSpPr>
        <p:spPr>
          <a:xfrm>
            <a:off x="689961" y="3486272"/>
            <a:ext cx="1960678" cy="307777"/>
          </a:xfrm>
          <a:prstGeom prst="rect">
            <a:avLst/>
          </a:prstGeom>
          <a:noFill/>
        </p:spPr>
        <p:txBody>
          <a:bodyPr wrap="square" rtlCol="0">
            <a:spAutoFit/>
          </a:bodyPr>
          <a:lstStyle/>
          <a:p>
            <a:r>
              <a:rPr lang="en-GB" b="1" dirty="0">
                <a:solidFill>
                  <a:srgbClr val="93C01F"/>
                </a:solidFill>
                <a:latin typeface="+mj-lt"/>
                <a:cs typeface="Calibri Light" panose="020F0302020204030204" pitchFamily="34" charset="0"/>
              </a:rPr>
              <a:t>SME n=1,498</a:t>
            </a:r>
            <a:endParaRPr lang="en-GB" dirty="0">
              <a:solidFill>
                <a:srgbClr val="93C01F"/>
              </a:solidFill>
              <a:latin typeface="+mj-lt"/>
            </a:endParaRPr>
          </a:p>
        </p:txBody>
      </p:sp>
      <p:sp>
        <p:nvSpPr>
          <p:cNvPr id="22" name="Rectangle 21"/>
          <p:cNvSpPr/>
          <p:nvPr/>
        </p:nvSpPr>
        <p:spPr>
          <a:xfrm>
            <a:off x="7100588" y="4098798"/>
            <a:ext cx="1915387" cy="1341784"/>
          </a:xfrm>
          <a:prstGeom prst="rect">
            <a:avLst/>
          </a:prstGeom>
          <a:noFill/>
          <a:ln>
            <a:solidFill>
              <a:srgbClr val="93C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mj-lt"/>
              </a:rPr>
              <a:t>Age</a:t>
            </a:r>
          </a:p>
          <a:p>
            <a:pPr algn="ctr"/>
            <a:r>
              <a:rPr lang="en-GB" sz="1100" dirty="0">
                <a:solidFill>
                  <a:schemeClr val="tx1"/>
                </a:solidFill>
                <a:latin typeface="+mj-lt"/>
              </a:rPr>
              <a:t>18-24 11%</a:t>
            </a:r>
          </a:p>
          <a:p>
            <a:pPr algn="ctr"/>
            <a:r>
              <a:rPr lang="en-GB" sz="1100" dirty="0">
                <a:solidFill>
                  <a:schemeClr val="tx1"/>
                </a:solidFill>
                <a:latin typeface="+mj-lt"/>
              </a:rPr>
              <a:t>25-34 34%</a:t>
            </a:r>
          </a:p>
          <a:p>
            <a:pPr algn="ctr"/>
            <a:r>
              <a:rPr lang="en-GB" sz="1100" dirty="0">
                <a:solidFill>
                  <a:schemeClr val="tx1"/>
                </a:solidFill>
                <a:latin typeface="+mj-lt"/>
              </a:rPr>
              <a:t>35-44 28%</a:t>
            </a:r>
          </a:p>
          <a:p>
            <a:pPr algn="ctr"/>
            <a:r>
              <a:rPr lang="en-GB" sz="1100" dirty="0">
                <a:solidFill>
                  <a:schemeClr val="tx1"/>
                </a:solidFill>
                <a:latin typeface="+mj-lt"/>
              </a:rPr>
              <a:t>45-54 14%</a:t>
            </a:r>
          </a:p>
          <a:p>
            <a:pPr algn="ctr"/>
            <a:r>
              <a:rPr lang="en-GB" sz="1100" dirty="0">
                <a:solidFill>
                  <a:schemeClr val="tx1"/>
                </a:solidFill>
                <a:latin typeface="+mj-lt"/>
              </a:rPr>
              <a:t>55-64 10% </a:t>
            </a:r>
          </a:p>
          <a:p>
            <a:pPr algn="ctr"/>
            <a:r>
              <a:rPr lang="en-GB" sz="1100" dirty="0">
                <a:solidFill>
                  <a:schemeClr val="tx1"/>
                </a:solidFill>
                <a:latin typeface="+mj-lt"/>
              </a:rPr>
              <a:t>65 or older 3%</a:t>
            </a:r>
          </a:p>
        </p:txBody>
      </p:sp>
      <p:sp>
        <p:nvSpPr>
          <p:cNvPr id="23" name="Rectangle 22"/>
          <p:cNvSpPr/>
          <p:nvPr/>
        </p:nvSpPr>
        <p:spPr>
          <a:xfrm>
            <a:off x="599524" y="1529081"/>
            <a:ext cx="3309113" cy="1784041"/>
          </a:xfrm>
          <a:prstGeom prst="rect">
            <a:avLst/>
          </a:prstGeom>
          <a:noFill/>
          <a:ln>
            <a:solidFill>
              <a:srgbClr val="15AD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mj-lt"/>
              </a:rPr>
              <a:t>Insurance policies held</a:t>
            </a:r>
            <a:endParaRPr lang="en-GB" sz="1100" dirty="0">
              <a:solidFill>
                <a:schemeClr val="tx1"/>
              </a:solidFill>
              <a:latin typeface="+mj-lt"/>
            </a:endParaRPr>
          </a:p>
          <a:p>
            <a:pPr algn="ctr"/>
            <a:r>
              <a:rPr lang="en-GB" sz="1100" dirty="0">
                <a:solidFill>
                  <a:schemeClr val="tx1"/>
                </a:solidFill>
                <a:latin typeface="+mj-lt"/>
              </a:rPr>
              <a:t>Motor 82%</a:t>
            </a:r>
          </a:p>
          <a:p>
            <a:pPr algn="ctr"/>
            <a:r>
              <a:rPr lang="en-GB" sz="1100" dirty="0">
                <a:solidFill>
                  <a:schemeClr val="tx1"/>
                </a:solidFill>
                <a:latin typeface="+mj-lt"/>
              </a:rPr>
              <a:t>Travel 41%</a:t>
            </a:r>
          </a:p>
          <a:p>
            <a:pPr algn="ctr"/>
            <a:r>
              <a:rPr lang="en-GB" sz="1100" dirty="0">
                <a:solidFill>
                  <a:schemeClr val="tx1"/>
                </a:solidFill>
                <a:latin typeface="+mj-lt"/>
              </a:rPr>
              <a:t>Buildings / Contents 81%</a:t>
            </a:r>
          </a:p>
          <a:p>
            <a:pPr algn="ctr"/>
            <a:endParaRPr lang="en-GB" sz="1100" dirty="0">
              <a:solidFill>
                <a:schemeClr val="tx1"/>
              </a:solidFill>
              <a:latin typeface="+mj-lt"/>
            </a:endParaRPr>
          </a:p>
          <a:p>
            <a:pPr algn="ctr"/>
            <a:r>
              <a:rPr lang="en-GB" sz="1100" b="1" dirty="0">
                <a:solidFill>
                  <a:schemeClr val="tx1"/>
                </a:solidFill>
                <a:latin typeface="+mj-lt"/>
              </a:rPr>
              <a:t>16% have claimed on at least one of the below</a:t>
            </a:r>
            <a:r>
              <a:rPr lang="en-GB" sz="1100" dirty="0">
                <a:solidFill>
                  <a:schemeClr val="tx1"/>
                </a:solidFill>
                <a:latin typeface="+mj-lt"/>
              </a:rPr>
              <a:t>:</a:t>
            </a:r>
          </a:p>
          <a:p>
            <a:pPr algn="ctr"/>
            <a:r>
              <a:rPr lang="en-GB" sz="1100" dirty="0">
                <a:solidFill>
                  <a:schemeClr val="tx1"/>
                </a:solidFill>
                <a:latin typeface="+mj-lt"/>
              </a:rPr>
              <a:t>Motor 59%</a:t>
            </a:r>
          </a:p>
          <a:p>
            <a:pPr algn="ctr"/>
            <a:r>
              <a:rPr lang="en-GB" sz="1100" dirty="0">
                <a:solidFill>
                  <a:schemeClr val="tx1"/>
                </a:solidFill>
                <a:latin typeface="+mj-lt"/>
              </a:rPr>
              <a:t>Travel 32%</a:t>
            </a:r>
          </a:p>
          <a:p>
            <a:pPr algn="ctr"/>
            <a:r>
              <a:rPr lang="en-GB" sz="1100" dirty="0">
                <a:solidFill>
                  <a:schemeClr val="tx1"/>
                </a:solidFill>
                <a:latin typeface="+mj-lt"/>
              </a:rPr>
              <a:t>Buildings/Contents 39</a:t>
            </a:r>
            <a:r>
              <a:rPr lang="en-GB" sz="1100" dirty="0">
                <a:solidFill>
                  <a:schemeClr val="tx1"/>
                </a:solidFill>
              </a:rPr>
              <a:t>%</a:t>
            </a:r>
          </a:p>
        </p:txBody>
      </p:sp>
      <p:sp>
        <p:nvSpPr>
          <p:cNvPr id="25" name="Rectangle 24"/>
          <p:cNvSpPr/>
          <p:nvPr/>
        </p:nvSpPr>
        <p:spPr>
          <a:xfrm>
            <a:off x="671855" y="3794049"/>
            <a:ext cx="3291909" cy="1831809"/>
          </a:xfrm>
          <a:prstGeom prst="rect">
            <a:avLst/>
          </a:prstGeom>
          <a:noFill/>
          <a:ln>
            <a:solidFill>
              <a:srgbClr val="93C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mj-lt"/>
              </a:rPr>
              <a:t>Insurance policies held</a:t>
            </a:r>
            <a:endParaRPr lang="en-GB" sz="1100" dirty="0">
              <a:solidFill>
                <a:schemeClr val="tx1"/>
              </a:solidFill>
              <a:latin typeface="+mj-lt"/>
            </a:endParaRPr>
          </a:p>
          <a:p>
            <a:pPr algn="ctr"/>
            <a:r>
              <a:rPr lang="en-GB" sz="1100" dirty="0">
                <a:solidFill>
                  <a:schemeClr val="tx1"/>
                </a:solidFill>
                <a:latin typeface="+mj-lt"/>
              </a:rPr>
              <a:t>Motor 61%</a:t>
            </a:r>
          </a:p>
          <a:p>
            <a:pPr algn="ctr"/>
            <a:r>
              <a:rPr lang="en-GB" sz="1100" dirty="0">
                <a:solidFill>
                  <a:schemeClr val="tx1"/>
                </a:solidFill>
                <a:latin typeface="+mj-lt"/>
              </a:rPr>
              <a:t>Employers’ liability 57%</a:t>
            </a:r>
          </a:p>
          <a:p>
            <a:pPr algn="ctr"/>
            <a:r>
              <a:rPr lang="en-GB" sz="1100" dirty="0">
                <a:solidFill>
                  <a:schemeClr val="tx1"/>
                </a:solidFill>
                <a:latin typeface="+mj-lt"/>
              </a:rPr>
              <a:t>Buildings / Contents 77%</a:t>
            </a:r>
          </a:p>
          <a:p>
            <a:pPr algn="ctr"/>
            <a:r>
              <a:rPr lang="en-GB" sz="1100" dirty="0">
                <a:solidFill>
                  <a:schemeClr val="tx1"/>
                </a:solidFill>
                <a:latin typeface="+mj-lt"/>
              </a:rPr>
              <a:t>Business interruption 21%</a:t>
            </a:r>
          </a:p>
          <a:p>
            <a:pPr algn="ctr"/>
            <a:endParaRPr lang="en-GB" sz="1100" dirty="0">
              <a:solidFill>
                <a:schemeClr val="tx1"/>
              </a:solidFill>
              <a:latin typeface="+mj-lt"/>
            </a:endParaRPr>
          </a:p>
          <a:p>
            <a:pPr algn="ctr"/>
            <a:r>
              <a:rPr lang="en-GB" sz="1100" b="1" dirty="0">
                <a:solidFill>
                  <a:schemeClr val="tx1"/>
                </a:solidFill>
                <a:latin typeface="+mj-lt"/>
              </a:rPr>
              <a:t>22% have claimed on at least one of the below</a:t>
            </a:r>
            <a:r>
              <a:rPr lang="en-GB" sz="1100" dirty="0">
                <a:solidFill>
                  <a:schemeClr val="tx1"/>
                </a:solidFill>
                <a:latin typeface="+mj-lt"/>
              </a:rPr>
              <a:t>:</a:t>
            </a:r>
          </a:p>
          <a:p>
            <a:pPr algn="ctr"/>
            <a:r>
              <a:rPr lang="en-GB" sz="1100" dirty="0">
                <a:solidFill>
                  <a:schemeClr val="tx1"/>
                </a:solidFill>
                <a:latin typeface="+mj-lt"/>
              </a:rPr>
              <a:t>Motor 51%</a:t>
            </a:r>
          </a:p>
          <a:p>
            <a:pPr algn="ctr"/>
            <a:r>
              <a:rPr lang="en-GB" sz="1100" dirty="0">
                <a:solidFill>
                  <a:schemeClr val="tx1"/>
                </a:solidFill>
                <a:latin typeface="+mj-lt"/>
              </a:rPr>
              <a:t>Employers’ liability 41%</a:t>
            </a:r>
          </a:p>
          <a:p>
            <a:pPr algn="ctr"/>
            <a:r>
              <a:rPr lang="en-GB" sz="1100" dirty="0">
                <a:solidFill>
                  <a:schemeClr val="tx1"/>
                </a:solidFill>
                <a:latin typeface="+mj-lt"/>
              </a:rPr>
              <a:t>Buildings/ Contents 53%</a:t>
            </a:r>
          </a:p>
          <a:p>
            <a:pPr algn="ctr"/>
            <a:r>
              <a:rPr lang="en-GB" sz="1100" dirty="0">
                <a:solidFill>
                  <a:schemeClr val="tx1"/>
                </a:solidFill>
                <a:latin typeface="+mj-lt"/>
              </a:rPr>
              <a:t>Business interruption 31%</a:t>
            </a:r>
          </a:p>
        </p:txBody>
      </p:sp>
      <p:sp>
        <p:nvSpPr>
          <p:cNvPr id="26" name="Rectangle 25"/>
          <p:cNvSpPr/>
          <p:nvPr/>
        </p:nvSpPr>
        <p:spPr>
          <a:xfrm>
            <a:off x="9833037" y="4634321"/>
            <a:ext cx="1549959" cy="763117"/>
          </a:xfrm>
          <a:prstGeom prst="rect">
            <a:avLst/>
          </a:prstGeom>
          <a:noFill/>
          <a:ln>
            <a:solidFill>
              <a:srgbClr val="93C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mj-lt"/>
              </a:rPr>
              <a:t>Gender</a:t>
            </a:r>
            <a:endParaRPr lang="en-GB" sz="1100" dirty="0">
              <a:solidFill>
                <a:schemeClr val="tx1"/>
              </a:solidFill>
              <a:latin typeface="+mj-lt"/>
            </a:endParaRPr>
          </a:p>
          <a:p>
            <a:pPr algn="ctr"/>
            <a:r>
              <a:rPr lang="en-GB" sz="1100" dirty="0">
                <a:solidFill>
                  <a:schemeClr val="tx1"/>
                </a:solidFill>
                <a:latin typeface="+mj-lt"/>
              </a:rPr>
              <a:t>Females 60%</a:t>
            </a:r>
          </a:p>
          <a:p>
            <a:pPr algn="ctr"/>
            <a:r>
              <a:rPr lang="en-GB" sz="1100" dirty="0">
                <a:solidFill>
                  <a:schemeClr val="tx1"/>
                </a:solidFill>
                <a:latin typeface="+mj-lt"/>
              </a:rPr>
              <a:t>Males 40%</a:t>
            </a:r>
          </a:p>
        </p:txBody>
      </p:sp>
      <p:pic>
        <p:nvPicPr>
          <p:cNvPr id="27" name="Picture 26"/>
          <p:cNvPicPr>
            <a:picLocks noChangeAspect="1"/>
          </p:cNvPicPr>
          <p:nvPr/>
        </p:nvPicPr>
        <p:blipFill>
          <a:blip r:embed="rId3">
            <a:clrChange>
              <a:clrFrom>
                <a:srgbClr val="FFFFFF"/>
              </a:clrFrom>
              <a:clrTo>
                <a:srgbClr val="FFFFFF">
                  <a:alpha val="0"/>
                </a:srgbClr>
              </a:clrTo>
            </a:clrChange>
            <a:duotone>
              <a:prstClr val="black"/>
              <a:schemeClr val="bg2">
                <a:tint val="45000"/>
                <a:satMod val="400000"/>
              </a:schemeClr>
            </a:duotone>
          </a:blip>
          <a:stretch>
            <a:fillRect/>
          </a:stretch>
        </p:blipFill>
        <p:spPr>
          <a:xfrm>
            <a:off x="9514339" y="4358802"/>
            <a:ext cx="637395" cy="637395"/>
          </a:xfrm>
          <a:prstGeom prst="rect">
            <a:avLst/>
          </a:prstGeom>
        </p:spPr>
      </p:pic>
      <p:sp>
        <p:nvSpPr>
          <p:cNvPr id="28" name="Rectangle 27"/>
          <p:cNvSpPr/>
          <p:nvPr/>
        </p:nvSpPr>
        <p:spPr>
          <a:xfrm>
            <a:off x="4135814" y="1653389"/>
            <a:ext cx="2397475" cy="1508638"/>
          </a:xfrm>
          <a:prstGeom prst="rect">
            <a:avLst/>
          </a:prstGeom>
          <a:noFill/>
          <a:ln>
            <a:solidFill>
              <a:srgbClr val="15AD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mj-lt"/>
              </a:rPr>
              <a:t>Ethnicity</a:t>
            </a:r>
          </a:p>
          <a:p>
            <a:pPr algn="ctr"/>
            <a:r>
              <a:rPr lang="en-GB" sz="1100" dirty="0">
                <a:solidFill>
                  <a:schemeClr val="tx1"/>
                </a:solidFill>
                <a:latin typeface="+mj-lt"/>
              </a:rPr>
              <a:t>White/ White British 89%</a:t>
            </a:r>
          </a:p>
          <a:p>
            <a:pPr algn="ctr"/>
            <a:r>
              <a:rPr lang="en-GB" sz="1100" dirty="0">
                <a:solidFill>
                  <a:schemeClr val="tx1"/>
                </a:solidFill>
                <a:latin typeface="+mj-lt"/>
              </a:rPr>
              <a:t>Asian/ Asian British 7%</a:t>
            </a:r>
          </a:p>
          <a:p>
            <a:pPr algn="ctr"/>
            <a:r>
              <a:rPr lang="en-GB" sz="1100" dirty="0">
                <a:solidFill>
                  <a:schemeClr val="tx1"/>
                </a:solidFill>
                <a:latin typeface="+mj-lt"/>
              </a:rPr>
              <a:t>Black/ Black British 3%</a:t>
            </a:r>
          </a:p>
          <a:p>
            <a:pPr algn="ctr"/>
            <a:r>
              <a:rPr lang="en-GB" sz="1100" dirty="0">
                <a:solidFill>
                  <a:schemeClr val="tx1"/>
                </a:solidFill>
                <a:latin typeface="+mj-lt"/>
              </a:rPr>
              <a:t>Mixed/ multiple ethnic groups 1%</a:t>
            </a:r>
            <a:br>
              <a:rPr lang="en-GB" sz="1100" dirty="0">
                <a:solidFill>
                  <a:schemeClr val="tx1"/>
                </a:solidFill>
                <a:latin typeface="+mj-lt"/>
              </a:rPr>
            </a:br>
            <a:r>
              <a:rPr lang="en-GB" sz="1100" dirty="0">
                <a:solidFill>
                  <a:schemeClr val="tx1"/>
                </a:solidFill>
                <a:latin typeface="+mj-lt"/>
              </a:rPr>
              <a:t>Other ethnic background 1%</a:t>
            </a:r>
          </a:p>
        </p:txBody>
      </p:sp>
      <p:pic>
        <p:nvPicPr>
          <p:cNvPr id="29" name="Picture 2" descr="ÎÏÎ¿ÏÎ­Î»ÎµÏÎ¼Î± ÎµÎ¹ÎºÏÎ½Î±Ï Î³Î¹Î± ethnicity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0711" y="1453575"/>
            <a:ext cx="712381" cy="71238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4160261" y="4086648"/>
            <a:ext cx="2397475" cy="1376389"/>
          </a:xfrm>
          <a:prstGeom prst="rect">
            <a:avLst/>
          </a:prstGeom>
          <a:noFill/>
          <a:ln>
            <a:solidFill>
              <a:srgbClr val="93C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mj-lt"/>
              </a:rPr>
              <a:t>Ethnicity</a:t>
            </a:r>
          </a:p>
          <a:p>
            <a:pPr algn="ctr"/>
            <a:r>
              <a:rPr lang="en-GB" sz="1100" dirty="0">
                <a:solidFill>
                  <a:schemeClr val="tx1"/>
                </a:solidFill>
                <a:latin typeface="+mj-lt"/>
              </a:rPr>
              <a:t>White/ White British 81%</a:t>
            </a:r>
          </a:p>
          <a:p>
            <a:pPr algn="ctr"/>
            <a:r>
              <a:rPr lang="en-GB" sz="1100" dirty="0">
                <a:solidFill>
                  <a:schemeClr val="tx1"/>
                </a:solidFill>
                <a:latin typeface="+mj-lt"/>
              </a:rPr>
              <a:t>Asian/ Asian British 10%</a:t>
            </a:r>
          </a:p>
          <a:p>
            <a:pPr algn="ctr"/>
            <a:r>
              <a:rPr lang="en-GB" sz="1100" dirty="0">
                <a:solidFill>
                  <a:schemeClr val="tx1"/>
                </a:solidFill>
                <a:latin typeface="+mj-lt"/>
              </a:rPr>
              <a:t>Black/ Black British 4%</a:t>
            </a:r>
          </a:p>
          <a:p>
            <a:pPr algn="ctr"/>
            <a:r>
              <a:rPr lang="en-GB" sz="1100" dirty="0">
                <a:solidFill>
                  <a:schemeClr val="tx1"/>
                </a:solidFill>
                <a:latin typeface="+mj-lt"/>
              </a:rPr>
              <a:t>Mixed / multiple ethnic groups 5%</a:t>
            </a:r>
          </a:p>
        </p:txBody>
      </p:sp>
      <p:pic>
        <p:nvPicPr>
          <p:cNvPr id="31" name="Picture 2" descr="ÎÏÎ¿ÏÎ­Î»ÎµÏÎ¼Î± ÎµÎ¹ÎºÏÎ½Î±Ï Î³Î¹Î± ethnicity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0710" y="3772302"/>
            <a:ext cx="712381" cy="712381"/>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606426" y="5714841"/>
            <a:ext cx="3529388" cy="960681"/>
          </a:xfrm>
          <a:prstGeom prst="rect">
            <a:avLst/>
          </a:prstGeom>
          <a:noFill/>
          <a:ln>
            <a:solidFill>
              <a:srgbClr val="93C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mj-lt"/>
              </a:rPr>
              <a:t>Insurance buying decisions</a:t>
            </a:r>
            <a:endParaRPr lang="en-GB" sz="1100" dirty="0">
              <a:solidFill>
                <a:schemeClr val="tx1"/>
              </a:solidFill>
              <a:latin typeface="+mj-lt"/>
            </a:endParaRPr>
          </a:p>
          <a:p>
            <a:pPr algn="ctr"/>
            <a:r>
              <a:rPr lang="en-GB" sz="1100" dirty="0">
                <a:solidFill>
                  <a:schemeClr val="tx1"/>
                </a:solidFill>
                <a:latin typeface="+mj-lt"/>
              </a:rPr>
              <a:t>Sole decision maker 42%</a:t>
            </a:r>
          </a:p>
          <a:p>
            <a:pPr algn="ctr"/>
            <a:r>
              <a:rPr lang="en-GB" sz="1100" dirty="0">
                <a:solidFill>
                  <a:schemeClr val="tx1"/>
                </a:solidFill>
                <a:latin typeface="+mj-lt"/>
              </a:rPr>
              <a:t>Joint decision maker 34%</a:t>
            </a:r>
          </a:p>
          <a:p>
            <a:pPr algn="ctr"/>
            <a:r>
              <a:rPr lang="en-GB" sz="1100" dirty="0">
                <a:solidFill>
                  <a:schemeClr val="tx1"/>
                </a:solidFill>
                <a:latin typeface="+mj-lt"/>
              </a:rPr>
              <a:t>Influencer, but I do not make the final decision 24%</a:t>
            </a:r>
          </a:p>
        </p:txBody>
      </p:sp>
      <p:pic>
        <p:nvPicPr>
          <p:cNvPr id="34" name="Picture 6" descr="ÎÏÎ¿ÏÎ­Î»ÎµÏÎ¼Î± ÎµÎ¹ÎºÏÎ½Î±Ï Î³Î¹Î± age icon"/>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495278" y="4023978"/>
            <a:ext cx="651843" cy="651843"/>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4282187" y="5770914"/>
            <a:ext cx="1798521" cy="848534"/>
          </a:xfrm>
          <a:prstGeom prst="rect">
            <a:avLst/>
          </a:prstGeom>
          <a:noFill/>
          <a:ln>
            <a:solidFill>
              <a:srgbClr val="93C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mj-lt"/>
              </a:rPr>
              <a:t>Number of employees</a:t>
            </a:r>
            <a:endParaRPr lang="en-GB" sz="1100" dirty="0">
              <a:solidFill>
                <a:schemeClr val="tx1"/>
              </a:solidFill>
              <a:latin typeface="+mj-lt"/>
            </a:endParaRPr>
          </a:p>
          <a:p>
            <a:pPr algn="ctr"/>
            <a:r>
              <a:rPr lang="en-GB" sz="1100" dirty="0">
                <a:solidFill>
                  <a:schemeClr val="tx1"/>
                </a:solidFill>
                <a:latin typeface="+mj-lt"/>
              </a:rPr>
              <a:t>1-5 29%</a:t>
            </a:r>
          </a:p>
          <a:p>
            <a:pPr algn="ctr"/>
            <a:r>
              <a:rPr lang="en-GB" sz="1100" dirty="0">
                <a:solidFill>
                  <a:schemeClr val="tx1"/>
                </a:solidFill>
                <a:latin typeface="+mj-lt"/>
              </a:rPr>
              <a:t>6-20 30%</a:t>
            </a:r>
          </a:p>
          <a:p>
            <a:pPr algn="ctr"/>
            <a:r>
              <a:rPr lang="en-GB" sz="1100" dirty="0">
                <a:solidFill>
                  <a:schemeClr val="tx1"/>
                </a:solidFill>
                <a:latin typeface="+mj-lt"/>
              </a:rPr>
              <a:t>20 or more 41%</a:t>
            </a:r>
          </a:p>
        </p:txBody>
      </p:sp>
      <p:sp>
        <p:nvSpPr>
          <p:cNvPr id="37" name="Rectangle 36"/>
          <p:cNvSpPr/>
          <p:nvPr/>
        </p:nvSpPr>
        <p:spPr>
          <a:xfrm>
            <a:off x="7108937" y="1708968"/>
            <a:ext cx="1915387" cy="1341784"/>
          </a:xfrm>
          <a:prstGeom prst="rect">
            <a:avLst/>
          </a:prstGeom>
          <a:noFill/>
          <a:ln>
            <a:solidFill>
              <a:srgbClr val="15AD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mj-lt"/>
              </a:rPr>
              <a:t>Age</a:t>
            </a:r>
          </a:p>
          <a:p>
            <a:pPr algn="ctr"/>
            <a:r>
              <a:rPr lang="en-GB" sz="1100" dirty="0">
                <a:solidFill>
                  <a:schemeClr val="tx1"/>
                </a:solidFill>
                <a:latin typeface="+mj-lt"/>
              </a:rPr>
              <a:t>18-24 10%</a:t>
            </a:r>
          </a:p>
          <a:p>
            <a:pPr algn="ctr"/>
            <a:r>
              <a:rPr lang="en-GB" sz="1100" dirty="0">
                <a:solidFill>
                  <a:schemeClr val="tx1"/>
                </a:solidFill>
                <a:latin typeface="+mj-lt"/>
              </a:rPr>
              <a:t>25-34 18%</a:t>
            </a:r>
          </a:p>
          <a:p>
            <a:pPr algn="ctr"/>
            <a:r>
              <a:rPr lang="en-GB" sz="1100" dirty="0">
                <a:solidFill>
                  <a:schemeClr val="tx1"/>
                </a:solidFill>
                <a:latin typeface="+mj-lt"/>
              </a:rPr>
              <a:t>35-44 16%</a:t>
            </a:r>
          </a:p>
          <a:p>
            <a:pPr algn="ctr"/>
            <a:r>
              <a:rPr lang="en-GB" sz="1100" dirty="0">
                <a:solidFill>
                  <a:schemeClr val="tx1"/>
                </a:solidFill>
                <a:latin typeface="+mj-lt"/>
              </a:rPr>
              <a:t>45-54 17%</a:t>
            </a:r>
          </a:p>
          <a:p>
            <a:pPr algn="ctr"/>
            <a:r>
              <a:rPr lang="en-GB" sz="1100" dirty="0">
                <a:solidFill>
                  <a:schemeClr val="tx1"/>
                </a:solidFill>
                <a:latin typeface="+mj-lt"/>
              </a:rPr>
              <a:t>55-64 16% </a:t>
            </a:r>
          </a:p>
          <a:p>
            <a:pPr algn="ctr"/>
            <a:r>
              <a:rPr lang="en-GB" sz="1100" dirty="0">
                <a:solidFill>
                  <a:schemeClr val="tx1"/>
                </a:solidFill>
                <a:latin typeface="+mj-lt"/>
              </a:rPr>
              <a:t>65 or older 23%</a:t>
            </a:r>
          </a:p>
        </p:txBody>
      </p:sp>
      <p:pic>
        <p:nvPicPr>
          <p:cNvPr id="1030" name="Picture 6" descr="ÎÏÎ¿ÏÎ­Î»ÎµÏÎ¼Î± ÎµÎ¹ÎºÏÎ½Î±Ï Î³Î¹Î± age icon"/>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495278" y="1492939"/>
            <a:ext cx="651843" cy="651843"/>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p:cNvSpPr/>
          <p:nvPr/>
        </p:nvSpPr>
        <p:spPr>
          <a:xfrm>
            <a:off x="6476823" y="5573847"/>
            <a:ext cx="3674911" cy="1179153"/>
          </a:xfrm>
          <a:prstGeom prst="rect">
            <a:avLst/>
          </a:prstGeom>
          <a:noFill/>
          <a:ln>
            <a:solidFill>
              <a:srgbClr val="93C0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mj-lt"/>
              </a:rPr>
              <a:t>Top 5 sectors</a:t>
            </a:r>
            <a:endParaRPr lang="en-GB" sz="1100" dirty="0">
              <a:solidFill>
                <a:schemeClr val="tx1"/>
              </a:solidFill>
              <a:latin typeface="+mj-lt"/>
            </a:endParaRPr>
          </a:p>
          <a:p>
            <a:pPr algn="ctr"/>
            <a:r>
              <a:rPr lang="en-GB" sz="1100" dirty="0">
                <a:solidFill>
                  <a:schemeClr val="tx1"/>
                </a:solidFill>
                <a:latin typeface="+mj-lt"/>
              </a:rPr>
              <a:t>Construction 15%</a:t>
            </a:r>
          </a:p>
          <a:p>
            <a:pPr algn="ctr"/>
            <a:r>
              <a:rPr lang="en-GB" sz="1100" dirty="0">
                <a:solidFill>
                  <a:schemeClr val="tx1"/>
                </a:solidFill>
                <a:latin typeface="+mj-lt"/>
              </a:rPr>
              <a:t>Wholesale or retail trade 10%</a:t>
            </a:r>
          </a:p>
          <a:p>
            <a:pPr algn="ctr"/>
            <a:r>
              <a:rPr lang="en-GB" sz="1100" dirty="0">
                <a:solidFill>
                  <a:schemeClr val="tx1"/>
                </a:solidFill>
                <a:latin typeface="+mj-lt"/>
              </a:rPr>
              <a:t>Healthcare 9%</a:t>
            </a:r>
          </a:p>
          <a:p>
            <a:pPr algn="ctr"/>
            <a:r>
              <a:rPr lang="en-GB" sz="1100" dirty="0">
                <a:solidFill>
                  <a:schemeClr val="tx1"/>
                </a:solidFill>
                <a:latin typeface="+mj-lt"/>
              </a:rPr>
              <a:t>Education 8%</a:t>
            </a:r>
          </a:p>
          <a:p>
            <a:pPr algn="ctr"/>
            <a:r>
              <a:rPr lang="en-GB" sz="1100" dirty="0">
                <a:solidFill>
                  <a:schemeClr val="tx1"/>
                </a:solidFill>
              </a:rPr>
              <a:t>Professional, scientific or technical services 8%</a:t>
            </a:r>
          </a:p>
        </p:txBody>
      </p:sp>
    </p:spTree>
    <p:extLst>
      <p:ext uri="{BB962C8B-B14F-4D97-AF65-F5344CB8AC3E}">
        <p14:creationId xmlns:p14="http://schemas.microsoft.com/office/powerpoint/2010/main" val="20725618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173923" y="88668"/>
            <a:ext cx="11227990" cy="400110"/>
          </a:xfrm>
          <a:prstGeom prst="rect">
            <a:avLst/>
          </a:prstGeom>
          <a:noFill/>
        </p:spPr>
        <p:txBody>
          <a:bodyPr wrap="square" rtlCol="0">
            <a:spAutoFit/>
          </a:bodyPr>
          <a:lstStyle/>
          <a:p>
            <a:r>
              <a:rPr lang="en-GB" sz="2000" b="1" dirty="0">
                <a:solidFill>
                  <a:schemeClr val="bg2"/>
                </a:solidFill>
                <a:latin typeface="Rockwell" panose="02060603020205020403" pitchFamily="18" charset="0"/>
                <a:cs typeface="Calibri Light" panose="020F0302020204030204" pitchFamily="34" charset="0"/>
              </a:rPr>
              <a:t>“Who did you buy your insurance with or arrange it through?”  Wave 11 &amp; 12</a:t>
            </a:r>
          </a:p>
        </p:txBody>
      </p:sp>
      <p:sp>
        <p:nvSpPr>
          <p:cNvPr id="7" name="TextBox 6"/>
          <p:cNvSpPr txBox="1"/>
          <p:nvPr/>
        </p:nvSpPr>
        <p:spPr>
          <a:xfrm>
            <a:off x="323893" y="567318"/>
            <a:ext cx="3016836" cy="307777"/>
          </a:xfrm>
          <a:prstGeom prst="rect">
            <a:avLst/>
          </a:prstGeom>
          <a:noFill/>
        </p:spPr>
        <p:txBody>
          <a:bodyPr wrap="square" rtlCol="0">
            <a:spAutoFit/>
          </a:bodyPr>
          <a:lstStyle/>
          <a:p>
            <a:r>
              <a:rPr lang="en-GB" b="1" dirty="0">
                <a:solidFill>
                  <a:srgbClr val="15ADD0"/>
                </a:solidFill>
                <a:latin typeface="+mj-lt"/>
                <a:cs typeface="Calibri Light" panose="020F0302020204030204" pitchFamily="34" charset="0"/>
              </a:rPr>
              <a:t>Consumer n=1,000</a:t>
            </a:r>
            <a:endParaRPr lang="en-GB" sz="1000" dirty="0">
              <a:solidFill>
                <a:srgbClr val="15ADD0"/>
              </a:solidFill>
              <a:latin typeface="+mj-lt"/>
            </a:endParaRPr>
          </a:p>
        </p:txBody>
      </p:sp>
      <p:sp>
        <p:nvSpPr>
          <p:cNvPr id="19" name="TextBox 18"/>
          <p:cNvSpPr txBox="1"/>
          <p:nvPr/>
        </p:nvSpPr>
        <p:spPr>
          <a:xfrm>
            <a:off x="323893" y="3941406"/>
            <a:ext cx="2709018" cy="307777"/>
          </a:xfrm>
          <a:prstGeom prst="rect">
            <a:avLst/>
          </a:prstGeom>
          <a:noFill/>
        </p:spPr>
        <p:txBody>
          <a:bodyPr wrap="square" rtlCol="0">
            <a:spAutoFit/>
          </a:bodyPr>
          <a:lstStyle/>
          <a:p>
            <a:r>
              <a:rPr lang="en-GB" b="1" dirty="0">
                <a:solidFill>
                  <a:srgbClr val="93C01F"/>
                </a:solidFill>
                <a:latin typeface="+mj-lt"/>
                <a:cs typeface="Calibri Light" panose="020F0302020204030204" pitchFamily="34" charset="0"/>
              </a:rPr>
              <a:t>SME n=1,498</a:t>
            </a:r>
            <a:endParaRPr lang="en-GB" dirty="0">
              <a:solidFill>
                <a:srgbClr val="93C01F"/>
              </a:solidFill>
              <a:latin typeface="+mj-lt"/>
            </a:endParaRPr>
          </a:p>
        </p:txBody>
      </p:sp>
      <p:graphicFrame>
        <p:nvGraphicFramePr>
          <p:cNvPr id="24" name="Chart 23">
            <a:extLst>
              <a:ext uri="{FF2B5EF4-FFF2-40B4-BE49-F238E27FC236}">
                <a16:creationId xmlns:a16="http://schemas.microsoft.com/office/drawing/2014/main" id="{4BFC9A32-4414-5A20-1296-2688B7C88E92}"/>
              </a:ext>
            </a:extLst>
          </p:cNvPr>
          <p:cNvGraphicFramePr>
            <a:graphicFrameLocks/>
          </p:cNvGraphicFramePr>
          <p:nvPr>
            <p:extLst>
              <p:ext uri="{D42A27DB-BD31-4B8C-83A1-F6EECF244321}">
                <p14:modId xmlns:p14="http://schemas.microsoft.com/office/powerpoint/2010/main" val="3022522224"/>
              </p:ext>
            </p:extLst>
          </p:nvPr>
        </p:nvGraphicFramePr>
        <p:xfrm>
          <a:off x="63373" y="953634"/>
          <a:ext cx="5088049" cy="28433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Chart 32">
            <a:extLst>
              <a:ext uri="{FF2B5EF4-FFF2-40B4-BE49-F238E27FC236}">
                <a16:creationId xmlns:a16="http://schemas.microsoft.com/office/drawing/2014/main" id="{34A1C33F-F288-4739-988E-E3EC2784DAD5}"/>
              </a:ext>
            </a:extLst>
          </p:cNvPr>
          <p:cNvGraphicFramePr>
            <a:graphicFrameLocks/>
          </p:cNvGraphicFramePr>
          <p:nvPr>
            <p:extLst>
              <p:ext uri="{D42A27DB-BD31-4B8C-83A1-F6EECF244321}">
                <p14:modId xmlns:p14="http://schemas.microsoft.com/office/powerpoint/2010/main" val="663712688"/>
              </p:ext>
            </p:extLst>
          </p:nvPr>
        </p:nvGraphicFramePr>
        <p:xfrm>
          <a:off x="4815547" y="953634"/>
          <a:ext cx="6924675" cy="28433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6" name="Chart 35">
            <a:extLst>
              <a:ext uri="{FF2B5EF4-FFF2-40B4-BE49-F238E27FC236}">
                <a16:creationId xmlns:a16="http://schemas.microsoft.com/office/drawing/2014/main" id="{29FA907C-180E-B752-3183-BECE461A7F9B}"/>
              </a:ext>
            </a:extLst>
          </p:cNvPr>
          <p:cNvGraphicFramePr>
            <a:graphicFrameLocks/>
          </p:cNvGraphicFramePr>
          <p:nvPr>
            <p:extLst>
              <p:ext uri="{D42A27DB-BD31-4B8C-83A1-F6EECF244321}">
                <p14:modId xmlns:p14="http://schemas.microsoft.com/office/powerpoint/2010/main" val="3338061161"/>
              </p:ext>
            </p:extLst>
          </p:nvPr>
        </p:nvGraphicFramePr>
        <p:xfrm>
          <a:off x="250196" y="4249183"/>
          <a:ext cx="501015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2" name="Rectangle 1">
            <a:extLst>
              <a:ext uri="{FF2B5EF4-FFF2-40B4-BE49-F238E27FC236}">
                <a16:creationId xmlns:a16="http://schemas.microsoft.com/office/drawing/2014/main" id="{E89981A8-8ED5-270F-2AFD-D36ECEF2288D}"/>
              </a:ext>
            </a:extLst>
          </p:cNvPr>
          <p:cNvSpPr/>
          <p:nvPr/>
        </p:nvSpPr>
        <p:spPr>
          <a:xfrm>
            <a:off x="9850170" y="6183517"/>
            <a:ext cx="2091634" cy="5858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9" name="Chart 38">
            <a:extLst>
              <a:ext uri="{FF2B5EF4-FFF2-40B4-BE49-F238E27FC236}">
                <a16:creationId xmlns:a16="http://schemas.microsoft.com/office/drawing/2014/main" id="{4E7A6D9F-EFA6-4E1A-AFB2-0F13FA301E3F}"/>
              </a:ext>
            </a:extLst>
          </p:cNvPr>
          <p:cNvGraphicFramePr>
            <a:graphicFrameLocks/>
          </p:cNvGraphicFramePr>
          <p:nvPr>
            <p:extLst>
              <p:ext uri="{D42A27DB-BD31-4B8C-83A1-F6EECF244321}">
                <p14:modId xmlns:p14="http://schemas.microsoft.com/office/powerpoint/2010/main" val="3965369196"/>
              </p:ext>
            </p:extLst>
          </p:nvPr>
        </p:nvGraphicFramePr>
        <p:xfrm>
          <a:off x="5069944" y="3909475"/>
          <a:ext cx="6716685" cy="284335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566787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49" name="Google Shape;554;p52">
            <a:extLst>
              <a:ext uri="{FF2B5EF4-FFF2-40B4-BE49-F238E27FC236}">
                <a16:creationId xmlns:a16="http://schemas.microsoft.com/office/drawing/2014/main" id="{59A45DC8-C252-41E7-A50B-0F54B9CB0DA3}"/>
              </a:ext>
            </a:extLst>
          </p:cNvPr>
          <p:cNvSpPr txBox="1"/>
          <p:nvPr/>
        </p:nvSpPr>
        <p:spPr>
          <a:xfrm>
            <a:off x="290828" y="50411"/>
            <a:ext cx="11614479" cy="976672"/>
          </a:xfrm>
          <a:prstGeom prst="rect">
            <a:avLst/>
          </a:prstGeom>
          <a:noFill/>
          <a:ln>
            <a:noFill/>
          </a:ln>
        </p:spPr>
        <p:txBody>
          <a:bodyPr spcFirstLastPara="1" wrap="square" lIns="0" tIns="0" rIns="0" bIns="0" anchor="t" anchorCtr="0">
            <a:noAutofit/>
          </a:bodyPr>
          <a:lstStyle/>
          <a:p>
            <a:pPr>
              <a:buClr>
                <a:srgbClr val="FFFFFF"/>
              </a:buClr>
              <a:buSzPts val="1500"/>
            </a:pPr>
            <a:r>
              <a:rPr lang="en-GB" sz="2000" b="1" dirty="0">
                <a:solidFill>
                  <a:schemeClr val="bg2"/>
                </a:solidFill>
                <a:latin typeface="Rockwell" panose="02060603020205020403" pitchFamily="18" charset="0"/>
                <a:cs typeface="Calibri Light" panose="020F0302020204030204" pitchFamily="34" charset="0"/>
              </a:rPr>
              <a:t>Wave on wave comparison – Opportunity scores: </a:t>
            </a:r>
            <a:r>
              <a:rPr lang="en-GB" sz="1600" dirty="0">
                <a:solidFill>
                  <a:schemeClr val="bg2"/>
                </a:solidFill>
                <a:latin typeface="+mj-lt"/>
                <a:cs typeface="Calibri Light" panose="020F0302020204030204" pitchFamily="34" charset="0"/>
              </a:rPr>
              <a:t>Loyalty remains the biggest opportunity to improve trust levels with Consumers and SMEs, consistent all previous waves back to 2019.  Speed in relation to claims continues to be a key opportunity with Consumers and has also increased as a way of increasing trust amongst SMEs</a:t>
            </a:r>
          </a:p>
          <a:p>
            <a:pPr>
              <a:buClr>
                <a:srgbClr val="FFFFFF"/>
              </a:buClr>
              <a:buSzPts val="1500"/>
            </a:pPr>
            <a:endParaRPr lang="en-GB" dirty="0">
              <a:solidFill>
                <a:schemeClr val="bg2"/>
              </a:solidFill>
              <a:latin typeface="Calibri Light" panose="020F0302020204030204" pitchFamily="34" charset="0"/>
              <a:cs typeface="Calibri Light" panose="020F0302020204030204" pitchFamily="34" charset="0"/>
            </a:endParaRPr>
          </a:p>
          <a:p>
            <a:pPr>
              <a:buClr>
                <a:srgbClr val="FFFFFF"/>
              </a:buClr>
              <a:buSzPts val="1500"/>
            </a:pPr>
            <a:endParaRPr lang="en-GB" dirty="0">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37914"/>
            <a:ext cx="10551886" cy="320086"/>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All Consumers/ SMEs that hold at least one (motor, travel/ employers’ liability, buildings and/or contents, business interruption) insurance policy/ </a:t>
            </a:r>
            <a:r>
              <a:rPr lang="en-GB" sz="800" dirty="0">
                <a:latin typeface="Arial" panose="020B0604020202020204" pitchFamily="34" charset="0"/>
                <a:ea typeface="Corbel"/>
                <a:cs typeface="Arial" panose="020B0604020202020204" pitchFamily="34" charset="0"/>
                <a:sym typeface="Corbel"/>
              </a:rPr>
              <a:t>who have claimed on at least one insurance policy in the last 12 months</a:t>
            </a:r>
            <a:r>
              <a:rPr lang="en-GB" sz="800" dirty="0">
                <a:solidFill>
                  <a:schemeClr val="tx1"/>
                </a:solidFill>
                <a:latin typeface="Arial" panose="020B0604020202020204" pitchFamily="34" charset="0"/>
                <a:ea typeface="Corbel"/>
                <a:cs typeface="Arial" panose="020B0604020202020204" pitchFamily="34" charset="0"/>
                <a:sym typeface="Corbel"/>
              </a:rPr>
              <a:t>: </a:t>
            </a:r>
            <a:r>
              <a:rPr lang="pt-BR" sz="800" dirty="0">
                <a:solidFill>
                  <a:schemeClr val="tx1"/>
                </a:solidFill>
                <a:latin typeface="Arial" panose="020B0604020202020204" pitchFamily="34" charset="0"/>
                <a:ea typeface="Corbel"/>
                <a:cs typeface="Arial" panose="020B0604020202020204" pitchFamily="34" charset="0"/>
                <a:sym typeface="Corbel"/>
              </a:rPr>
              <a:t>Wave 10 &amp; 11 (2022): Consumer n=1,001 SMEs n=1,497.  Wave 11&amp;12 (2023): Consumer n=1,000, SMEs n=1,498</a:t>
            </a:r>
            <a:endParaRPr lang="en-GB" sz="800" dirty="0">
              <a:solidFill>
                <a:schemeClr val="tx1"/>
              </a:solidFill>
              <a:latin typeface="Arial" panose="020B0604020202020204" pitchFamily="34" charset="0"/>
              <a:cs typeface="Arial" panose="020B0604020202020204" pitchFamily="34" charset="0"/>
            </a:endParaRPr>
          </a:p>
        </p:txBody>
      </p:sp>
      <p:graphicFrame>
        <p:nvGraphicFramePr>
          <p:cNvPr id="2" name="Chart 1">
            <a:extLst>
              <a:ext uri="{FF2B5EF4-FFF2-40B4-BE49-F238E27FC236}">
                <a16:creationId xmlns:a16="http://schemas.microsoft.com/office/drawing/2014/main" id="{0A1A72A6-1D12-9634-F28A-E2D035A6738A}"/>
              </a:ext>
            </a:extLst>
          </p:cNvPr>
          <p:cNvGraphicFramePr/>
          <p:nvPr>
            <p:extLst>
              <p:ext uri="{D42A27DB-BD31-4B8C-83A1-F6EECF244321}">
                <p14:modId xmlns:p14="http://schemas.microsoft.com/office/powerpoint/2010/main" val="2261596892"/>
              </p:ext>
            </p:extLst>
          </p:nvPr>
        </p:nvGraphicFramePr>
        <p:xfrm>
          <a:off x="6239256" y="1164976"/>
          <a:ext cx="5533644" cy="2659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4814108F-468F-075A-7A19-798FC626A69D}"/>
              </a:ext>
            </a:extLst>
          </p:cNvPr>
          <p:cNvGraphicFramePr/>
          <p:nvPr>
            <p:extLst>
              <p:ext uri="{D42A27DB-BD31-4B8C-83A1-F6EECF244321}">
                <p14:modId xmlns:p14="http://schemas.microsoft.com/office/powerpoint/2010/main" val="454352073"/>
              </p:ext>
            </p:extLst>
          </p:nvPr>
        </p:nvGraphicFramePr>
        <p:xfrm>
          <a:off x="6497592" y="3770513"/>
          <a:ext cx="4320000" cy="26296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5A35CDFD-CB47-124B-2C93-CC20520F476C}"/>
              </a:ext>
            </a:extLst>
          </p:cNvPr>
          <p:cNvGraphicFramePr/>
          <p:nvPr>
            <p:extLst>
              <p:ext uri="{D42A27DB-BD31-4B8C-83A1-F6EECF244321}">
                <p14:modId xmlns:p14="http://schemas.microsoft.com/office/powerpoint/2010/main" val="2273362829"/>
              </p:ext>
            </p:extLst>
          </p:nvPr>
        </p:nvGraphicFramePr>
        <p:xfrm>
          <a:off x="603504" y="1171072"/>
          <a:ext cx="4680444" cy="26596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Chart 4">
            <a:extLst>
              <a:ext uri="{FF2B5EF4-FFF2-40B4-BE49-F238E27FC236}">
                <a16:creationId xmlns:a16="http://schemas.microsoft.com/office/drawing/2014/main" id="{90C7CB5D-C673-8AE1-109F-03ADAAD996FE}"/>
              </a:ext>
            </a:extLst>
          </p:cNvPr>
          <p:cNvGraphicFramePr/>
          <p:nvPr>
            <p:extLst>
              <p:ext uri="{D42A27DB-BD31-4B8C-83A1-F6EECF244321}">
                <p14:modId xmlns:p14="http://schemas.microsoft.com/office/powerpoint/2010/main" val="1076643467"/>
              </p:ext>
            </p:extLst>
          </p:nvPr>
        </p:nvGraphicFramePr>
        <p:xfrm>
          <a:off x="861840" y="3776609"/>
          <a:ext cx="4320000" cy="262963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1498272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49" name="Google Shape;554;p52">
            <a:extLst>
              <a:ext uri="{FF2B5EF4-FFF2-40B4-BE49-F238E27FC236}">
                <a16:creationId xmlns:a16="http://schemas.microsoft.com/office/drawing/2014/main" id="{59A45DC8-C252-41E7-A50B-0F54B9CB0DA3}"/>
              </a:ext>
            </a:extLst>
          </p:cNvPr>
          <p:cNvSpPr txBox="1"/>
          <p:nvPr/>
        </p:nvSpPr>
        <p:spPr>
          <a:xfrm>
            <a:off x="290828" y="178427"/>
            <a:ext cx="11614479" cy="556865"/>
          </a:xfrm>
          <a:prstGeom prst="rect">
            <a:avLst/>
          </a:prstGeom>
          <a:noFill/>
          <a:ln>
            <a:noFill/>
          </a:ln>
        </p:spPr>
        <p:txBody>
          <a:bodyPr spcFirstLastPara="1" wrap="square" lIns="0" tIns="0" rIns="0" bIns="0" anchor="t" anchorCtr="0">
            <a:noAutofit/>
          </a:bodyPr>
          <a:lstStyle/>
          <a:p>
            <a:pPr>
              <a:buClr>
                <a:srgbClr val="FFFFFF"/>
              </a:buClr>
              <a:buSzPts val="1500"/>
            </a:pPr>
            <a:r>
              <a:rPr lang="en-GB" sz="2000" b="1">
                <a:solidFill>
                  <a:schemeClr val="bg2"/>
                </a:solidFill>
                <a:latin typeface="Rockwell" panose="02060603020205020403" pitchFamily="18" charset="0"/>
                <a:cs typeface="Calibri Light" panose="020F0302020204030204" pitchFamily="34" charset="0"/>
              </a:rPr>
              <a:t>Wave on wave comparison – Opportunity scores</a:t>
            </a:r>
            <a:endParaRPr lang="en-GB" sz="2000" b="1">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381318" y="6537914"/>
            <a:ext cx="9028645" cy="320086"/>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All Consumers/ SMEs that hold at least one (motor, travel/ employers’ liability, buildings and/or contents, business interruption) insurance policy/ </a:t>
            </a:r>
            <a:r>
              <a:rPr lang="en-GB" sz="800" dirty="0">
                <a:latin typeface="Arial" panose="020B0604020202020204" pitchFamily="34" charset="0"/>
                <a:ea typeface="Corbel"/>
                <a:cs typeface="Arial" panose="020B0604020202020204" pitchFamily="34" charset="0"/>
                <a:sym typeface="Corbel"/>
              </a:rPr>
              <a:t>who have claimed on at least one insurance policy in the last 12 months</a:t>
            </a:r>
            <a:r>
              <a:rPr lang="en-GB" sz="800" dirty="0">
                <a:solidFill>
                  <a:schemeClr val="tx1"/>
                </a:solidFill>
                <a:latin typeface="Arial" panose="020B0604020202020204" pitchFamily="34" charset="0"/>
                <a:ea typeface="Corbel"/>
                <a:cs typeface="Arial" panose="020B0604020202020204" pitchFamily="34" charset="0"/>
                <a:sym typeface="Corbel"/>
              </a:rPr>
              <a:t>: Wave 7&amp;8 (2021): Consumer n=999 SMEs n=1,499. </a:t>
            </a:r>
            <a:r>
              <a:rPr lang="pt-BR" sz="800" dirty="0">
                <a:solidFill>
                  <a:schemeClr val="tx1"/>
                </a:solidFill>
                <a:latin typeface="Arial" panose="020B0604020202020204" pitchFamily="34" charset="0"/>
                <a:ea typeface="Corbel"/>
                <a:cs typeface="Arial" panose="020B0604020202020204" pitchFamily="34" charset="0"/>
                <a:sym typeface="Corbel"/>
              </a:rPr>
              <a:t>Wave 8&amp;9 (2021): Consumer n=999 SMEs n=1,498.  Wave 9&amp;10 (2022): Consumer n=1,001 SMEs n=1,498, </a:t>
            </a:r>
            <a:endParaRPr lang="en-GB" sz="800" dirty="0">
              <a:solidFill>
                <a:schemeClr val="tx1"/>
              </a:solidFill>
              <a:latin typeface="Arial" panose="020B0604020202020204" pitchFamily="34" charset="0"/>
              <a:cs typeface="Arial" panose="020B0604020202020204" pitchFamily="34" charset="0"/>
            </a:endParaRPr>
          </a:p>
        </p:txBody>
      </p:sp>
      <p:graphicFrame>
        <p:nvGraphicFramePr>
          <p:cNvPr id="17" name="Chart 16">
            <a:extLst>
              <a:ext uri="{FF2B5EF4-FFF2-40B4-BE49-F238E27FC236}">
                <a16:creationId xmlns:a16="http://schemas.microsoft.com/office/drawing/2014/main" id="{59D70937-398D-4F46-845A-53CEBF885931}"/>
              </a:ext>
            </a:extLst>
          </p:cNvPr>
          <p:cNvGraphicFramePr/>
          <p:nvPr>
            <p:extLst>
              <p:ext uri="{D42A27DB-BD31-4B8C-83A1-F6EECF244321}">
                <p14:modId xmlns:p14="http://schemas.microsoft.com/office/powerpoint/2010/main" val="1969454385"/>
              </p:ext>
            </p:extLst>
          </p:nvPr>
        </p:nvGraphicFramePr>
        <p:xfrm>
          <a:off x="3377057" y="973866"/>
          <a:ext cx="4522760" cy="2659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9C5E106F-0DF8-48A4-AA48-C5B344544568}"/>
              </a:ext>
            </a:extLst>
          </p:cNvPr>
          <p:cNvGraphicFramePr/>
          <p:nvPr>
            <p:extLst>
              <p:ext uri="{D42A27DB-BD31-4B8C-83A1-F6EECF244321}">
                <p14:modId xmlns:p14="http://schemas.microsoft.com/office/powerpoint/2010/main" val="1566600522"/>
              </p:ext>
            </p:extLst>
          </p:nvPr>
        </p:nvGraphicFramePr>
        <p:xfrm>
          <a:off x="3600554" y="3720319"/>
          <a:ext cx="4522760" cy="26296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Chart 1">
            <a:extLst>
              <a:ext uri="{FF2B5EF4-FFF2-40B4-BE49-F238E27FC236}">
                <a16:creationId xmlns:a16="http://schemas.microsoft.com/office/drawing/2014/main" id="{943DDB32-1DE4-1263-1EAD-E97970EB539E}"/>
              </a:ext>
            </a:extLst>
          </p:cNvPr>
          <p:cNvGraphicFramePr/>
          <p:nvPr>
            <p:extLst>
              <p:ext uri="{D42A27DB-BD31-4B8C-83A1-F6EECF244321}">
                <p14:modId xmlns:p14="http://schemas.microsoft.com/office/powerpoint/2010/main" val="279553338"/>
              </p:ext>
            </p:extLst>
          </p:nvPr>
        </p:nvGraphicFramePr>
        <p:xfrm>
          <a:off x="-329184" y="976947"/>
          <a:ext cx="4224528" cy="26596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hart 2">
            <a:extLst>
              <a:ext uri="{FF2B5EF4-FFF2-40B4-BE49-F238E27FC236}">
                <a16:creationId xmlns:a16="http://schemas.microsoft.com/office/drawing/2014/main" id="{9249225D-56F6-0D7F-A366-141D2C436469}"/>
              </a:ext>
            </a:extLst>
          </p:cNvPr>
          <p:cNvGraphicFramePr/>
          <p:nvPr>
            <p:extLst>
              <p:ext uri="{D42A27DB-BD31-4B8C-83A1-F6EECF244321}">
                <p14:modId xmlns:p14="http://schemas.microsoft.com/office/powerpoint/2010/main" val="1675091489"/>
              </p:ext>
            </p:extLst>
          </p:nvPr>
        </p:nvGraphicFramePr>
        <p:xfrm>
          <a:off x="192545" y="3745379"/>
          <a:ext cx="4224528" cy="262963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 name="Chart 3">
            <a:extLst>
              <a:ext uri="{FF2B5EF4-FFF2-40B4-BE49-F238E27FC236}">
                <a16:creationId xmlns:a16="http://schemas.microsoft.com/office/drawing/2014/main" id="{FBFC2F57-BE07-DADD-DC5F-E3E94F09A2E2}"/>
              </a:ext>
            </a:extLst>
          </p:cNvPr>
          <p:cNvGraphicFramePr/>
          <p:nvPr>
            <p:extLst>
              <p:ext uri="{D42A27DB-BD31-4B8C-83A1-F6EECF244321}">
                <p14:modId xmlns:p14="http://schemas.microsoft.com/office/powerpoint/2010/main" val="4111028322"/>
              </p:ext>
            </p:extLst>
          </p:nvPr>
        </p:nvGraphicFramePr>
        <p:xfrm>
          <a:off x="7909681" y="973866"/>
          <a:ext cx="4121609" cy="265965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 name="Chart 4">
            <a:extLst>
              <a:ext uri="{FF2B5EF4-FFF2-40B4-BE49-F238E27FC236}">
                <a16:creationId xmlns:a16="http://schemas.microsoft.com/office/drawing/2014/main" id="{360A21A9-30F1-B1AD-814A-2AB7CC80A66F}"/>
              </a:ext>
            </a:extLst>
          </p:cNvPr>
          <p:cNvGraphicFramePr/>
          <p:nvPr>
            <p:extLst>
              <p:ext uri="{D42A27DB-BD31-4B8C-83A1-F6EECF244321}">
                <p14:modId xmlns:p14="http://schemas.microsoft.com/office/powerpoint/2010/main" val="2808612622"/>
              </p:ext>
            </p:extLst>
          </p:nvPr>
        </p:nvGraphicFramePr>
        <p:xfrm>
          <a:off x="8303078" y="3720318"/>
          <a:ext cx="3696377" cy="2629639"/>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220137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49" name="Google Shape;554;p52">
            <a:extLst>
              <a:ext uri="{FF2B5EF4-FFF2-40B4-BE49-F238E27FC236}">
                <a16:creationId xmlns:a16="http://schemas.microsoft.com/office/drawing/2014/main" id="{59A45DC8-C252-41E7-A50B-0F54B9CB0DA3}"/>
              </a:ext>
            </a:extLst>
          </p:cNvPr>
          <p:cNvSpPr txBox="1"/>
          <p:nvPr/>
        </p:nvSpPr>
        <p:spPr>
          <a:xfrm>
            <a:off x="462844" y="0"/>
            <a:ext cx="11284009" cy="976672"/>
          </a:xfrm>
          <a:prstGeom prst="rect">
            <a:avLst/>
          </a:prstGeom>
          <a:noFill/>
          <a:ln>
            <a:noFill/>
          </a:ln>
        </p:spPr>
        <p:txBody>
          <a:bodyPr spcFirstLastPara="1" wrap="square" lIns="0" tIns="0" rIns="0" bIns="0" anchor="t" anchorCtr="0">
            <a:noAutofit/>
          </a:bodyPr>
          <a:lstStyle/>
          <a:p>
            <a:pPr>
              <a:buClr>
                <a:srgbClr val="FFFFFF"/>
              </a:buClr>
              <a:buSzPts val="2400"/>
            </a:pPr>
            <a:endParaRPr sz="1600">
              <a:solidFill>
                <a:schemeClr val="bg2"/>
              </a:solidFill>
              <a:latin typeface="Calibri Light" panose="020F0302020204030204" pitchFamily="34" charset="0"/>
              <a:cs typeface="Calibri Light" panose="020F0302020204030204" pitchFamily="34" charset="0"/>
            </a:endParaRPr>
          </a:p>
          <a:p>
            <a:pPr>
              <a:buClr>
                <a:srgbClr val="FFFFFF"/>
              </a:buClr>
              <a:buSzPts val="1500"/>
            </a:pPr>
            <a:r>
              <a:rPr lang="en-GB" sz="2000" b="1">
                <a:solidFill>
                  <a:schemeClr val="bg2"/>
                </a:solidFill>
                <a:latin typeface="Rockwell" panose="02060603020205020403" pitchFamily="18" charset="0"/>
                <a:cs typeface="Calibri Light" panose="020F0302020204030204" pitchFamily="34" charset="0"/>
              </a:rPr>
              <a:t>Wave on wave comparison – Opportunity scores</a:t>
            </a:r>
            <a:endParaRPr lang="en-GB" sz="1600">
              <a:solidFill>
                <a:schemeClr val="bg2"/>
              </a:solidFill>
              <a:latin typeface="+mj-lt"/>
              <a:cs typeface="Calibri Light" panose="020F0302020204030204" pitchFamily="34" charset="0"/>
            </a:endParaRP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37914"/>
            <a:ext cx="10551886" cy="320086"/>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All Consumers/ SMEs that hold at least one (motor, travel/ employers’ liability, buildings and/or contents, business interruption) insurance policy/ </a:t>
            </a:r>
            <a:r>
              <a:rPr lang="en-GB" sz="800">
                <a:latin typeface="Arial" panose="020B0604020202020204" pitchFamily="34" charset="0"/>
                <a:ea typeface="Corbel"/>
                <a:cs typeface="Arial" panose="020B0604020202020204" pitchFamily="34" charset="0"/>
                <a:sym typeface="Corbel"/>
              </a:rPr>
              <a:t>who have claimed on at least one insurance policy in the last 12 months</a:t>
            </a:r>
            <a:r>
              <a:rPr lang="en-GB" sz="800">
                <a:solidFill>
                  <a:schemeClr val="tx1"/>
                </a:solidFill>
                <a:latin typeface="Arial" panose="020B0604020202020204" pitchFamily="34" charset="0"/>
                <a:ea typeface="Corbel"/>
                <a:cs typeface="Arial" panose="020B0604020202020204" pitchFamily="34" charset="0"/>
                <a:sym typeface="Corbel"/>
              </a:rPr>
              <a:t>: Wave 4&amp;5 (2020): Consumer n=997 SMEs n= 1,246  Wave 5&amp;6 (2020): Consumer n=1,002  SMEs n= 1,500.  Wave 6&amp;7 (2021): Consumer n=1,005  SMEs n= 1,505. </a:t>
            </a:r>
            <a:endParaRPr lang="en-GB" sz="800">
              <a:solidFill>
                <a:schemeClr val="tx1"/>
              </a:solidFill>
              <a:latin typeface="Arial" panose="020B0604020202020204" pitchFamily="34" charset="0"/>
              <a:cs typeface="Arial" panose="020B0604020202020204" pitchFamily="34" charset="0"/>
            </a:endParaRPr>
          </a:p>
        </p:txBody>
      </p:sp>
      <p:graphicFrame>
        <p:nvGraphicFramePr>
          <p:cNvPr id="13" name="Chart 12"/>
          <p:cNvGraphicFramePr/>
          <p:nvPr/>
        </p:nvGraphicFramePr>
        <p:xfrm>
          <a:off x="307623" y="976672"/>
          <a:ext cx="3557795" cy="2659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p:nvPr/>
        </p:nvGraphicFramePr>
        <p:xfrm>
          <a:off x="394714" y="3834343"/>
          <a:ext cx="2865068" cy="26296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50D3FA58-E758-4B98-8A34-AFA9F09BDBC9}"/>
              </a:ext>
            </a:extLst>
          </p:cNvPr>
          <p:cNvGraphicFramePr/>
          <p:nvPr>
            <p:extLst>
              <p:ext uri="{D42A27DB-BD31-4B8C-83A1-F6EECF244321}">
                <p14:modId xmlns:p14="http://schemas.microsoft.com/office/powerpoint/2010/main" val="716941845"/>
              </p:ext>
            </p:extLst>
          </p:nvPr>
        </p:nvGraphicFramePr>
        <p:xfrm>
          <a:off x="4102951" y="962812"/>
          <a:ext cx="3556800" cy="26596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a:extLst>
              <a:ext uri="{FF2B5EF4-FFF2-40B4-BE49-F238E27FC236}">
                <a16:creationId xmlns:a16="http://schemas.microsoft.com/office/drawing/2014/main" id="{E91A0603-916B-4EFD-AD2E-CE0F146FE45A}"/>
              </a:ext>
            </a:extLst>
          </p:cNvPr>
          <p:cNvGraphicFramePr/>
          <p:nvPr>
            <p:extLst>
              <p:ext uri="{D42A27DB-BD31-4B8C-83A1-F6EECF244321}">
                <p14:modId xmlns:p14="http://schemas.microsoft.com/office/powerpoint/2010/main" val="3910396641"/>
              </p:ext>
            </p:extLst>
          </p:nvPr>
        </p:nvGraphicFramePr>
        <p:xfrm>
          <a:off x="4236476" y="3824555"/>
          <a:ext cx="2865068" cy="262963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a:extLst>
              <a:ext uri="{FF2B5EF4-FFF2-40B4-BE49-F238E27FC236}">
                <a16:creationId xmlns:a16="http://schemas.microsoft.com/office/drawing/2014/main" id="{6FEA3AF4-53E2-4F3B-A733-CDDE41253C16}"/>
              </a:ext>
            </a:extLst>
          </p:cNvPr>
          <p:cNvGraphicFramePr/>
          <p:nvPr>
            <p:extLst>
              <p:ext uri="{D42A27DB-BD31-4B8C-83A1-F6EECF244321}">
                <p14:modId xmlns:p14="http://schemas.microsoft.com/office/powerpoint/2010/main" val="2224119367"/>
              </p:ext>
            </p:extLst>
          </p:nvPr>
        </p:nvGraphicFramePr>
        <p:xfrm>
          <a:off x="8572490" y="948952"/>
          <a:ext cx="3374623" cy="265965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Chart 11">
            <a:extLst>
              <a:ext uri="{FF2B5EF4-FFF2-40B4-BE49-F238E27FC236}">
                <a16:creationId xmlns:a16="http://schemas.microsoft.com/office/drawing/2014/main" id="{122818BB-C018-4F1E-B826-3CC3B2FCCD36}"/>
              </a:ext>
            </a:extLst>
          </p:cNvPr>
          <p:cNvGraphicFramePr/>
          <p:nvPr>
            <p:extLst>
              <p:ext uri="{D42A27DB-BD31-4B8C-83A1-F6EECF244321}">
                <p14:modId xmlns:p14="http://schemas.microsoft.com/office/powerpoint/2010/main" val="2528857209"/>
              </p:ext>
            </p:extLst>
          </p:nvPr>
        </p:nvGraphicFramePr>
        <p:xfrm>
          <a:off x="8630888" y="3796835"/>
          <a:ext cx="2865068" cy="2629639"/>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7927219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49" name="Google Shape;554;p52">
            <a:extLst>
              <a:ext uri="{FF2B5EF4-FFF2-40B4-BE49-F238E27FC236}">
                <a16:creationId xmlns:a16="http://schemas.microsoft.com/office/drawing/2014/main" id="{59A45DC8-C252-41E7-A50B-0F54B9CB0DA3}"/>
              </a:ext>
            </a:extLst>
          </p:cNvPr>
          <p:cNvSpPr txBox="1"/>
          <p:nvPr/>
        </p:nvSpPr>
        <p:spPr>
          <a:xfrm>
            <a:off x="462844" y="0"/>
            <a:ext cx="11648643" cy="976672"/>
          </a:xfrm>
          <a:prstGeom prst="rect">
            <a:avLst/>
          </a:prstGeom>
          <a:noFill/>
          <a:ln>
            <a:noFill/>
          </a:ln>
        </p:spPr>
        <p:txBody>
          <a:bodyPr spcFirstLastPara="1" wrap="square" lIns="0" tIns="0" rIns="0" bIns="0" anchor="t" anchorCtr="0">
            <a:noAutofit/>
          </a:bodyPr>
          <a:lstStyle/>
          <a:p>
            <a:pPr>
              <a:buClr>
                <a:srgbClr val="FFFFFF"/>
              </a:buClr>
              <a:buSzPts val="2400"/>
            </a:pPr>
            <a:endParaRPr sz="1600">
              <a:solidFill>
                <a:schemeClr val="bg2"/>
              </a:solidFill>
              <a:latin typeface="Calibri Light" panose="020F0302020204030204" pitchFamily="34" charset="0"/>
              <a:cs typeface="Calibri Light" panose="020F0302020204030204" pitchFamily="34" charset="0"/>
            </a:endParaRPr>
          </a:p>
          <a:p>
            <a:pPr>
              <a:buClr>
                <a:srgbClr val="FFFFFF"/>
              </a:buClr>
              <a:buSzPts val="1500"/>
            </a:pPr>
            <a:r>
              <a:rPr lang="en-GB" sz="2000" b="1">
                <a:solidFill>
                  <a:schemeClr val="bg2"/>
                </a:solidFill>
                <a:latin typeface="Rockwell" panose="02060603020205020403" pitchFamily="18" charset="0"/>
                <a:cs typeface="Calibri Light" panose="020F0302020204030204" pitchFamily="34" charset="0"/>
              </a:rPr>
              <a:t>Wave on wave comparison – Opportunity scores</a:t>
            </a:r>
            <a:endParaRPr lang="en-GB" sz="1600">
              <a:solidFill>
                <a:schemeClr val="bg2"/>
              </a:solidFill>
              <a:latin typeface="+mj-lt"/>
              <a:cs typeface="Calibri Light" panose="020F0302020204030204" pitchFamily="34" charset="0"/>
            </a:endParaRP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a:p>
            <a:pPr>
              <a:buClr>
                <a:srgbClr val="FFFFFF"/>
              </a:buClr>
              <a:buSzPts val="1500"/>
            </a:pPr>
            <a:endParaRPr lang="en-GB">
              <a:solidFill>
                <a:schemeClr val="bg2"/>
              </a:solidFill>
              <a:latin typeface="Calibri Light" panose="020F0302020204030204" pitchFamily="34" charset="0"/>
              <a:cs typeface="Calibri Light" panose="020F0302020204030204" pitchFamily="34" charset="0"/>
            </a:endParaRP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37914"/>
            <a:ext cx="10058400" cy="325730"/>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All Consumers/ SMEs that hold at least one (motor, travel/ employers’ liability, buildings and/or contents) insurance policy/ </a:t>
            </a:r>
            <a:r>
              <a:rPr lang="en-GB" sz="800">
                <a:latin typeface="Arial" panose="020B0604020202020204" pitchFamily="34" charset="0"/>
                <a:ea typeface="Corbel"/>
                <a:cs typeface="Arial" panose="020B0604020202020204" pitchFamily="34" charset="0"/>
                <a:sym typeface="Corbel"/>
              </a:rPr>
              <a:t>who have claimed on at least one insurance policy in the last 12 months</a:t>
            </a:r>
            <a:r>
              <a:rPr lang="en-GB" sz="800">
                <a:solidFill>
                  <a:schemeClr val="tx1"/>
                </a:solidFill>
                <a:latin typeface="Arial" panose="020B0604020202020204" pitchFamily="34" charset="0"/>
                <a:ea typeface="Corbel"/>
                <a:cs typeface="Arial" panose="020B0604020202020204" pitchFamily="34" charset="0"/>
                <a:sym typeface="Corbel"/>
              </a:rPr>
              <a:t>: Wave 1 (2019): Consumer n=1,002, SMEs n=1,016. Wave 1&amp;2 (2019): Consumer n=1,503, SMEs n=1,523. Wave 2&amp;3 (2019/2020): Consumer n=1,000, SMEs n=1,007.  Wave 3&amp;4 (2020): Consumer n=1,000 SMEs n= 1,000</a:t>
            </a:r>
            <a:endParaRPr lang="en-GB" sz="800">
              <a:solidFill>
                <a:schemeClr val="tx1"/>
              </a:solidFill>
              <a:latin typeface="Arial" panose="020B0604020202020204" pitchFamily="34" charset="0"/>
              <a:cs typeface="Arial" panose="020B0604020202020204" pitchFamily="34" charset="0"/>
            </a:endParaRPr>
          </a:p>
        </p:txBody>
      </p:sp>
      <p:graphicFrame>
        <p:nvGraphicFramePr>
          <p:cNvPr id="26" name="Chart 25"/>
          <p:cNvGraphicFramePr/>
          <p:nvPr>
            <p:extLst>
              <p:ext uri="{D42A27DB-BD31-4B8C-83A1-F6EECF244321}">
                <p14:modId xmlns:p14="http://schemas.microsoft.com/office/powerpoint/2010/main" val="1931300818"/>
              </p:ext>
            </p:extLst>
          </p:nvPr>
        </p:nvGraphicFramePr>
        <p:xfrm>
          <a:off x="28175" y="1127606"/>
          <a:ext cx="3260257" cy="26519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Chart 27"/>
          <p:cNvGraphicFramePr/>
          <p:nvPr>
            <p:extLst>
              <p:ext uri="{D42A27DB-BD31-4B8C-83A1-F6EECF244321}">
                <p14:modId xmlns:p14="http://schemas.microsoft.com/office/powerpoint/2010/main" val="2799144910"/>
              </p:ext>
            </p:extLst>
          </p:nvPr>
        </p:nvGraphicFramePr>
        <p:xfrm>
          <a:off x="2767833" y="3908275"/>
          <a:ext cx="3121355" cy="26296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extLst>
              <p:ext uri="{D42A27DB-BD31-4B8C-83A1-F6EECF244321}">
                <p14:modId xmlns:p14="http://schemas.microsoft.com/office/powerpoint/2010/main" val="1772681823"/>
              </p:ext>
            </p:extLst>
          </p:nvPr>
        </p:nvGraphicFramePr>
        <p:xfrm>
          <a:off x="3288432" y="1075848"/>
          <a:ext cx="2577530" cy="265193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p:cNvGraphicFramePr/>
          <p:nvPr>
            <p:extLst>
              <p:ext uri="{D42A27DB-BD31-4B8C-83A1-F6EECF244321}">
                <p14:modId xmlns:p14="http://schemas.microsoft.com/office/powerpoint/2010/main" val="2902456981"/>
              </p:ext>
            </p:extLst>
          </p:nvPr>
        </p:nvGraphicFramePr>
        <p:xfrm>
          <a:off x="98066" y="3908275"/>
          <a:ext cx="3121355" cy="262963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Chart 14"/>
          <p:cNvGraphicFramePr/>
          <p:nvPr>
            <p:extLst>
              <p:ext uri="{D42A27DB-BD31-4B8C-83A1-F6EECF244321}">
                <p14:modId xmlns:p14="http://schemas.microsoft.com/office/powerpoint/2010/main" val="1213168144"/>
              </p:ext>
            </p:extLst>
          </p:nvPr>
        </p:nvGraphicFramePr>
        <p:xfrm>
          <a:off x="5718480" y="3908275"/>
          <a:ext cx="3121355" cy="262963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Chart 15"/>
          <p:cNvGraphicFramePr/>
          <p:nvPr>
            <p:extLst>
              <p:ext uri="{D42A27DB-BD31-4B8C-83A1-F6EECF244321}">
                <p14:modId xmlns:p14="http://schemas.microsoft.com/office/powerpoint/2010/main" val="795738452"/>
              </p:ext>
            </p:extLst>
          </p:nvPr>
        </p:nvGraphicFramePr>
        <p:xfrm>
          <a:off x="5590011" y="1041342"/>
          <a:ext cx="3442281" cy="265193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3" name="Chart 12"/>
          <p:cNvGraphicFramePr/>
          <p:nvPr>
            <p:extLst>
              <p:ext uri="{D42A27DB-BD31-4B8C-83A1-F6EECF244321}">
                <p14:modId xmlns:p14="http://schemas.microsoft.com/office/powerpoint/2010/main" val="4204058792"/>
              </p:ext>
            </p:extLst>
          </p:nvPr>
        </p:nvGraphicFramePr>
        <p:xfrm>
          <a:off x="8419381" y="1054821"/>
          <a:ext cx="3692106" cy="265965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4" name="Chart 13"/>
          <p:cNvGraphicFramePr/>
          <p:nvPr>
            <p:extLst>
              <p:ext uri="{D42A27DB-BD31-4B8C-83A1-F6EECF244321}">
                <p14:modId xmlns:p14="http://schemas.microsoft.com/office/powerpoint/2010/main" val="3175264492"/>
              </p:ext>
            </p:extLst>
          </p:nvPr>
        </p:nvGraphicFramePr>
        <p:xfrm>
          <a:off x="8531524" y="3829015"/>
          <a:ext cx="3053751" cy="26296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202850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3" name="TextBox 2"/>
          <p:cNvSpPr txBox="1"/>
          <p:nvPr/>
        </p:nvSpPr>
        <p:spPr>
          <a:xfrm>
            <a:off x="422143" y="289187"/>
            <a:ext cx="11227990" cy="1200329"/>
          </a:xfrm>
          <a:prstGeom prst="rect">
            <a:avLst/>
          </a:prstGeom>
          <a:noFill/>
        </p:spPr>
        <p:txBody>
          <a:bodyPr wrap="square" rtlCol="0">
            <a:spAutoFit/>
          </a:bodyPr>
          <a:lstStyle/>
          <a:p>
            <a:r>
              <a:rPr lang="en-GB" sz="2400" b="1">
                <a:solidFill>
                  <a:srgbClr val="008265"/>
                </a:solidFill>
                <a:latin typeface="Calibri Light" panose="020F0302020204030204" pitchFamily="34" charset="0"/>
                <a:cs typeface="Calibri Light" panose="020F0302020204030204" pitchFamily="34" charset="0"/>
              </a:rPr>
              <a:t>In comparison to 2018, Loyalty remains the number one consumer opportunity for the insurance industry, followed by Confidence and Ease themes.</a:t>
            </a:r>
          </a:p>
          <a:p>
            <a:endParaRPr lang="en-GB" sz="2400"/>
          </a:p>
        </p:txBody>
      </p:sp>
      <p:sp>
        <p:nvSpPr>
          <p:cNvPr id="2" name="Title 1"/>
          <p:cNvSpPr>
            <a:spLocks noGrp="1"/>
          </p:cNvSpPr>
          <p:nvPr>
            <p:ph type="ctrTitle"/>
          </p:nvPr>
        </p:nvSpPr>
        <p:spPr>
          <a:xfrm>
            <a:off x="2116668" y="1947772"/>
            <a:ext cx="9621007" cy="1839650"/>
          </a:xfrm>
        </p:spPr>
        <p:txBody>
          <a:bodyPr/>
          <a:lstStyle/>
          <a:p>
            <a:pPr>
              <a:lnSpc>
                <a:spcPct val="150000"/>
              </a:lnSpc>
            </a:pPr>
            <a:r>
              <a:rPr lang="en-GB" sz="4000" b="1">
                <a:latin typeface="Rockwell" panose="02060603020205020403" pitchFamily="18" charset="0"/>
                <a:cs typeface="Calibri Light" panose="020F0302020204030204" pitchFamily="34" charset="0"/>
              </a:rPr>
              <a:t>Appendix - Consumers</a:t>
            </a:r>
            <a:br>
              <a:rPr lang="en-GB" sz="4000" b="1">
                <a:latin typeface="Rockwell" panose="02060603020205020403" pitchFamily="18" charset="0"/>
                <a:cs typeface="Calibri Light" panose="020F0302020204030204" pitchFamily="34" charset="0"/>
              </a:rPr>
            </a:br>
            <a:endParaRPr lang="en-GB" sz="4000" b="1">
              <a:latin typeface="Rockwell" panose="02060603020205020403" pitchFamily="18" charset="0"/>
              <a:cs typeface="Calibri Light" panose="020F0302020204030204" pitchFamily="34" charset="0"/>
            </a:endParaRPr>
          </a:p>
        </p:txBody>
      </p:sp>
    </p:spTree>
    <p:extLst>
      <p:ext uri="{BB962C8B-B14F-4D97-AF65-F5344CB8AC3E}">
        <p14:creationId xmlns:p14="http://schemas.microsoft.com/office/powerpoint/2010/main" val="1454383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086" y="-124958"/>
            <a:ext cx="10794748" cy="883122"/>
          </a:xfrm>
        </p:spPr>
        <p:txBody>
          <a:bodyPr/>
          <a:lstStyle/>
          <a:p>
            <a:r>
              <a:rPr lang="en-GB" sz="3200" b="1">
                <a:solidFill>
                  <a:schemeClr val="bg2"/>
                </a:solidFill>
                <a:latin typeface="Rockwell" panose="02060603020205020403" pitchFamily="18" charset="0"/>
              </a:rPr>
              <a:t>The 9 key themes of the study</a:t>
            </a:r>
            <a:br>
              <a:rPr lang="en-GB" sz="3200">
                <a:latin typeface="Rockwell" panose="02060603020205020403" pitchFamily="18" charset="0"/>
              </a:rPr>
            </a:br>
            <a:endParaRPr lang="en-GB"/>
          </a:p>
        </p:txBody>
      </p:sp>
      <p:sp>
        <p:nvSpPr>
          <p:cNvPr id="4" name="Slide Number Placeholder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4</a:t>
            </a:fld>
            <a:endParaRPr lang="en-GB"/>
          </a:p>
        </p:txBody>
      </p:sp>
      <p:graphicFrame>
        <p:nvGraphicFramePr>
          <p:cNvPr id="5" name="Table 4"/>
          <p:cNvGraphicFramePr>
            <a:graphicFrameLocks noGrp="1"/>
          </p:cNvGraphicFramePr>
          <p:nvPr>
            <p:extLst>
              <p:ext uri="{D42A27DB-BD31-4B8C-83A1-F6EECF244321}">
                <p14:modId xmlns:p14="http://schemas.microsoft.com/office/powerpoint/2010/main" val="847840279"/>
              </p:ext>
            </p:extLst>
          </p:nvPr>
        </p:nvGraphicFramePr>
        <p:xfrm>
          <a:off x="567255" y="736598"/>
          <a:ext cx="11184477" cy="5443217"/>
        </p:xfrm>
        <a:graphic>
          <a:graphicData uri="http://schemas.openxmlformats.org/drawingml/2006/table">
            <a:tbl>
              <a:tblPr firstRow="1" bandRow="1">
                <a:tableStyleId>{6E62EB93-AAC6-4EBA-99E5-D1D4B1179FDE}</a:tableStyleId>
              </a:tblPr>
              <a:tblGrid>
                <a:gridCol w="1574812">
                  <a:extLst>
                    <a:ext uri="{9D8B030D-6E8A-4147-A177-3AD203B41FA5}">
                      <a16:colId xmlns:a16="http://schemas.microsoft.com/office/drawing/2014/main" val="20000"/>
                    </a:ext>
                  </a:extLst>
                </a:gridCol>
                <a:gridCol w="9609665">
                  <a:extLst>
                    <a:ext uri="{9D8B030D-6E8A-4147-A177-3AD203B41FA5}">
                      <a16:colId xmlns:a16="http://schemas.microsoft.com/office/drawing/2014/main" val="20001"/>
                    </a:ext>
                  </a:extLst>
                </a:gridCol>
              </a:tblGrid>
              <a:tr h="429257">
                <a:tc>
                  <a:txBody>
                    <a:bodyPr/>
                    <a:lstStyle/>
                    <a:p>
                      <a:r>
                        <a:rPr lang="en-GB"/>
                        <a:t>Theme</a:t>
                      </a:r>
                    </a:p>
                  </a:txBody>
                  <a:tcPr/>
                </a:tc>
                <a:tc>
                  <a:txBody>
                    <a:bodyPr/>
                    <a:lstStyle/>
                    <a:p>
                      <a:r>
                        <a:rPr lang="en-GB"/>
                        <a:t>Description </a:t>
                      </a:r>
                    </a:p>
                  </a:txBody>
                  <a:tcPr/>
                </a:tc>
                <a:extLst>
                  <a:ext uri="{0D108BD9-81ED-4DB2-BD59-A6C34878D82A}">
                    <a16:rowId xmlns:a16="http://schemas.microsoft.com/office/drawing/2014/main" val="10000"/>
                  </a:ext>
                </a:extLst>
              </a:tr>
              <a:tr h="429257">
                <a:tc>
                  <a:txBody>
                    <a:bodyPr/>
                    <a:lstStyle/>
                    <a:p>
                      <a:r>
                        <a:rPr lang="en-GB"/>
                        <a:t>Loyalty</a:t>
                      </a:r>
                    </a:p>
                  </a:txBody>
                  <a:tcPr/>
                </a:tc>
                <a:tc>
                  <a:txBody>
                    <a:bodyPr/>
                    <a:lstStyle/>
                    <a:p>
                      <a:pPr marL="0" indent="0">
                        <a:spcAft>
                          <a:spcPts val="600"/>
                        </a:spcAft>
                        <a:buFont typeface="Arial" panose="020B0604020202020204" pitchFamily="34" charset="0"/>
                        <a:buNone/>
                      </a:pPr>
                      <a:r>
                        <a:rPr lang="en-GB" sz="1300" b="0" i="0" u="none" strike="noStrike" cap="none">
                          <a:solidFill>
                            <a:schemeClr val="bg2">
                              <a:lumMod val="25000"/>
                            </a:schemeClr>
                          </a:solidFill>
                          <a:latin typeface="Arial"/>
                          <a:ea typeface="Arial"/>
                          <a:cs typeface="Calibri Light" panose="020F0302020204030204" pitchFamily="34" charset="0"/>
                          <a:sym typeface="Arial"/>
                        </a:rPr>
                        <a:t>A reward  in the shape of a discount, additional benefits, not paying more than new customers or multi-products discounts for example, for renewing a policy with the same provider</a:t>
                      </a:r>
                    </a:p>
                  </a:txBody>
                  <a:tcPr/>
                </a:tc>
                <a:extLst>
                  <a:ext uri="{0D108BD9-81ED-4DB2-BD59-A6C34878D82A}">
                    <a16:rowId xmlns:a16="http://schemas.microsoft.com/office/drawing/2014/main" val="10001"/>
                  </a:ext>
                </a:extLst>
              </a:tr>
              <a:tr h="429257">
                <a:tc>
                  <a:txBody>
                    <a:bodyPr/>
                    <a:lstStyle/>
                    <a:p>
                      <a:r>
                        <a:rPr lang="en-GB"/>
                        <a:t>Confidence</a:t>
                      </a:r>
                    </a:p>
                    <a:p>
                      <a:endParaRPr lang="en-GB"/>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300" b="0" i="0" u="none" strike="noStrike" cap="none">
                          <a:solidFill>
                            <a:schemeClr val="bg2">
                              <a:lumMod val="25000"/>
                            </a:schemeClr>
                          </a:solidFill>
                          <a:latin typeface="Arial"/>
                          <a:ea typeface="Arial"/>
                          <a:cs typeface="Calibri Light" panose="020F0302020204030204" pitchFamily="34" charset="0"/>
                          <a:sym typeface="Arial"/>
                        </a:rPr>
                        <a:t>Confidence in their understanding of the policy, the claims process, percentage of claims paid out on, in the brand, and customer complaints being handled professionally</a:t>
                      </a:r>
                      <a:endParaRPr lang="en-GB" sz="1300"/>
                    </a:p>
                  </a:txBody>
                  <a:tcPr/>
                </a:tc>
                <a:extLst>
                  <a:ext uri="{0D108BD9-81ED-4DB2-BD59-A6C34878D82A}">
                    <a16:rowId xmlns:a16="http://schemas.microsoft.com/office/drawing/2014/main" val="10002"/>
                  </a:ext>
                </a:extLst>
              </a:tr>
              <a:tr h="429257">
                <a:tc>
                  <a:txBody>
                    <a:bodyPr/>
                    <a:lstStyle/>
                    <a:p>
                      <a:r>
                        <a:rPr lang="en-GB"/>
                        <a:t>Ease </a:t>
                      </a:r>
                    </a:p>
                  </a:txBody>
                  <a:tcPr/>
                </a:tc>
                <a:tc>
                  <a:txBody>
                    <a:bodyPr/>
                    <a:lstStyle/>
                    <a:p>
                      <a:pPr marL="0" indent="0">
                        <a:spcAft>
                          <a:spcPts val="600"/>
                        </a:spcAft>
                        <a:buFont typeface="Arial" panose="020B0604020202020204" pitchFamily="34" charset="0"/>
                        <a:buNone/>
                      </a:pPr>
                      <a:r>
                        <a:rPr lang="en-GB" sz="1300" b="0" i="0" u="none" strike="noStrike" cap="none">
                          <a:solidFill>
                            <a:schemeClr val="bg2">
                              <a:lumMod val="25000"/>
                            </a:schemeClr>
                          </a:solidFill>
                          <a:latin typeface="Arial"/>
                          <a:ea typeface="Arial"/>
                          <a:cs typeface="Calibri Light" panose="020F0302020204030204" pitchFamily="34" charset="0"/>
                          <a:sym typeface="Arial"/>
                        </a:rPr>
                        <a:t>The customer can get all of their insurance from provider in one policy, their questions are answered clearly and quickly, the documentation is easy to read, able to purchase it through a price comparison site or able to buy insurance through a multitude of channels, </a:t>
                      </a:r>
                      <a:r>
                        <a:rPr lang="en-GB" sz="1300" b="0" i="0" u="none" strike="noStrike" cap="none" err="1">
                          <a:solidFill>
                            <a:schemeClr val="bg2">
                              <a:lumMod val="25000"/>
                            </a:schemeClr>
                          </a:solidFill>
                          <a:latin typeface="Arial"/>
                          <a:ea typeface="Arial"/>
                          <a:cs typeface="Calibri Light" panose="020F0302020204030204" pitchFamily="34" charset="0"/>
                          <a:sym typeface="Arial"/>
                        </a:rPr>
                        <a:t>i.e</a:t>
                      </a:r>
                      <a:r>
                        <a:rPr lang="en-GB" sz="1300" b="0" i="0" u="none" strike="noStrike" cap="none">
                          <a:solidFill>
                            <a:schemeClr val="bg2">
                              <a:lumMod val="25000"/>
                            </a:schemeClr>
                          </a:solidFill>
                          <a:latin typeface="Arial"/>
                          <a:ea typeface="Arial"/>
                          <a:cs typeface="Calibri Light" panose="020F0302020204030204" pitchFamily="34" charset="0"/>
                          <a:sym typeface="Arial"/>
                        </a:rPr>
                        <a:t> website, mobile, broker</a:t>
                      </a:r>
                    </a:p>
                  </a:txBody>
                  <a:tcPr/>
                </a:tc>
                <a:extLst>
                  <a:ext uri="{0D108BD9-81ED-4DB2-BD59-A6C34878D82A}">
                    <a16:rowId xmlns:a16="http://schemas.microsoft.com/office/drawing/2014/main" val="10003"/>
                  </a:ext>
                </a:extLst>
              </a:tr>
              <a:tr h="429257">
                <a:tc>
                  <a:txBody>
                    <a:bodyPr/>
                    <a:lstStyle/>
                    <a:p>
                      <a:r>
                        <a:rPr lang="en-GB"/>
                        <a:t>Protection</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300" b="0" i="0" u="none" strike="noStrike" cap="none">
                          <a:solidFill>
                            <a:schemeClr val="bg2">
                              <a:lumMod val="25000"/>
                            </a:schemeClr>
                          </a:solidFill>
                          <a:latin typeface="Arial"/>
                          <a:ea typeface="Arial"/>
                          <a:cs typeface="Calibri Light" panose="020F0302020204030204" pitchFamily="34" charset="0"/>
                          <a:sym typeface="Arial"/>
                        </a:rPr>
                        <a:t>An understanding by providers why something of little financial value may still be important, ability to add or remove cover elements to suit needs and that the insurance cover is at the right level for a business to continue to trade or has ideas of how to cover sentimental items</a:t>
                      </a:r>
                      <a:endParaRPr lang="en-GB" sz="1300"/>
                    </a:p>
                  </a:txBody>
                  <a:tcPr/>
                </a:tc>
                <a:extLst>
                  <a:ext uri="{0D108BD9-81ED-4DB2-BD59-A6C34878D82A}">
                    <a16:rowId xmlns:a16="http://schemas.microsoft.com/office/drawing/2014/main" val="10004"/>
                  </a:ext>
                </a:extLst>
              </a:tr>
              <a:tr h="429257">
                <a:tc>
                  <a:txBody>
                    <a:bodyPr/>
                    <a:lstStyle/>
                    <a:p>
                      <a:r>
                        <a:rPr lang="en-GB"/>
                        <a:t>Price</a:t>
                      </a:r>
                    </a:p>
                  </a:txBody>
                  <a:tcPr/>
                </a:tc>
                <a:tc>
                  <a:txBody>
                    <a:bodyPr/>
                    <a:lstStyle/>
                    <a:p>
                      <a:pPr marL="0" indent="0">
                        <a:spcAft>
                          <a:spcPts val="600"/>
                        </a:spcAft>
                        <a:buFont typeface="Arial" panose="020B0604020202020204" pitchFamily="34" charset="0"/>
                        <a:buNone/>
                      </a:pPr>
                      <a:r>
                        <a:rPr lang="en-GB" sz="1300" b="0" i="0" u="none" strike="noStrike" cap="none" dirty="0">
                          <a:solidFill>
                            <a:schemeClr val="bg2">
                              <a:lumMod val="25000"/>
                            </a:schemeClr>
                          </a:solidFill>
                          <a:latin typeface="Arial"/>
                          <a:ea typeface="Arial"/>
                          <a:cs typeface="Calibri Light" panose="020F0302020204030204" pitchFamily="34" charset="0"/>
                          <a:sym typeface="Arial"/>
                        </a:rPr>
                        <a:t>Measures a range of price related statements such as the price being reasonable for the level of cover, the price simply being the cheapest quote, willingness to pay more to go with a recognised brand, if a provider will match a competitor’s quote and whether or not there are promotional discounts for new customers</a:t>
                      </a:r>
                      <a:endParaRPr lang="en-GB" sz="1300" dirty="0"/>
                    </a:p>
                  </a:txBody>
                  <a:tcPr/>
                </a:tc>
                <a:extLst>
                  <a:ext uri="{0D108BD9-81ED-4DB2-BD59-A6C34878D82A}">
                    <a16:rowId xmlns:a16="http://schemas.microsoft.com/office/drawing/2014/main" val="10005"/>
                  </a:ext>
                </a:extLst>
              </a:tr>
              <a:tr h="429257">
                <a:tc>
                  <a:txBody>
                    <a:bodyPr/>
                    <a:lstStyle/>
                    <a:p>
                      <a:r>
                        <a:rPr lang="en-GB"/>
                        <a:t>Relationship</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300" b="0" i="0" u="none" strike="noStrike" cap="none" dirty="0">
                          <a:solidFill>
                            <a:schemeClr val="bg2">
                              <a:lumMod val="25000"/>
                            </a:schemeClr>
                          </a:solidFill>
                          <a:latin typeface="Arial"/>
                          <a:ea typeface="Arial"/>
                          <a:cs typeface="Calibri Light" panose="020F0302020204030204" pitchFamily="34" charset="0"/>
                          <a:sym typeface="Arial"/>
                        </a:rPr>
                        <a:t>Customer obtains advice from insurer, has a range of meaningful interactions with provider throughout the year, customer has a sense the insurer knows them and what is important to them</a:t>
                      </a:r>
                      <a:endParaRPr lang="en-GB" sz="1300" dirty="0"/>
                    </a:p>
                  </a:txBody>
                  <a:tcPr/>
                </a:tc>
                <a:extLst>
                  <a:ext uri="{0D108BD9-81ED-4DB2-BD59-A6C34878D82A}">
                    <a16:rowId xmlns:a16="http://schemas.microsoft.com/office/drawing/2014/main" val="10006"/>
                  </a:ext>
                </a:extLst>
              </a:tr>
              <a:tr h="429257">
                <a:tc>
                  <a:txBody>
                    <a:bodyPr/>
                    <a:lstStyle/>
                    <a:p>
                      <a:r>
                        <a:rPr lang="en-GB"/>
                        <a:t>Speed (claims)</a:t>
                      </a:r>
                    </a:p>
                  </a:txBody>
                  <a:tcPr/>
                </a:tc>
                <a:tc>
                  <a:txBody>
                    <a:bodyPr/>
                    <a:lstStyle/>
                    <a:p>
                      <a:pPr marL="0" indent="0">
                        <a:spcAft>
                          <a:spcPts val="600"/>
                        </a:spcAft>
                        <a:buFont typeface="Arial" panose="020B0604020202020204" pitchFamily="34" charset="0"/>
                        <a:buNone/>
                      </a:pPr>
                      <a:r>
                        <a:rPr lang="en-GB" sz="1300" b="0" i="0" u="none" strike="noStrike" cap="none" dirty="0">
                          <a:solidFill>
                            <a:schemeClr val="bg2">
                              <a:lumMod val="25000"/>
                            </a:schemeClr>
                          </a:solidFill>
                          <a:latin typeface="Arial"/>
                          <a:ea typeface="Arial"/>
                          <a:cs typeface="Calibri Light" panose="020F0302020204030204" pitchFamily="34" charset="0"/>
                          <a:sym typeface="Arial"/>
                        </a:rPr>
                        <a:t>Provider offers immediate and effective assistance, customer can get through to insurer quickly at any time and does not get asked needless questions</a:t>
                      </a:r>
                      <a:endParaRPr lang="en-GB" sz="1300" dirty="0"/>
                    </a:p>
                  </a:txBody>
                  <a:tcPr/>
                </a:tc>
                <a:extLst>
                  <a:ext uri="{0D108BD9-81ED-4DB2-BD59-A6C34878D82A}">
                    <a16:rowId xmlns:a16="http://schemas.microsoft.com/office/drawing/2014/main" val="10007"/>
                  </a:ext>
                </a:extLst>
              </a:tr>
              <a:tr h="429257">
                <a:tc>
                  <a:txBody>
                    <a:bodyPr/>
                    <a:lstStyle/>
                    <a:p>
                      <a:r>
                        <a:rPr lang="en-GB"/>
                        <a:t>Respect (claims)</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300" b="0" i="0" u="none" strike="noStrike" cap="none">
                          <a:solidFill>
                            <a:schemeClr val="bg2">
                              <a:lumMod val="25000"/>
                            </a:schemeClr>
                          </a:solidFill>
                          <a:latin typeface="Arial"/>
                          <a:ea typeface="Arial"/>
                          <a:cs typeface="Calibri Light" panose="020F0302020204030204" pitchFamily="34" charset="0"/>
                          <a:sym typeface="Arial"/>
                        </a:rPr>
                        <a:t>Insurance company does not try to avoid pay out, shows compassion and does not require customer to provide lots of receipts/pictures to prove claim is genuine</a:t>
                      </a:r>
                      <a:endParaRPr lang="en-GB" sz="1300"/>
                    </a:p>
                  </a:txBody>
                  <a:tcPr/>
                </a:tc>
                <a:extLst>
                  <a:ext uri="{0D108BD9-81ED-4DB2-BD59-A6C34878D82A}">
                    <a16:rowId xmlns:a16="http://schemas.microsoft.com/office/drawing/2014/main" val="10008"/>
                  </a:ext>
                </a:extLst>
              </a:tr>
              <a:tr h="429257">
                <a:tc>
                  <a:txBody>
                    <a:bodyPr/>
                    <a:lstStyle/>
                    <a:p>
                      <a:r>
                        <a:rPr lang="en-GB"/>
                        <a:t>Control (claims)</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300" b="0" i="0" u="none" strike="noStrike" cap="none" dirty="0">
                          <a:solidFill>
                            <a:schemeClr val="bg2">
                              <a:lumMod val="25000"/>
                            </a:schemeClr>
                          </a:solidFill>
                          <a:latin typeface="Arial"/>
                          <a:ea typeface="Arial"/>
                          <a:cs typeface="Calibri Light" panose="020F0302020204030204" pitchFamily="34" charset="0"/>
                          <a:sym typeface="Arial"/>
                        </a:rPr>
                        <a:t>Customer can choose the suppliers, whether it is a financial, repair or replacement settlement and repairs are carried out at a time convenient</a:t>
                      </a:r>
                      <a:endParaRPr lang="en-GB" sz="1300"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789983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Consumers – gender</a:t>
            </a:r>
          </a:p>
        </p:txBody>
      </p:sp>
      <p:graphicFrame>
        <p:nvGraphicFramePr>
          <p:cNvPr id="4" name="Table 3"/>
          <p:cNvGraphicFramePr>
            <a:graphicFrameLocks noGrp="1"/>
          </p:cNvGraphicFramePr>
          <p:nvPr>
            <p:extLst>
              <p:ext uri="{D42A27DB-BD31-4B8C-83A1-F6EECF244321}">
                <p14:modId xmlns:p14="http://schemas.microsoft.com/office/powerpoint/2010/main" val="411218565"/>
              </p:ext>
            </p:extLst>
          </p:nvPr>
        </p:nvGraphicFramePr>
        <p:xfrm>
          <a:off x="846659" y="1416754"/>
          <a:ext cx="4853613" cy="3985103"/>
        </p:xfrm>
        <a:graphic>
          <a:graphicData uri="http://schemas.openxmlformats.org/drawingml/2006/table">
            <a:tbl>
              <a:tblPr firstRow="1" bandRow="1">
                <a:tableStyleId>{6E62EB93-AAC6-4EBA-99E5-D1D4B1179FDE}</a:tableStyleId>
              </a:tblPr>
              <a:tblGrid>
                <a:gridCol w="533613">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368966">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01793">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01793">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01793">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01793">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1793">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1793">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1793">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1793">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1793">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2.73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69199098"/>
              </p:ext>
            </p:extLst>
          </p:nvPr>
        </p:nvGraphicFramePr>
        <p:xfrm>
          <a:off x="6304845" y="1416754"/>
          <a:ext cx="4853613" cy="3985103"/>
        </p:xfrm>
        <a:graphic>
          <a:graphicData uri="http://schemas.openxmlformats.org/drawingml/2006/table">
            <a:tbl>
              <a:tblPr firstRow="1" bandRow="1">
                <a:tableStyleId>{6E62EB93-AAC6-4EBA-99E5-D1D4B1179FDE}</a:tableStyleId>
              </a:tblPr>
              <a:tblGrid>
                <a:gridCol w="533613">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368966">
                <a:tc>
                  <a:txBody>
                    <a:bodyPr/>
                    <a:lstStyle/>
                    <a:p>
                      <a:endParaRPr lang="en-GB">
                        <a:latin typeface="Arial (Headings)"/>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Arial (Headings)"/>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01793">
                <a:tc>
                  <a:txBody>
                    <a:bodyPr/>
                    <a:lstStyle/>
                    <a:p>
                      <a:pPr algn="ctr" fontAlgn="b"/>
                      <a:r>
                        <a:rPr lang="en-GB" sz="1100" b="0" i="0" u="none" strike="noStrike">
                          <a:solidFill>
                            <a:srgbClr val="000000"/>
                          </a:solidFill>
                          <a:effectLst/>
                          <a:latin typeface="Arial (Headings)"/>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01793">
                <a:tc>
                  <a:txBody>
                    <a:bodyPr/>
                    <a:lstStyle/>
                    <a:p>
                      <a:pPr algn="ctr" fontAlgn="b"/>
                      <a:r>
                        <a:rPr lang="en-GB" sz="1100" b="0" i="0" u="none" strike="noStrike">
                          <a:solidFill>
                            <a:srgbClr val="000000"/>
                          </a:solidFill>
                          <a:effectLst/>
                          <a:latin typeface="Arial (Headings)"/>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01793">
                <a:tc>
                  <a:txBody>
                    <a:bodyPr/>
                    <a:lstStyle/>
                    <a:p>
                      <a:pPr algn="ctr" fontAlgn="b"/>
                      <a:r>
                        <a:rPr lang="en-GB" sz="1100" b="0" i="0" u="none" strike="noStrike">
                          <a:solidFill>
                            <a:srgbClr val="000000"/>
                          </a:solidFill>
                          <a:effectLst/>
                          <a:latin typeface="Arial (Headings)"/>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01793">
                <a:tc>
                  <a:txBody>
                    <a:bodyPr/>
                    <a:lstStyle/>
                    <a:p>
                      <a:pPr algn="ctr" fontAlgn="b"/>
                      <a:r>
                        <a:rPr lang="en-GB" sz="1100" b="0" i="0" u="none" strike="noStrike">
                          <a:solidFill>
                            <a:srgbClr val="000000"/>
                          </a:solidFill>
                          <a:effectLst/>
                          <a:latin typeface="Arial (Headings)"/>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1793">
                <a:tc>
                  <a:txBody>
                    <a:bodyPr/>
                    <a:lstStyle/>
                    <a:p>
                      <a:pPr algn="ctr" fontAlgn="b"/>
                      <a:r>
                        <a:rPr lang="en-GB" sz="1100" b="0" i="0" u="none" strike="noStrike">
                          <a:solidFill>
                            <a:srgbClr val="000000"/>
                          </a:solidFill>
                          <a:effectLst/>
                          <a:latin typeface="Arial (Headings)"/>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1793">
                <a:tc>
                  <a:txBody>
                    <a:bodyPr/>
                    <a:lstStyle/>
                    <a:p>
                      <a:pPr algn="ctr" fontAlgn="b"/>
                      <a:r>
                        <a:rPr lang="en-GB" sz="1100" b="0" i="0" u="none" strike="noStrike">
                          <a:solidFill>
                            <a:srgbClr val="000000"/>
                          </a:solidFill>
                          <a:effectLst/>
                          <a:latin typeface="Arial (Headings)"/>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1793">
                <a:tc>
                  <a:txBody>
                    <a:bodyPr/>
                    <a:lstStyle/>
                    <a:p>
                      <a:pPr algn="ctr" fontAlgn="b"/>
                      <a:r>
                        <a:rPr lang="en-GB" sz="1100" b="0" i="0" u="none" strike="noStrike">
                          <a:solidFill>
                            <a:srgbClr val="000000"/>
                          </a:solidFill>
                          <a:effectLst/>
                          <a:latin typeface="Arial (Headings)"/>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1793">
                <a:tc>
                  <a:txBody>
                    <a:bodyPr/>
                    <a:lstStyle/>
                    <a:p>
                      <a:pPr algn="ctr" fontAlgn="b"/>
                      <a:r>
                        <a:rPr lang="en-GB" sz="1100" b="0" i="0" u="none" strike="noStrike">
                          <a:solidFill>
                            <a:srgbClr val="000000"/>
                          </a:solidFill>
                          <a:effectLst/>
                          <a:latin typeface="Arial (Headings)"/>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1793">
                <a:tc>
                  <a:txBody>
                    <a:bodyPr/>
                    <a:lstStyle/>
                    <a:p>
                      <a:pPr algn="ctr" fontAlgn="b"/>
                      <a:r>
                        <a:rPr lang="en-GB" sz="1100" b="0" i="0" u="none" strike="noStrike">
                          <a:solidFill>
                            <a:srgbClr val="000000"/>
                          </a:solidFill>
                          <a:effectLst/>
                          <a:latin typeface="Arial (Headings)"/>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2876414" y="997046"/>
            <a:ext cx="1890888" cy="307777"/>
          </a:xfrm>
          <a:prstGeom prst="rect">
            <a:avLst/>
          </a:prstGeom>
          <a:noFill/>
        </p:spPr>
        <p:txBody>
          <a:bodyPr wrap="square" rtlCol="0">
            <a:spAutoFit/>
          </a:bodyPr>
          <a:lstStyle/>
          <a:p>
            <a:r>
              <a:rPr lang="en-GB" b="1">
                <a:solidFill>
                  <a:srgbClr val="008265"/>
                </a:solidFill>
              </a:rPr>
              <a:t>Females</a:t>
            </a:r>
          </a:p>
        </p:txBody>
      </p:sp>
      <p:sp>
        <p:nvSpPr>
          <p:cNvPr id="8" name="TextBox 7"/>
          <p:cNvSpPr txBox="1"/>
          <p:nvPr/>
        </p:nvSpPr>
        <p:spPr>
          <a:xfrm>
            <a:off x="8532155" y="997045"/>
            <a:ext cx="1890888" cy="307777"/>
          </a:xfrm>
          <a:prstGeom prst="rect">
            <a:avLst/>
          </a:prstGeom>
          <a:noFill/>
        </p:spPr>
        <p:txBody>
          <a:bodyPr wrap="square" rtlCol="0">
            <a:spAutoFit/>
          </a:bodyPr>
          <a:lstStyle/>
          <a:p>
            <a:r>
              <a:rPr lang="en-GB" b="1">
                <a:solidFill>
                  <a:srgbClr val="008265"/>
                </a:solidFill>
              </a:rPr>
              <a:t>Males</a:t>
            </a:r>
          </a:p>
        </p:txBody>
      </p:sp>
      <p:sp>
        <p:nvSpPr>
          <p:cNvPr id="9" name="Google Shape;281;p26">
            <a:extLst>
              <a:ext uri="{FF2B5EF4-FFF2-40B4-BE49-F238E27FC236}">
                <a16:creationId xmlns:a16="http://schemas.microsoft.com/office/drawing/2014/main" id="{6BA30E1E-56C4-493B-8992-B93B1A6F3097}"/>
              </a:ext>
            </a:extLst>
          </p:cNvPr>
          <p:cNvSpPr txBox="1"/>
          <p:nvPr/>
        </p:nvSpPr>
        <p:spPr>
          <a:xfrm>
            <a:off x="0" y="6502960"/>
            <a:ext cx="10201458" cy="355040"/>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Dec 2022 &amp; May 2023 data. </a:t>
            </a:r>
            <a:r>
              <a:rPr lang="en-GB" sz="800" dirty="0">
                <a:latin typeface="Arial" panose="020B0604020202020204" pitchFamily="34" charset="0"/>
                <a:ea typeface="Corbel"/>
                <a:cs typeface="Arial" panose="020B0604020202020204" pitchFamily="34" charset="0"/>
                <a:sym typeface="Corbel"/>
              </a:rPr>
              <a:t>All consumers who hold at least one (motor, travel, buildings and/or contents) insurance policy / who have claimed on at least one insurance policy in the last 12 months: Female n=512/82, Male n=488/76.</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95888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Females</a:t>
            </a:r>
          </a:p>
        </p:txBody>
      </p:sp>
      <p:graphicFrame>
        <p:nvGraphicFramePr>
          <p:cNvPr id="4" name="Table 3"/>
          <p:cNvGraphicFramePr>
            <a:graphicFrameLocks noGrp="1"/>
          </p:cNvGraphicFramePr>
          <p:nvPr>
            <p:extLst>
              <p:ext uri="{D42A27DB-BD31-4B8C-83A1-F6EECF244321}">
                <p14:modId xmlns:p14="http://schemas.microsoft.com/office/powerpoint/2010/main" val="254564709"/>
              </p:ext>
            </p:extLst>
          </p:nvPr>
        </p:nvGraphicFramePr>
        <p:xfrm>
          <a:off x="1941165" y="1191380"/>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Arial (Headings)"/>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Arial (Headings)"/>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Arial (Headings)"/>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2.96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12.28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Arial (Headings)"/>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12.04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Arial (Headings)"/>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12.04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Arial (Headings)"/>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11.50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Arial (Headings)"/>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Arial (Headings)"/>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Arial (Headings)"/>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claim was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Arial (Headings)"/>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Arial (Headings)"/>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informed me about their claims process before I bought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Arial (Headings)"/>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5" name="Google Shape;281;p26">
            <a:extLst>
              <a:ext uri="{FF2B5EF4-FFF2-40B4-BE49-F238E27FC236}">
                <a16:creationId xmlns:a16="http://schemas.microsoft.com/office/drawing/2014/main" id="{6BA30E1E-56C4-493B-8992-B93B1A6F3097}"/>
              </a:ext>
            </a:extLst>
          </p:cNvPr>
          <p:cNvSpPr txBox="1"/>
          <p:nvPr/>
        </p:nvSpPr>
        <p:spPr>
          <a:xfrm>
            <a:off x="0" y="6502960"/>
            <a:ext cx="10201458" cy="355040"/>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D</a:t>
            </a:r>
            <a:r>
              <a:rPr lang="en-GB" sz="800" dirty="0">
                <a:solidFill>
                  <a:schemeClr val="tx1"/>
                </a:solidFill>
                <a:latin typeface="Arial" panose="020B0604020202020204" pitchFamily="34" charset="0"/>
                <a:ea typeface="Corbel"/>
                <a:cs typeface="Arial" panose="020B0604020202020204" pitchFamily="34" charset="0"/>
                <a:sym typeface="Corbel"/>
              </a:rPr>
              <a:t>ec 2022 &amp; May 2023 data. </a:t>
            </a:r>
            <a:r>
              <a:rPr lang="en-GB" sz="800" dirty="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a:t>
            </a:r>
          </a:p>
          <a:p>
            <a:r>
              <a:rPr lang="en-GB" sz="800" dirty="0">
                <a:latin typeface="Arial" panose="020B0604020202020204" pitchFamily="34" charset="0"/>
                <a:ea typeface="Corbel"/>
                <a:cs typeface="Arial" panose="020B0604020202020204" pitchFamily="34" charset="0"/>
                <a:sym typeface="Corbel"/>
              </a:rPr>
              <a:t>Female n=512/82</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34682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Males</a:t>
            </a:r>
          </a:p>
        </p:txBody>
      </p:sp>
      <p:graphicFrame>
        <p:nvGraphicFramePr>
          <p:cNvPr id="4" name="Table 3"/>
          <p:cNvGraphicFramePr>
            <a:graphicFrameLocks noGrp="1"/>
          </p:cNvGraphicFramePr>
          <p:nvPr>
            <p:extLst>
              <p:ext uri="{D42A27DB-BD31-4B8C-83A1-F6EECF244321}">
                <p14:modId xmlns:p14="http://schemas.microsoft.com/office/powerpoint/2010/main" val="1766443397"/>
              </p:ext>
            </p:extLst>
          </p:nvPr>
        </p:nvGraphicFramePr>
        <p:xfrm>
          <a:off x="1941165" y="947506"/>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11.27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11.18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provided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understand if there are any discounts or no claims bonus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5" name="Google Shape;281;p26">
            <a:extLst>
              <a:ext uri="{FF2B5EF4-FFF2-40B4-BE49-F238E27FC236}">
                <a16:creationId xmlns:a16="http://schemas.microsoft.com/office/drawing/2014/main" id="{6BA30E1E-56C4-493B-8992-B93B1A6F3097}"/>
              </a:ext>
            </a:extLst>
          </p:cNvPr>
          <p:cNvSpPr txBox="1"/>
          <p:nvPr/>
        </p:nvSpPr>
        <p:spPr>
          <a:xfrm>
            <a:off x="0" y="6502960"/>
            <a:ext cx="10201458" cy="355040"/>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Dec 2022 &amp; May 2023 data. </a:t>
            </a:r>
            <a:r>
              <a:rPr lang="en-GB" sz="800" dirty="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a:t>
            </a:r>
          </a:p>
          <a:p>
            <a:r>
              <a:rPr lang="en-GB" sz="800" dirty="0">
                <a:latin typeface="Arial" panose="020B0604020202020204" pitchFamily="34" charset="0"/>
                <a:ea typeface="Corbel"/>
                <a:cs typeface="Arial" panose="020B0604020202020204" pitchFamily="34" charset="0"/>
                <a:sym typeface="Corbel"/>
              </a:rPr>
              <a:t>Male n=488/76.</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86838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Consumers – Age</a:t>
            </a:r>
          </a:p>
        </p:txBody>
      </p:sp>
      <p:graphicFrame>
        <p:nvGraphicFramePr>
          <p:cNvPr id="4" name="Table 3"/>
          <p:cNvGraphicFramePr>
            <a:graphicFrameLocks noGrp="1"/>
          </p:cNvGraphicFramePr>
          <p:nvPr>
            <p:extLst>
              <p:ext uri="{D42A27DB-BD31-4B8C-83A1-F6EECF244321}">
                <p14:modId xmlns:p14="http://schemas.microsoft.com/office/powerpoint/2010/main" val="3576545937"/>
              </p:ext>
            </p:extLst>
          </p:nvPr>
        </p:nvGraphicFramePr>
        <p:xfrm>
          <a:off x="103981" y="1551017"/>
          <a:ext cx="3962697" cy="3956756"/>
        </p:xfrm>
        <a:graphic>
          <a:graphicData uri="http://schemas.openxmlformats.org/drawingml/2006/table">
            <a:tbl>
              <a:tblPr firstRow="1" bandRow="1">
                <a:tableStyleId>{6E62EB93-AAC6-4EBA-99E5-D1D4B1179FDE}</a:tableStyleId>
              </a:tblPr>
              <a:tblGrid>
                <a:gridCol w="435665">
                  <a:extLst>
                    <a:ext uri="{9D8B030D-6E8A-4147-A177-3AD203B41FA5}">
                      <a16:colId xmlns:a16="http://schemas.microsoft.com/office/drawing/2014/main" val="20000"/>
                    </a:ext>
                  </a:extLst>
                </a:gridCol>
                <a:gridCol w="881758">
                  <a:extLst>
                    <a:ext uri="{9D8B030D-6E8A-4147-A177-3AD203B41FA5}">
                      <a16:colId xmlns:a16="http://schemas.microsoft.com/office/drawing/2014/main" val="20001"/>
                    </a:ext>
                  </a:extLst>
                </a:gridCol>
                <a:gridCol w="881758">
                  <a:extLst>
                    <a:ext uri="{9D8B030D-6E8A-4147-A177-3AD203B41FA5}">
                      <a16:colId xmlns:a16="http://schemas.microsoft.com/office/drawing/2014/main" val="20002"/>
                    </a:ext>
                  </a:extLst>
                </a:gridCol>
                <a:gridCol w="881758">
                  <a:extLst>
                    <a:ext uri="{9D8B030D-6E8A-4147-A177-3AD203B41FA5}">
                      <a16:colId xmlns:a16="http://schemas.microsoft.com/office/drawing/2014/main" val="20003"/>
                    </a:ext>
                  </a:extLst>
                </a:gridCol>
                <a:gridCol w="881758">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363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1995881" y="1189152"/>
            <a:ext cx="1890888" cy="307777"/>
          </a:xfrm>
          <a:prstGeom prst="rect">
            <a:avLst/>
          </a:prstGeom>
          <a:noFill/>
        </p:spPr>
        <p:txBody>
          <a:bodyPr wrap="square" rtlCol="0">
            <a:spAutoFit/>
          </a:bodyPr>
          <a:lstStyle/>
          <a:p>
            <a:r>
              <a:rPr lang="en-GB" b="1">
                <a:solidFill>
                  <a:srgbClr val="008265"/>
                </a:solidFill>
              </a:rPr>
              <a:t>18-34</a:t>
            </a:r>
          </a:p>
        </p:txBody>
      </p:sp>
      <p:sp>
        <p:nvSpPr>
          <p:cNvPr id="8" name="TextBox 7"/>
          <p:cNvSpPr txBox="1"/>
          <p:nvPr/>
        </p:nvSpPr>
        <p:spPr>
          <a:xfrm>
            <a:off x="9384466" y="1168821"/>
            <a:ext cx="1890888" cy="307777"/>
          </a:xfrm>
          <a:prstGeom prst="rect">
            <a:avLst/>
          </a:prstGeom>
          <a:noFill/>
        </p:spPr>
        <p:txBody>
          <a:bodyPr wrap="square" rtlCol="0">
            <a:spAutoFit/>
          </a:bodyPr>
          <a:lstStyle/>
          <a:p>
            <a:r>
              <a:rPr lang="en-GB" b="1">
                <a:solidFill>
                  <a:srgbClr val="008265"/>
                </a:solidFill>
              </a:rPr>
              <a:t>55 or older</a:t>
            </a:r>
          </a:p>
        </p:txBody>
      </p:sp>
      <p:graphicFrame>
        <p:nvGraphicFramePr>
          <p:cNvPr id="12" name="Table 11"/>
          <p:cNvGraphicFramePr>
            <a:graphicFrameLocks noGrp="1"/>
          </p:cNvGraphicFramePr>
          <p:nvPr>
            <p:extLst>
              <p:ext uri="{D42A27DB-BD31-4B8C-83A1-F6EECF244321}">
                <p14:modId xmlns:p14="http://schemas.microsoft.com/office/powerpoint/2010/main" val="397431727"/>
              </p:ext>
            </p:extLst>
          </p:nvPr>
        </p:nvGraphicFramePr>
        <p:xfrm>
          <a:off x="4114503" y="1551015"/>
          <a:ext cx="3962697" cy="3956756"/>
        </p:xfrm>
        <a:graphic>
          <a:graphicData uri="http://schemas.openxmlformats.org/drawingml/2006/table">
            <a:tbl>
              <a:tblPr firstRow="1" bandRow="1">
                <a:tableStyleId>{6E62EB93-AAC6-4EBA-99E5-D1D4B1179FDE}</a:tableStyleId>
              </a:tblPr>
              <a:tblGrid>
                <a:gridCol w="435665">
                  <a:extLst>
                    <a:ext uri="{9D8B030D-6E8A-4147-A177-3AD203B41FA5}">
                      <a16:colId xmlns:a16="http://schemas.microsoft.com/office/drawing/2014/main" val="20000"/>
                    </a:ext>
                  </a:extLst>
                </a:gridCol>
                <a:gridCol w="881758">
                  <a:extLst>
                    <a:ext uri="{9D8B030D-6E8A-4147-A177-3AD203B41FA5}">
                      <a16:colId xmlns:a16="http://schemas.microsoft.com/office/drawing/2014/main" val="20001"/>
                    </a:ext>
                  </a:extLst>
                </a:gridCol>
                <a:gridCol w="881758">
                  <a:extLst>
                    <a:ext uri="{9D8B030D-6E8A-4147-A177-3AD203B41FA5}">
                      <a16:colId xmlns:a16="http://schemas.microsoft.com/office/drawing/2014/main" val="20002"/>
                    </a:ext>
                  </a:extLst>
                </a:gridCol>
                <a:gridCol w="881758">
                  <a:extLst>
                    <a:ext uri="{9D8B030D-6E8A-4147-A177-3AD203B41FA5}">
                      <a16:colId xmlns:a16="http://schemas.microsoft.com/office/drawing/2014/main" val="20003"/>
                    </a:ext>
                  </a:extLst>
                </a:gridCol>
                <a:gridCol w="881758">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363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935696375"/>
              </p:ext>
            </p:extLst>
          </p:nvPr>
        </p:nvGraphicFramePr>
        <p:xfrm>
          <a:off x="8117007" y="1551015"/>
          <a:ext cx="3962697" cy="3961870"/>
        </p:xfrm>
        <a:graphic>
          <a:graphicData uri="http://schemas.openxmlformats.org/drawingml/2006/table">
            <a:tbl>
              <a:tblPr firstRow="1" bandRow="1">
                <a:tableStyleId>{6E62EB93-AAC6-4EBA-99E5-D1D4B1179FDE}</a:tableStyleId>
              </a:tblPr>
              <a:tblGrid>
                <a:gridCol w="435665">
                  <a:extLst>
                    <a:ext uri="{9D8B030D-6E8A-4147-A177-3AD203B41FA5}">
                      <a16:colId xmlns:a16="http://schemas.microsoft.com/office/drawing/2014/main" val="20000"/>
                    </a:ext>
                  </a:extLst>
                </a:gridCol>
                <a:gridCol w="881758">
                  <a:extLst>
                    <a:ext uri="{9D8B030D-6E8A-4147-A177-3AD203B41FA5}">
                      <a16:colId xmlns:a16="http://schemas.microsoft.com/office/drawing/2014/main" val="20001"/>
                    </a:ext>
                  </a:extLst>
                </a:gridCol>
                <a:gridCol w="881758">
                  <a:extLst>
                    <a:ext uri="{9D8B030D-6E8A-4147-A177-3AD203B41FA5}">
                      <a16:colId xmlns:a16="http://schemas.microsoft.com/office/drawing/2014/main" val="20002"/>
                    </a:ext>
                  </a:extLst>
                </a:gridCol>
                <a:gridCol w="881758">
                  <a:extLst>
                    <a:ext uri="{9D8B030D-6E8A-4147-A177-3AD203B41FA5}">
                      <a16:colId xmlns:a16="http://schemas.microsoft.com/office/drawing/2014/main" val="20003"/>
                    </a:ext>
                  </a:extLst>
                </a:gridCol>
                <a:gridCol w="881758">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2.15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8744">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2.79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14" name="TextBox 13"/>
          <p:cNvSpPr txBox="1"/>
          <p:nvPr/>
        </p:nvSpPr>
        <p:spPr>
          <a:xfrm>
            <a:off x="5839747" y="1168822"/>
            <a:ext cx="1890888" cy="307777"/>
          </a:xfrm>
          <a:prstGeom prst="rect">
            <a:avLst/>
          </a:prstGeom>
          <a:noFill/>
        </p:spPr>
        <p:txBody>
          <a:bodyPr wrap="square" rtlCol="0">
            <a:spAutoFit/>
          </a:bodyPr>
          <a:lstStyle/>
          <a:p>
            <a:r>
              <a:rPr lang="en-GB" b="1">
                <a:solidFill>
                  <a:srgbClr val="008265"/>
                </a:solidFill>
              </a:rPr>
              <a:t>35-54</a:t>
            </a: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0" y="6527166"/>
            <a:ext cx="9374547" cy="330834"/>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Dec 2022 &amp; May 2023 data. </a:t>
            </a:r>
            <a:r>
              <a:rPr lang="en-GB" sz="800" dirty="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18-34 n=277/84, 35-54 n=338/55, 55 or older n= 385/19*   *Low sample, just shown for completeness</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27685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18-34 years old</a:t>
            </a:r>
          </a:p>
        </p:txBody>
      </p:sp>
      <p:graphicFrame>
        <p:nvGraphicFramePr>
          <p:cNvPr id="4" name="Table 3"/>
          <p:cNvGraphicFramePr>
            <a:graphicFrameLocks noGrp="1"/>
          </p:cNvGraphicFramePr>
          <p:nvPr>
            <p:extLst>
              <p:ext uri="{D42A27DB-BD31-4B8C-83A1-F6EECF244321}">
                <p14:modId xmlns:p14="http://schemas.microsoft.com/office/powerpoint/2010/main" val="1662441977"/>
              </p:ext>
            </p:extLst>
          </p:nvPr>
        </p:nvGraphicFramePr>
        <p:xfrm>
          <a:off x="1941165" y="1006629"/>
          <a:ext cx="8309671" cy="4877595"/>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claim was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had a choice in how the company settled the claim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43774" y="6507046"/>
            <a:ext cx="9374547" cy="330834"/>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Dec 2022 &amp; May 2023 data. </a:t>
            </a:r>
            <a:r>
              <a:rPr lang="en-GB" sz="800" dirty="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18-34 n=277/84</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48840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35-54 years old</a:t>
            </a:r>
          </a:p>
        </p:txBody>
      </p:sp>
      <p:graphicFrame>
        <p:nvGraphicFramePr>
          <p:cNvPr id="4" name="Table 3"/>
          <p:cNvGraphicFramePr>
            <a:graphicFrameLocks noGrp="1"/>
          </p:cNvGraphicFramePr>
          <p:nvPr>
            <p:extLst>
              <p:ext uri="{D42A27DB-BD31-4B8C-83A1-F6EECF244321}">
                <p14:modId xmlns:p14="http://schemas.microsoft.com/office/powerpoint/2010/main" val="2031230592"/>
              </p:ext>
            </p:extLst>
          </p:nvPr>
        </p:nvGraphicFramePr>
        <p:xfrm>
          <a:off x="1941165" y="1084263"/>
          <a:ext cx="8309671" cy="4877595"/>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1028814">
                  <a:extLst>
                    <a:ext uri="{9D8B030D-6E8A-4147-A177-3AD203B41FA5}">
                      <a16:colId xmlns:a16="http://schemas.microsoft.com/office/drawing/2014/main" val="20001"/>
                    </a:ext>
                  </a:extLst>
                </a:gridCol>
                <a:gridCol w="252893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12.15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3.31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12.07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11.89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people you dealt with showed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11.88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10.52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10.51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10.45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3.21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10.34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10.25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understand if there are any discounts or no claims bonus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10.09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527166"/>
            <a:ext cx="9374547" cy="330834"/>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Dec 2022 &amp; May 2023 data. </a:t>
            </a:r>
            <a:r>
              <a:rPr lang="en-GB" sz="800" dirty="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35-54 n=338/55</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53040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55 or older</a:t>
            </a:r>
          </a:p>
        </p:txBody>
      </p:sp>
      <p:graphicFrame>
        <p:nvGraphicFramePr>
          <p:cNvPr id="4" name="Table 3"/>
          <p:cNvGraphicFramePr>
            <a:graphicFrameLocks noGrp="1"/>
          </p:cNvGraphicFramePr>
          <p:nvPr>
            <p:extLst>
              <p:ext uri="{D42A27DB-BD31-4B8C-83A1-F6EECF244321}">
                <p14:modId xmlns:p14="http://schemas.microsoft.com/office/powerpoint/2010/main" val="172749237"/>
              </p:ext>
            </p:extLst>
          </p:nvPr>
        </p:nvGraphicFramePr>
        <p:xfrm>
          <a:off x="1881302" y="1015519"/>
          <a:ext cx="8309671" cy="4877595"/>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13.62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3.38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13.04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had a choice in how the company settled the claim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12.08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2.42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11.92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11.21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11.09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2.29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10.96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10.00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10.63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10.25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10.00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527166"/>
            <a:ext cx="9374547" cy="330834"/>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Dec 2022 &amp; May 2023 data. </a:t>
            </a:r>
            <a:r>
              <a:rPr lang="en-GB" sz="800" dirty="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55 or older n=385/19* Small base, indicative only</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8304095"/>
      </p:ext>
    </p:extLst>
  </p:cSld>
  <p:clrMapOvr>
    <a:overrideClrMapping bg1="lt1" tx1="dk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Consumers – ethnicity</a:t>
            </a:r>
          </a:p>
        </p:txBody>
      </p:sp>
      <p:graphicFrame>
        <p:nvGraphicFramePr>
          <p:cNvPr id="4" name="Table 3"/>
          <p:cNvGraphicFramePr>
            <a:graphicFrameLocks noGrp="1"/>
          </p:cNvGraphicFramePr>
          <p:nvPr>
            <p:extLst>
              <p:ext uri="{D42A27DB-BD31-4B8C-83A1-F6EECF244321}">
                <p14:modId xmlns:p14="http://schemas.microsoft.com/office/powerpoint/2010/main" val="2262572328"/>
              </p:ext>
            </p:extLst>
          </p:nvPr>
        </p:nvGraphicFramePr>
        <p:xfrm>
          <a:off x="846659" y="1416754"/>
          <a:ext cx="4853613" cy="3985103"/>
        </p:xfrm>
        <a:graphic>
          <a:graphicData uri="http://schemas.openxmlformats.org/drawingml/2006/table">
            <a:tbl>
              <a:tblPr firstRow="1" bandRow="1">
                <a:tableStyleId>{6E62EB93-AAC6-4EBA-99E5-D1D4B1179FDE}</a:tableStyleId>
              </a:tblPr>
              <a:tblGrid>
                <a:gridCol w="533613">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368966">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01793">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01793">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01793">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01793">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1793">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1793">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1793">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1793">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1793">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2.65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380918834"/>
              </p:ext>
            </p:extLst>
          </p:nvPr>
        </p:nvGraphicFramePr>
        <p:xfrm>
          <a:off x="6304845" y="1416754"/>
          <a:ext cx="4853613" cy="3985103"/>
        </p:xfrm>
        <a:graphic>
          <a:graphicData uri="http://schemas.openxmlformats.org/drawingml/2006/table">
            <a:tbl>
              <a:tblPr firstRow="1" bandRow="1">
                <a:tableStyleId>{6E62EB93-AAC6-4EBA-99E5-D1D4B1179FDE}</a:tableStyleId>
              </a:tblPr>
              <a:tblGrid>
                <a:gridCol w="533613">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368966">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01793">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01793">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01793">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01793">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1793">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1793">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1793">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1793">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1793">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2549037" y="997045"/>
            <a:ext cx="1890888" cy="307777"/>
          </a:xfrm>
          <a:prstGeom prst="rect">
            <a:avLst/>
          </a:prstGeom>
          <a:noFill/>
        </p:spPr>
        <p:txBody>
          <a:bodyPr wrap="square" rtlCol="0">
            <a:spAutoFit/>
          </a:bodyPr>
          <a:lstStyle/>
          <a:p>
            <a:r>
              <a:rPr lang="en-GB" b="1">
                <a:solidFill>
                  <a:srgbClr val="008265"/>
                </a:solidFill>
              </a:rPr>
              <a:t>White/ White British</a:t>
            </a:r>
          </a:p>
        </p:txBody>
      </p:sp>
      <p:sp>
        <p:nvSpPr>
          <p:cNvPr id="9" name="TextBox 8"/>
          <p:cNvSpPr txBox="1"/>
          <p:nvPr/>
        </p:nvSpPr>
        <p:spPr>
          <a:xfrm>
            <a:off x="8126613" y="997045"/>
            <a:ext cx="1890888" cy="307777"/>
          </a:xfrm>
          <a:prstGeom prst="rect">
            <a:avLst/>
          </a:prstGeom>
          <a:noFill/>
        </p:spPr>
        <p:txBody>
          <a:bodyPr wrap="square" rtlCol="0">
            <a:spAutoFit/>
          </a:bodyPr>
          <a:lstStyle/>
          <a:p>
            <a:r>
              <a:rPr lang="en-GB" b="1">
                <a:solidFill>
                  <a:srgbClr val="008265"/>
                </a:solidFill>
              </a:rPr>
              <a:t>Ethnic minorities</a:t>
            </a:r>
          </a:p>
        </p:txBody>
      </p:sp>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Dec 2022 &amp; May 2023 data. </a:t>
            </a:r>
            <a:r>
              <a:rPr lang="en-GB" sz="800" dirty="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White/ White British n=885/120, Ethnic minorities: n=112/37* Low sample, just shown for completeness.</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84583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White/ White British</a:t>
            </a:r>
          </a:p>
        </p:txBody>
      </p:sp>
      <p:graphicFrame>
        <p:nvGraphicFramePr>
          <p:cNvPr id="4" name="Table 3"/>
          <p:cNvGraphicFramePr>
            <a:graphicFrameLocks noGrp="1"/>
          </p:cNvGraphicFramePr>
          <p:nvPr>
            <p:extLst>
              <p:ext uri="{D42A27DB-BD31-4B8C-83A1-F6EECF244321}">
                <p14:modId xmlns:p14="http://schemas.microsoft.com/office/powerpoint/2010/main" val="1188911611"/>
              </p:ext>
            </p:extLst>
          </p:nvPr>
        </p:nvGraphicFramePr>
        <p:xfrm>
          <a:off x="1941165" y="1170523"/>
          <a:ext cx="8309671" cy="4877595"/>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2.88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12.65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12.17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11.77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had a choice in how the company settled the claim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2.67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claim was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Dec 2022 &amp; May 2023 data. </a:t>
            </a:r>
            <a:r>
              <a:rPr lang="en-GB" sz="800" dirty="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White/ White British n=885/120.</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4818078"/>
      </p:ext>
    </p:extLst>
  </p:cSld>
  <p:clrMapOvr>
    <a:overrideClrMapping bg1="lt1" tx1="dk1" bg2="dk2" tx2="lt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Ethnic minorities</a:t>
            </a:r>
          </a:p>
        </p:txBody>
      </p:sp>
      <p:graphicFrame>
        <p:nvGraphicFramePr>
          <p:cNvPr id="4" name="Table 3"/>
          <p:cNvGraphicFramePr>
            <a:graphicFrameLocks noGrp="1"/>
          </p:cNvGraphicFramePr>
          <p:nvPr>
            <p:extLst>
              <p:ext uri="{D42A27DB-BD31-4B8C-83A1-F6EECF244321}">
                <p14:modId xmlns:p14="http://schemas.microsoft.com/office/powerpoint/2010/main" val="438566051"/>
              </p:ext>
            </p:extLst>
          </p:nvPr>
        </p:nvGraphicFramePr>
        <p:xfrm>
          <a:off x="1941165" y="1136019"/>
          <a:ext cx="8309671" cy="5038485"/>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10.30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Repairs or replacement items were completed/ delivered at a time that suited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9.03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claim was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could buy my insurance in any way that suited me (e.g. online, mobile, telephone, broker)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insurer provided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I was able to choose the supplier that the insurance company uses (e.g. tradesmen, garage, airline, law firm)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7.74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6.52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4.77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Arial" panose="020B0604020202020204" pitchFamily="34" charset="0"/>
                          <a:cs typeface="Arial" panose="020B0604020202020204" pitchFamily="34" charset="0"/>
                        </a:rPr>
                        <a:t>8.27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Dec 2022 &amp; May 2023 data. </a:t>
            </a:r>
            <a:r>
              <a:rPr lang="en-GB" sz="800" dirty="0">
                <a:latin typeface="Arial" panose="020B0604020202020204" pitchFamily="34" charset="0"/>
                <a:ea typeface="Corbel"/>
                <a:cs typeface="Arial" panose="020B0604020202020204" pitchFamily="34" charset="0"/>
                <a:sym typeface="Corbel"/>
              </a:rPr>
              <a:t>All consumers who hold at least one (motor, travel, buildings and/or contents) insurance policy/ who have claimed on at least one insurance policy in the last 12 months: Ethnic minorities: n=112/37* Small base, indicative only.</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2489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664606" y="-53790"/>
            <a:ext cx="7234068" cy="883122"/>
          </a:xfrm>
        </p:spPr>
        <p:txBody>
          <a:bodyPr/>
          <a:lstStyle/>
          <a:p>
            <a:r>
              <a:rPr lang="en-GB" sz="2400" b="1">
                <a:solidFill>
                  <a:schemeClr val="bg2"/>
                </a:solidFill>
                <a:latin typeface="Rockwell" panose="02060603020205020403" pitchFamily="18" charset="0"/>
                <a:ea typeface="Arial"/>
                <a:cs typeface="Calibri Light" panose="020F0302020204030204" pitchFamily="34" charset="0"/>
              </a:rPr>
              <a:t>Key </a:t>
            </a:r>
            <a:r>
              <a:rPr lang="en-GB" sz="2400" b="1">
                <a:solidFill>
                  <a:schemeClr val="bg2"/>
                </a:solidFill>
                <a:latin typeface="Rockwell" panose="02060603020205020403" pitchFamily="18" charset="0"/>
                <a:ea typeface="Arial"/>
                <a:cs typeface="Calibri Light" panose="020F0302020204030204" pitchFamily="34" charset="0"/>
                <a:sym typeface="Arial"/>
              </a:rPr>
              <a:t>findings – Consumers</a:t>
            </a:r>
          </a:p>
        </p:txBody>
      </p:sp>
      <p:sp>
        <p:nvSpPr>
          <p:cNvPr id="2" name="Text Placeholder 1"/>
          <p:cNvSpPr>
            <a:spLocks noGrp="1"/>
          </p:cNvSpPr>
          <p:nvPr>
            <p:ph type="body" idx="1"/>
          </p:nvPr>
        </p:nvSpPr>
        <p:spPr>
          <a:xfrm>
            <a:off x="440120" y="744200"/>
            <a:ext cx="11333869" cy="5379613"/>
          </a:xfrm>
        </p:spPr>
        <p:txBody>
          <a:bodyPr/>
          <a:lstStyle/>
          <a:p>
            <a:pPr marL="514350" indent="-285750">
              <a:buClr>
                <a:srgbClr val="008265"/>
              </a:buClr>
              <a:buFont typeface="Arial" panose="020B0604020202020204" pitchFamily="34" charset="0"/>
              <a:buChar char="•"/>
            </a:pPr>
            <a:r>
              <a:rPr lang="en-GB" dirty="0">
                <a:solidFill>
                  <a:schemeClr val="tx1"/>
                </a:solidFill>
                <a:latin typeface="+mj-lt"/>
                <a:cs typeface="Calibri Light" panose="020F0302020204030204" pitchFamily="34" charset="0"/>
              </a:rPr>
              <a:t>The Loyalty theme continues to be biggest opportunity to increase levels of trust in the Insurance sector with the Consumer population as a whole because of the current low performance rating</a:t>
            </a:r>
          </a:p>
          <a:p>
            <a:pPr marL="514350" indent="-285750">
              <a:buClr>
                <a:srgbClr val="008265"/>
              </a:buClr>
              <a:buFont typeface="Arial" panose="020B0604020202020204" pitchFamily="34" charset="0"/>
              <a:buChar char="•"/>
            </a:pPr>
            <a:endParaRPr lang="en-GB" dirty="0">
              <a:solidFill>
                <a:schemeClr val="tx1"/>
              </a:solidFill>
              <a:latin typeface="+mj-lt"/>
              <a:cs typeface="Calibri Light" panose="020F0302020204030204" pitchFamily="34" charset="0"/>
            </a:endParaRPr>
          </a:p>
          <a:p>
            <a:pPr marL="514350" indent="-285750">
              <a:buClr>
                <a:srgbClr val="008265"/>
              </a:buClr>
              <a:buFont typeface="Arial" panose="020B0604020202020204" pitchFamily="34" charset="0"/>
              <a:buChar char="•"/>
            </a:pPr>
            <a:r>
              <a:rPr lang="en-GB" dirty="0">
                <a:solidFill>
                  <a:schemeClr val="tx1"/>
                </a:solidFill>
                <a:latin typeface="+mj-lt"/>
                <a:cs typeface="Calibri Light" panose="020F0302020204030204" pitchFamily="34" charset="0"/>
              </a:rPr>
              <a:t>The claim-related themes have grown significantly in importance for Consumers since July 2021: they now have the highest stated importance of the nine themes.  Providers’ performance has also improved in the view of Consumers who have made a claim. At the current level of importance, any significant fall in performance would result in the claims themes becoming urgent areas for focus</a:t>
            </a:r>
          </a:p>
          <a:p>
            <a:pPr marL="514350" indent="-285750">
              <a:buClr>
                <a:srgbClr val="008265"/>
              </a:buClr>
              <a:buFont typeface="Arial" panose="020B0604020202020204" pitchFamily="34" charset="0"/>
              <a:buChar char="•"/>
            </a:pPr>
            <a:endParaRPr lang="en-GB" dirty="0">
              <a:solidFill>
                <a:schemeClr val="tx1"/>
              </a:solidFill>
              <a:latin typeface="+mj-lt"/>
              <a:cs typeface="Calibri Light" panose="020F0302020204030204" pitchFamily="34" charset="0"/>
            </a:endParaRPr>
          </a:p>
          <a:p>
            <a:pPr marL="514350" indent="-285750">
              <a:buClr>
                <a:srgbClr val="008265"/>
              </a:buClr>
              <a:buFont typeface="Arial" panose="020B0604020202020204" pitchFamily="34" charset="0"/>
              <a:buChar char="•"/>
            </a:pPr>
            <a:r>
              <a:rPr lang="en-GB" dirty="0">
                <a:solidFill>
                  <a:schemeClr val="tx1"/>
                </a:solidFill>
                <a:latin typeface="+mj-lt"/>
                <a:cs typeface="Calibri Light" panose="020F0302020204030204" pitchFamily="34" charset="0"/>
              </a:rPr>
              <a:t>Currently, overall opportunity scores are closely grouped . To improve trust, focus should be on improving the Loyalty, Confidence, Protection and Price related topics whilst maintaining current levels of performance for the three Claims and the Ease related themes</a:t>
            </a:r>
          </a:p>
          <a:p>
            <a:pPr marL="514350" indent="-285750">
              <a:buClr>
                <a:srgbClr val="008265"/>
              </a:buClr>
              <a:buFont typeface="Arial" panose="020B0604020202020204" pitchFamily="34" charset="0"/>
              <a:buChar char="•"/>
            </a:pPr>
            <a:endParaRPr lang="en-GB" dirty="0">
              <a:solidFill>
                <a:srgbClr val="FF0000"/>
              </a:solidFill>
              <a:latin typeface="+mj-lt"/>
              <a:cs typeface="Calibri Light" panose="020F0302020204030204" pitchFamily="34" charset="0"/>
              <a:sym typeface="Arial"/>
            </a:endParaRPr>
          </a:p>
          <a:p>
            <a:pPr marL="514350" indent="-285750">
              <a:buClr>
                <a:srgbClr val="008265"/>
              </a:buClr>
              <a:buFont typeface="Arial" panose="020B0604020202020204" pitchFamily="34" charset="0"/>
              <a:buChar char="•"/>
            </a:pPr>
            <a:r>
              <a:rPr lang="en-GB" dirty="0">
                <a:solidFill>
                  <a:schemeClr val="tx1"/>
                </a:solidFill>
                <a:latin typeface="+mj-lt"/>
                <a:cs typeface="Calibri Light" panose="020F0302020204030204" pitchFamily="34" charset="0"/>
                <a:sym typeface="Arial"/>
              </a:rPr>
              <a:t>The 5 top overall actions the industry can take in order to improve trust with all Consumers are:</a:t>
            </a:r>
          </a:p>
          <a:p>
            <a:pPr marL="514350" indent="-285750">
              <a:buClr>
                <a:srgbClr val="008265"/>
              </a:buClr>
              <a:buFont typeface="Arial" panose="020B0604020202020204" pitchFamily="34" charset="0"/>
              <a:buChar char="•"/>
            </a:pPr>
            <a:endParaRPr lang="en-GB" dirty="0">
              <a:solidFill>
                <a:schemeClr val="tx1"/>
              </a:solidFill>
              <a:latin typeface="+mj-lt"/>
              <a:cs typeface="Calibri Light" panose="020F0302020204030204" pitchFamily="34" charset="0"/>
              <a:sym typeface="Arial"/>
            </a:endParaRPr>
          </a:p>
          <a:p>
            <a:pPr marL="2343150" lvl="4" indent="-285750" fontAlgn="b">
              <a:buClr>
                <a:srgbClr val="008265"/>
              </a:buClr>
              <a:buFont typeface="Arial" panose="020B0604020202020204" pitchFamily="34" charset="0"/>
              <a:buChar char="•"/>
            </a:pPr>
            <a:r>
              <a:rPr lang="en-GB" dirty="0">
                <a:solidFill>
                  <a:schemeClr val="tx1"/>
                </a:solidFill>
                <a:latin typeface="+mj-lt"/>
                <a:cs typeface="Calibri Light" panose="020F0302020204030204" pitchFamily="34" charset="0"/>
                <a:sym typeface="Rockwell"/>
              </a:rPr>
              <a:t>Rewarding a customer with a discount for staying  </a:t>
            </a:r>
          </a:p>
          <a:p>
            <a:pPr marL="2343150" lvl="4" indent="-285750" fontAlgn="b">
              <a:buClr>
                <a:srgbClr val="008265"/>
              </a:buClr>
              <a:buFont typeface="Arial" panose="020B0604020202020204" pitchFamily="34" charset="0"/>
              <a:buChar char="•"/>
            </a:pPr>
            <a:r>
              <a:rPr lang="en-GB" dirty="0">
                <a:solidFill>
                  <a:schemeClr val="tx1"/>
                </a:solidFill>
                <a:latin typeface="+mj-lt"/>
                <a:cs typeface="Calibri Light" panose="020F0302020204030204" pitchFamily="34" charset="0"/>
                <a:sym typeface="Rockwell"/>
              </a:rPr>
              <a:t>Not having dual pricing for new / existing customers </a:t>
            </a:r>
          </a:p>
          <a:p>
            <a:pPr marL="2343150" lvl="4" indent="-285750" fontAlgn="b">
              <a:buClr>
                <a:srgbClr val="008265"/>
              </a:buClr>
              <a:buFont typeface="Arial" panose="020B0604020202020204" pitchFamily="34" charset="0"/>
              <a:buChar char="•"/>
            </a:pPr>
            <a:r>
              <a:rPr lang="en-GB" dirty="0">
                <a:solidFill>
                  <a:schemeClr val="tx1"/>
                </a:solidFill>
                <a:latin typeface="+mj-lt"/>
                <a:cs typeface="Calibri Light" panose="020F0302020204030204" pitchFamily="34" charset="0"/>
              </a:rPr>
              <a:t>Taking loyalty into account when calculating renewal quotes following a claim</a:t>
            </a:r>
          </a:p>
          <a:p>
            <a:pPr marL="2343150" lvl="4" indent="-285750" fontAlgn="b">
              <a:buClr>
                <a:srgbClr val="008265"/>
              </a:buClr>
              <a:buFont typeface="Arial" panose="020B0604020202020204" pitchFamily="34" charset="0"/>
              <a:buChar char="•"/>
            </a:pPr>
            <a:r>
              <a:rPr lang="en-GB" dirty="0">
                <a:solidFill>
                  <a:schemeClr val="tx1"/>
                </a:solidFill>
                <a:latin typeface="+mj-lt"/>
                <a:cs typeface="Calibri Light" panose="020F0302020204030204" pitchFamily="34" charset="0"/>
              </a:rPr>
              <a:t>Matching a cheaper price from a competitor's quote</a:t>
            </a:r>
          </a:p>
          <a:p>
            <a:pPr marL="2343150" lvl="4" indent="-285750" fontAlgn="b">
              <a:buClr>
                <a:srgbClr val="008265"/>
              </a:buClr>
              <a:buFont typeface="Arial" panose="020B0604020202020204" pitchFamily="34" charset="0"/>
              <a:buChar char="•"/>
            </a:pPr>
            <a:r>
              <a:rPr lang="en-GB" dirty="0">
                <a:solidFill>
                  <a:schemeClr val="tx1"/>
                </a:solidFill>
                <a:latin typeface="+mj-lt"/>
                <a:cs typeface="Calibri Light" panose="020F0302020204030204" pitchFamily="34" charset="0"/>
              </a:rPr>
              <a:t>Assessing the risk individually, rather than using generic assumptions</a:t>
            </a:r>
          </a:p>
          <a:p>
            <a:pPr marL="1600200" lvl="3" indent="0">
              <a:buClr>
                <a:srgbClr val="008265"/>
              </a:buClr>
            </a:pPr>
            <a:endParaRPr lang="en-GB" dirty="0">
              <a:solidFill>
                <a:schemeClr val="tx1"/>
              </a:solidFill>
              <a:latin typeface="+mj-lt"/>
              <a:cs typeface="Calibri Light" panose="020F0302020204030204" pitchFamily="34" charset="0"/>
              <a:sym typeface="Arial"/>
            </a:endParaRPr>
          </a:p>
          <a:p>
            <a:pPr marL="514350" indent="-285750">
              <a:buClr>
                <a:srgbClr val="008265"/>
              </a:buClr>
              <a:buFont typeface="Arial" panose="020B0604020202020204" pitchFamily="34" charset="0"/>
              <a:buChar char="•"/>
            </a:pPr>
            <a:endParaRPr lang="en-GB" dirty="0">
              <a:solidFill>
                <a:schemeClr val="tx1"/>
              </a:solidFill>
              <a:latin typeface="+mj-lt"/>
              <a:cs typeface="Calibri Light" panose="020F0302020204030204" pitchFamily="34" charset="0"/>
            </a:endParaRPr>
          </a:p>
          <a:p>
            <a:pPr marL="514350" indent="-285750">
              <a:buClr>
                <a:srgbClr val="008265"/>
              </a:buClr>
              <a:buFont typeface="Arial" panose="020B0604020202020204" pitchFamily="34" charset="0"/>
              <a:buChar char="•"/>
            </a:pPr>
            <a:r>
              <a:rPr lang="en-GB" dirty="0">
                <a:solidFill>
                  <a:schemeClr val="tx1"/>
                </a:solidFill>
                <a:latin typeface="+mj-lt"/>
                <a:cs typeface="Calibri Light" panose="020F0302020204030204" pitchFamily="34" charset="0"/>
              </a:rPr>
              <a:t>Overall Consumer satisfaction with their current policy is 84%, similar to the previous wave ( December 2022), down just 1 percentage point</a:t>
            </a:r>
          </a:p>
          <a:p>
            <a:pPr marL="514350" indent="-285750">
              <a:buClr>
                <a:srgbClr val="008265"/>
              </a:buClr>
              <a:buFont typeface="Arial" panose="020B0604020202020204" pitchFamily="34" charset="0"/>
              <a:buChar char="•"/>
            </a:pPr>
            <a:endParaRPr lang="en-GB" dirty="0">
              <a:solidFill>
                <a:schemeClr val="tx1"/>
              </a:solidFill>
              <a:latin typeface="+mj-lt"/>
              <a:cs typeface="Calibri Light" panose="020F0302020204030204" pitchFamily="34" charset="0"/>
            </a:endParaRPr>
          </a:p>
          <a:p>
            <a:pPr marL="514350" indent="-285750">
              <a:buClr>
                <a:srgbClr val="008265"/>
              </a:buClr>
              <a:buFont typeface="Arial" panose="020B0604020202020204" pitchFamily="34" charset="0"/>
              <a:buChar char="•"/>
            </a:pPr>
            <a:endParaRPr lang="en-GB" dirty="0">
              <a:solidFill>
                <a:schemeClr val="tx1"/>
              </a:solidFill>
              <a:latin typeface="+mj-lt"/>
              <a:cs typeface="Calibri Light" panose="020F0302020204030204" pitchFamily="34" charset="0"/>
            </a:endParaRPr>
          </a:p>
          <a:p>
            <a:pPr marL="228600" indent="0">
              <a:buClr>
                <a:srgbClr val="008265"/>
              </a:buClr>
            </a:pPr>
            <a:endParaRPr lang="en-GB" dirty="0">
              <a:solidFill>
                <a:schemeClr val="tx1"/>
              </a:solidFill>
              <a:latin typeface="+mj-lt"/>
              <a:cs typeface="Calibri Light" panose="020F0302020204030204" pitchFamily="34" charset="0"/>
            </a:endParaRPr>
          </a:p>
          <a:p>
            <a:pPr marL="228600" indent="0">
              <a:buClr>
                <a:srgbClr val="008265"/>
              </a:buClr>
            </a:pPr>
            <a:endParaRPr lang="en-GB" dirty="0">
              <a:solidFill>
                <a:schemeClr val="tx1"/>
              </a:solidFill>
              <a:latin typeface="+mj-lt"/>
              <a:cs typeface="Calibri Light" panose="020F0302020204030204" pitchFamily="34" charset="0"/>
            </a:endParaRPr>
          </a:p>
          <a:p>
            <a:pPr marL="228600" indent="0">
              <a:buClr>
                <a:srgbClr val="008265"/>
              </a:buClr>
            </a:pPr>
            <a:endParaRPr lang="en-GB" dirty="0">
              <a:solidFill>
                <a:schemeClr val="tx1"/>
              </a:solidFill>
              <a:latin typeface="+mj-lt"/>
              <a:cs typeface="Calibri Light" panose="020F0302020204030204" pitchFamily="34" charset="0"/>
              <a:sym typeface="Arial"/>
            </a:endParaRPr>
          </a:p>
        </p:txBody>
      </p:sp>
    </p:spTree>
    <p:extLst>
      <p:ext uri="{BB962C8B-B14F-4D97-AF65-F5344CB8AC3E}">
        <p14:creationId xmlns:p14="http://schemas.microsoft.com/office/powerpoint/2010/main" val="29492326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Consumers – policy type held</a:t>
            </a:r>
          </a:p>
        </p:txBody>
      </p:sp>
      <p:graphicFrame>
        <p:nvGraphicFramePr>
          <p:cNvPr id="4" name="Table 3"/>
          <p:cNvGraphicFramePr>
            <a:graphicFrameLocks noGrp="1"/>
          </p:cNvGraphicFramePr>
          <p:nvPr>
            <p:extLst>
              <p:ext uri="{D42A27DB-BD31-4B8C-83A1-F6EECF244321}">
                <p14:modId xmlns:p14="http://schemas.microsoft.com/office/powerpoint/2010/main" val="1223832081"/>
              </p:ext>
            </p:extLst>
          </p:nvPr>
        </p:nvGraphicFramePr>
        <p:xfrm>
          <a:off x="422143" y="1868647"/>
          <a:ext cx="3764849" cy="2765638"/>
        </p:xfrm>
        <a:graphic>
          <a:graphicData uri="http://schemas.openxmlformats.org/drawingml/2006/table">
            <a:tbl>
              <a:tblPr firstRow="1" bandRow="1">
                <a:tableStyleId>{6E62EB93-AAC6-4EBA-99E5-D1D4B1179FDE}</a:tableStyleId>
              </a:tblPr>
              <a:tblGrid>
                <a:gridCol w="362435">
                  <a:extLst>
                    <a:ext uri="{9D8B030D-6E8A-4147-A177-3AD203B41FA5}">
                      <a16:colId xmlns:a16="http://schemas.microsoft.com/office/drawing/2014/main" val="20000"/>
                    </a:ext>
                  </a:extLst>
                </a:gridCol>
                <a:gridCol w="829733">
                  <a:extLst>
                    <a:ext uri="{9D8B030D-6E8A-4147-A177-3AD203B41FA5}">
                      <a16:colId xmlns:a16="http://schemas.microsoft.com/office/drawing/2014/main" val="20001"/>
                    </a:ext>
                  </a:extLst>
                </a:gridCol>
                <a:gridCol w="863600">
                  <a:extLst>
                    <a:ext uri="{9D8B030D-6E8A-4147-A177-3AD203B41FA5}">
                      <a16:colId xmlns:a16="http://schemas.microsoft.com/office/drawing/2014/main" val="20002"/>
                    </a:ext>
                  </a:extLst>
                </a:gridCol>
                <a:gridCol w="880533">
                  <a:extLst>
                    <a:ext uri="{9D8B030D-6E8A-4147-A177-3AD203B41FA5}">
                      <a16:colId xmlns:a16="http://schemas.microsoft.com/office/drawing/2014/main" val="20003"/>
                    </a:ext>
                  </a:extLst>
                </a:gridCol>
                <a:gridCol w="828548">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2" name="TextBox 1"/>
          <p:cNvSpPr txBox="1"/>
          <p:nvPr/>
        </p:nvSpPr>
        <p:spPr>
          <a:xfrm>
            <a:off x="2068069" y="1506782"/>
            <a:ext cx="1890888" cy="307777"/>
          </a:xfrm>
          <a:prstGeom prst="rect">
            <a:avLst/>
          </a:prstGeom>
          <a:noFill/>
        </p:spPr>
        <p:txBody>
          <a:bodyPr wrap="square" rtlCol="0">
            <a:spAutoFit/>
          </a:bodyPr>
          <a:lstStyle/>
          <a:p>
            <a:r>
              <a:rPr lang="en-GB" b="1">
                <a:solidFill>
                  <a:srgbClr val="008265"/>
                </a:solidFill>
              </a:rPr>
              <a:t>Motor</a:t>
            </a:r>
          </a:p>
        </p:txBody>
      </p:sp>
      <p:sp>
        <p:nvSpPr>
          <p:cNvPr id="8" name="TextBox 7"/>
          <p:cNvSpPr txBox="1"/>
          <p:nvPr/>
        </p:nvSpPr>
        <p:spPr>
          <a:xfrm>
            <a:off x="9139020" y="1486451"/>
            <a:ext cx="1890888" cy="307777"/>
          </a:xfrm>
          <a:prstGeom prst="rect">
            <a:avLst/>
          </a:prstGeom>
          <a:noFill/>
        </p:spPr>
        <p:txBody>
          <a:bodyPr wrap="square" rtlCol="0">
            <a:spAutoFit/>
          </a:bodyPr>
          <a:lstStyle/>
          <a:p>
            <a:r>
              <a:rPr lang="en-GB" b="1">
                <a:solidFill>
                  <a:srgbClr val="008265"/>
                </a:solidFill>
              </a:rPr>
              <a:t>Buildings/ Contents</a:t>
            </a:r>
          </a:p>
        </p:txBody>
      </p:sp>
      <p:graphicFrame>
        <p:nvGraphicFramePr>
          <p:cNvPr id="12" name="Table 11"/>
          <p:cNvGraphicFramePr>
            <a:graphicFrameLocks noGrp="1"/>
          </p:cNvGraphicFramePr>
          <p:nvPr>
            <p:extLst>
              <p:ext uri="{D42A27DB-BD31-4B8C-83A1-F6EECF244321}">
                <p14:modId xmlns:p14="http://schemas.microsoft.com/office/powerpoint/2010/main" val="107960491"/>
              </p:ext>
            </p:extLst>
          </p:nvPr>
        </p:nvGraphicFramePr>
        <p:xfrm>
          <a:off x="4257543" y="1868645"/>
          <a:ext cx="3764849" cy="2765638"/>
        </p:xfrm>
        <a:graphic>
          <a:graphicData uri="http://schemas.openxmlformats.org/drawingml/2006/table">
            <a:tbl>
              <a:tblPr firstRow="1" bandRow="1">
                <a:tableStyleId>{6E62EB93-AAC6-4EBA-99E5-D1D4B1179FDE}</a:tableStyleId>
              </a:tblPr>
              <a:tblGrid>
                <a:gridCol w="325746">
                  <a:extLst>
                    <a:ext uri="{9D8B030D-6E8A-4147-A177-3AD203B41FA5}">
                      <a16:colId xmlns:a16="http://schemas.microsoft.com/office/drawing/2014/main" val="20000"/>
                    </a:ext>
                  </a:extLst>
                </a:gridCol>
                <a:gridCol w="857955">
                  <a:extLst>
                    <a:ext uri="{9D8B030D-6E8A-4147-A177-3AD203B41FA5}">
                      <a16:colId xmlns:a16="http://schemas.microsoft.com/office/drawing/2014/main" val="20001"/>
                    </a:ext>
                  </a:extLst>
                </a:gridCol>
                <a:gridCol w="835378">
                  <a:extLst>
                    <a:ext uri="{9D8B030D-6E8A-4147-A177-3AD203B41FA5}">
                      <a16:colId xmlns:a16="http://schemas.microsoft.com/office/drawing/2014/main" val="20002"/>
                    </a:ext>
                  </a:extLst>
                </a:gridCol>
                <a:gridCol w="908036">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904593708"/>
              </p:ext>
            </p:extLst>
          </p:nvPr>
        </p:nvGraphicFramePr>
        <p:xfrm>
          <a:off x="8092943" y="1868645"/>
          <a:ext cx="3764849" cy="2765638"/>
        </p:xfrm>
        <a:graphic>
          <a:graphicData uri="http://schemas.openxmlformats.org/drawingml/2006/table">
            <a:tbl>
              <a:tblPr firstRow="1" bandRow="1">
                <a:tableStyleId>{6E62EB93-AAC6-4EBA-99E5-D1D4B1179FDE}</a:tableStyleId>
              </a:tblPr>
              <a:tblGrid>
                <a:gridCol w="328568">
                  <a:extLst>
                    <a:ext uri="{9D8B030D-6E8A-4147-A177-3AD203B41FA5}">
                      <a16:colId xmlns:a16="http://schemas.microsoft.com/office/drawing/2014/main" val="20000"/>
                    </a:ext>
                  </a:extLst>
                </a:gridCol>
                <a:gridCol w="846667">
                  <a:extLst>
                    <a:ext uri="{9D8B030D-6E8A-4147-A177-3AD203B41FA5}">
                      <a16:colId xmlns:a16="http://schemas.microsoft.com/office/drawing/2014/main" val="20001"/>
                    </a:ext>
                  </a:extLst>
                </a:gridCol>
                <a:gridCol w="829733">
                  <a:extLst>
                    <a:ext uri="{9D8B030D-6E8A-4147-A177-3AD203B41FA5}">
                      <a16:colId xmlns:a16="http://schemas.microsoft.com/office/drawing/2014/main" val="20002"/>
                    </a:ext>
                  </a:extLst>
                </a:gridCol>
                <a:gridCol w="922147">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2.57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2.37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14" name="TextBox 13"/>
          <p:cNvSpPr txBox="1"/>
          <p:nvPr/>
        </p:nvSpPr>
        <p:spPr>
          <a:xfrm>
            <a:off x="5911935" y="1486452"/>
            <a:ext cx="1890888" cy="307777"/>
          </a:xfrm>
          <a:prstGeom prst="rect">
            <a:avLst/>
          </a:prstGeom>
          <a:noFill/>
        </p:spPr>
        <p:txBody>
          <a:bodyPr wrap="square" rtlCol="0">
            <a:spAutoFit/>
          </a:bodyPr>
          <a:lstStyle/>
          <a:p>
            <a:r>
              <a:rPr lang="en-GB" b="1">
                <a:solidFill>
                  <a:srgbClr val="008265"/>
                </a:solidFill>
              </a:rPr>
              <a:t>Travel</a:t>
            </a:r>
          </a:p>
        </p:txBody>
      </p:sp>
      <p:sp>
        <p:nvSpPr>
          <p:cNvPr id="11" name="Google Shape;281;p26">
            <a:extLst>
              <a:ext uri="{FF2B5EF4-FFF2-40B4-BE49-F238E27FC236}">
                <a16:creationId xmlns:a16="http://schemas.microsoft.com/office/drawing/2014/main" id="{6BA30E1E-56C4-493B-8992-B93B1A6F3097}"/>
              </a:ext>
            </a:extLst>
          </p:cNvPr>
          <p:cNvSpPr txBox="1"/>
          <p:nvPr/>
        </p:nvSpPr>
        <p:spPr>
          <a:xfrm>
            <a:off x="0" y="6363715"/>
            <a:ext cx="9963187" cy="494285"/>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July 2022 &amp; Dec 2022 data. </a:t>
            </a:r>
            <a:r>
              <a:rPr lang="en-GB" sz="800" dirty="0">
                <a:latin typeface="Arial" panose="020B0604020202020204" pitchFamily="34" charset="0"/>
                <a:ea typeface="Corbel"/>
                <a:cs typeface="Arial" panose="020B0604020202020204" pitchFamily="34" charset="0"/>
                <a:sym typeface="Corbel"/>
              </a:rPr>
              <a:t>All consumers who hold at least one (motor, travel, buildings and/or contents) insurance policy: </a:t>
            </a:r>
            <a:r>
              <a:rPr lang="en-GB" sz="800" dirty="0">
                <a:solidFill>
                  <a:schemeClr val="tx1"/>
                </a:solidFill>
                <a:latin typeface="Arial" panose="020B0604020202020204" pitchFamily="34" charset="0"/>
                <a:ea typeface="Corbel"/>
                <a:cs typeface="Arial" panose="020B0604020202020204" pitchFamily="34" charset="0"/>
                <a:sym typeface="Corbel"/>
              </a:rPr>
              <a:t>Motor n=474, Travel n=217, Buildings and/or Contents n=309, Total n=1,000.</a:t>
            </a:r>
            <a:r>
              <a:rPr lang="en-GB" sz="800" dirty="0">
                <a:latin typeface="Arial" panose="020B0604020202020204" pitchFamily="34" charset="0"/>
                <a:ea typeface="Corbel"/>
                <a:cs typeface="Arial" panose="020B0604020202020204" pitchFamily="34" charset="0"/>
                <a:sym typeface="Corbel"/>
              </a:rPr>
              <a:t> Note: If more than one different policies were selected, participants were randomly assigned to answer performance questions for one of the policies only.  </a:t>
            </a:r>
            <a:endParaRPr lang="en-GB" sz="800" dirty="0">
              <a:latin typeface="Arial" panose="020B0604020202020204" pitchFamily="34" charset="0"/>
              <a:cs typeface="Arial" panose="020B0604020202020204" pitchFamily="34" charset="0"/>
            </a:endParaRPr>
          </a:p>
          <a:p>
            <a:endParaRPr lang="en-GB" sz="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59080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policy type held motor</a:t>
            </a:r>
          </a:p>
        </p:txBody>
      </p:sp>
      <p:graphicFrame>
        <p:nvGraphicFramePr>
          <p:cNvPr id="4" name="Table 3"/>
          <p:cNvGraphicFramePr>
            <a:graphicFrameLocks noGrp="1"/>
          </p:cNvGraphicFramePr>
          <p:nvPr>
            <p:extLst>
              <p:ext uri="{D42A27DB-BD31-4B8C-83A1-F6EECF244321}">
                <p14:modId xmlns:p14="http://schemas.microsoft.com/office/powerpoint/2010/main" val="1803418152"/>
              </p:ext>
            </p:extLst>
          </p:nvPr>
        </p:nvGraphicFramePr>
        <p:xfrm>
          <a:off x="1881302" y="1099967"/>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3.31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12.30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3.89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11.85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11.43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10.85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10.38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3.01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10.37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10.13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informed me about their claims process before I bought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363715"/>
            <a:ext cx="9963187" cy="494285"/>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 2022 &amp; May 2023 data. </a:t>
            </a:r>
            <a:r>
              <a:rPr lang="en-GB" sz="800" dirty="0">
                <a:latin typeface="Arial" panose="020B0604020202020204" pitchFamily="34" charset="0"/>
                <a:ea typeface="Corbel"/>
                <a:cs typeface="Arial" panose="020B0604020202020204" pitchFamily="34" charset="0"/>
                <a:sym typeface="Corbel"/>
              </a:rPr>
              <a:t>All consumers who hold at least one (motor, travel, buildings and/or contents) insurance policy</a:t>
            </a:r>
            <a:r>
              <a:rPr lang="en-GB" sz="800" dirty="0">
                <a:solidFill>
                  <a:schemeClr val="tx1"/>
                </a:solidFill>
                <a:latin typeface="Arial" panose="020B0604020202020204" pitchFamily="34" charset="0"/>
                <a:ea typeface="Corbel"/>
                <a:cs typeface="Arial" panose="020B0604020202020204" pitchFamily="34" charset="0"/>
                <a:sym typeface="Corbel"/>
              </a:rPr>
              <a:t>: Motor n=474</a:t>
            </a:r>
            <a:endParaRPr lang="en-GB" sz="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7810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policy type held travel</a:t>
            </a:r>
          </a:p>
        </p:txBody>
      </p:sp>
      <p:graphicFrame>
        <p:nvGraphicFramePr>
          <p:cNvPr id="4" name="Table 3"/>
          <p:cNvGraphicFramePr>
            <a:graphicFrameLocks noGrp="1"/>
          </p:cNvGraphicFramePr>
          <p:nvPr>
            <p:extLst>
              <p:ext uri="{D42A27DB-BD31-4B8C-83A1-F6EECF244321}">
                <p14:modId xmlns:p14="http://schemas.microsoft.com/office/powerpoint/2010/main" val="1143497045"/>
              </p:ext>
            </p:extLst>
          </p:nvPr>
        </p:nvGraphicFramePr>
        <p:xfrm>
          <a:off x="1881302" y="1271974"/>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10.99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10.56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understand if there are any discounts or no claims bonus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10.20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informed me about their claims process before I bought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363715"/>
            <a:ext cx="9963187" cy="494285"/>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 2022 &amp; May 2023 data. </a:t>
            </a:r>
            <a:r>
              <a:rPr lang="en-GB" sz="800" dirty="0">
                <a:latin typeface="Arial" panose="020B0604020202020204" pitchFamily="34" charset="0"/>
                <a:ea typeface="Corbel"/>
                <a:cs typeface="Arial" panose="020B0604020202020204" pitchFamily="34" charset="0"/>
                <a:sym typeface="Corbel"/>
              </a:rPr>
              <a:t>All consumers who hold at least one (motor, travel, buildings and/or contents) insurance policy</a:t>
            </a:r>
            <a:r>
              <a:rPr lang="en-GB" sz="800" dirty="0">
                <a:solidFill>
                  <a:schemeClr val="tx1"/>
                </a:solidFill>
                <a:latin typeface="Arial" panose="020B0604020202020204" pitchFamily="34" charset="0"/>
                <a:ea typeface="Corbel"/>
                <a:cs typeface="Arial" panose="020B0604020202020204" pitchFamily="34" charset="0"/>
                <a:sym typeface="Corbel"/>
              </a:rPr>
              <a:t>:, Travel n=217</a:t>
            </a:r>
            <a:endParaRPr lang="en-GB" sz="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49599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Consumers – policy type held buildings/ contents</a:t>
            </a:r>
          </a:p>
        </p:txBody>
      </p:sp>
      <p:graphicFrame>
        <p:nvGraphicFramePr>
          <p:cNvPr id="4" name="Table 3"/>
          <p:cNvGraphicFramePr>
            <a:graphicFrameLocks noGrp="1"/>
          </p:cNvGraphicFramePr>
          <p:nvPr>
            <p:extLst>
              <p:ext uri="{D42A27DB-BD31-4B8C-83A1-F6EECF244321}">
                <p14:modId xmlns:p14="http://schemas.microsoft.com/office/powerpoint/2010/main" val="2390319649"/>
              </p:ext>
            </p:extLst>
          </p:nvPr>
        </p:nvGraphicFramePr>
        <p:xfrm>
          <a:off x="1881302" y="1271974"/>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2.27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12.49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12.34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12.14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documents were easy to read with little or no small print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understand if there are any discounts or no claims bonus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2.22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363715"/>
            <a:ext cx="9963187" cy="494285"/>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 2022 &amp; May 2023 data. </a:t>
            </a:r>
            <a:r>
              <a:rPr lang="en-GB" sz="800" dirty="0">
                <a:latin typeface="Arial" panose="020B0604020202020204" pitchFamily="34" charset="0"/>
                <a:ea typeface="Corbel"/>
                <a:cs typeface="Arial" panose="020B0604020202020204" pitchFamily="34" charset="0"/>
                <a:sym typeface="Corbel"/>
              </a:rPr>
              <a:t>All consumers who hold at least one (motor, travel, buildings and/or contents) insurance policy</a:t>
            </a:r>
            <a:r>
              <a:rPr lang="en-GB" sz="800" dirty="0">
                <a:solidFill>
                  <a:schemeClr val="tx1"/>
                </a:solidFill>
                <a:latin typeface="Arial" panose="020B0604020202020204" pitchFamily="34" charset="0"/>
                <a:ea typeface="Corbel"/>
                <a:cs typeface="Arial" panose="020B0604020202020204" pitchFamily="34" charset="0"/>
                <a:sym typeface="Corbel"/>
              </a:rPr>
              <a:t>, Buildings and/or Contents n=309</a:t>
            </a:r>
            <a:endParaRPr lang="en-GB" sz="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800663"/>
      </p:ext>
    </p:extLst>
  </p:cSld>
  <p:clrMapOvr>
    <a:overrideClrMapping bg1="lt1" tx1="dk1" bg2="dk2" tx2="lt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1948" y="6509801"/>
            <a:ext cx="9958747" cy="349849"/>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Dec 2022 &amp; May 2023 data. </a:t>
            </a:r>
            <a:r>
              <a:rPr lang="en-GB" sz="800" dirty="0">
                <a:latin typeface="Arial" panose="020B0604020202020204" pitchFamily="34" charset="0"/>
                <a:ea typeface="Corbel"/>
                <a:cs typeface="Arial" panose="020B0604020202020204" pitchFamily="34" charset="0"/>
                <a:sym typeface="Corbel"/>
              </a:rPr>
              <a:t>All consumers who have claimed on at least one (motor, travel, buildings and/or contents) insurance policy: Motor n=76, Travel n=44, Buildings/Contents n=38. Note: If more than one different policies were selected, participants were randomly assigned to answer performance questions for one of the policies only. </a:t>
            </a:r>
            <a:endParaRPr lang="en-GB" sz="800" dirty="0">
              <a:latin typeface="Arial" panose="020B0604020202020204" pitchFamily="34" charset="0"/>
              <a:cs typeface="Arial" panose="020B0604020202020204" pitchFamily="34" charset="0"/>
            </a:endParaRPr>
          </a:p>
        </p:txBody>
      </p:sp>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Consumers – policy type claimed</a:t>
            </a:r>
          </a:p>
        </p:txBody>
      </p:sp>
      <p:graphicFrame>
        <p:nvGraphicFramePr>
          <p:cNvPr id="4" name="Table 3"/>
          <p:cNvGraphicFramePr>
            <a:graphicFrameLocks noGrp="1"/>
          </p:cNvGraphicFramePr>
          <p:nvPr>
            <p:extLst>
              <p:ext uri="{D42A27DB-BD31-4B8C-83A1-F6EECF244321}">
                <p14:modId xmlns:p14="http://schemas.microsoft.com/office/powerpoint/2010/main" val="3575458499"/>
              </p:ext>
            </p:extLst>
          </p:nvPr>
        </p:nvGraphicFramePr>
        <p:xfrm>
          <a:off x="422143" y="1569223"/>
          <a:ext cx="3764849" cy="1579634"/>
        </p:xfrm>
        <a:graphic>
          <a:graphicData uri="http://schemas.openxmlformats.org/drawingml/2006/table">
            <a:tbl>
              <a:tblPr firstRow="1" bandRow="1">
                <a:tableStyleId>{6E62EB93-AAC6-4EBA-99E5-D1D4B1179FDE}</a:tableStyleId>
              </a:tblPr>
              <a:tblGrid>
                <a:gridCol w="396301">
                  <a:extLst>
                    <a:ext uri="{9D8B030D-6E8A-4147-A177-3AD203B41FA5}">
                      <a16:colId xmlns:a16="http://schemas.microsoft.com/office/drawing/2014/main" val="20000"/>
                    </a:ext>
                  </a:extLst>
                </a:gridCol>
                <a:gridCol w="818970">
                  <a:extLst>
                    <a:ext uri="{9D8B030D-6E8A-4147-A177-3AD203B41FA5}">
                      <a16:colId xmlns:a16="http://schemas.microsoft.com/office/drawing/2014/main" val="20001"/>
                    </a:ext>
                  </a:extLst>
                </a:gridCol>
                <a:gridCol w="834853">
                  <a:extLst>
                    <a:ext uri="{9D8B030D-6E8A-4147-A177-3AD203B41FA5}">
                      <a16:colId xmlns:a16="http://schemas.microsoft.com/office/drawing/2014/main" val="20002"/>
                    </a:ext>
                  </a:extLst>
                </a:gridCol>
                <a:gridCol w="876991">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55333502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90819240"/>
                  </a:ext>
                </a:extLst>
              </a:tr>
            </a:tbl>
          </a:graphicData>
        </a:graphic>
      </p:graphicFrame>
      <p:sp>
        <p:nvSpPr>
          <p:cNvPr id="2" name="TextBox 1"/>
          <p:cNvSpPr txBox="1"/>
          <p:nvPr/>
        </p:nvSpPr>
        <p:spPr>
          <a:xfrm>
            <a:off x="2068069" y="1207358"/>
            <a:ext cx="1890888" cy="307777"/>
          </a:xfrm>
          <a:prstGeom prst="rect">
            <a:avLst/>
          </a:prstGeom>
          <a:noFill/>
        </p:spPr>
        <p:txBody>
          <a:bodyPr wrap="square" rtlCol="0">
            <a:spAutoFit/>
          </a:bodyPr>
          <a:lstStyle/>
          <a:p>
            <a:r>
              <a:rPr lang="en-GB" b="1">
                <a:solidFill>
                  <a:srgbClr val="008265"/>
                </a:solidFill>
                <a:latin typeface="+mj-lt"/>
              </a:rPr>
              <a:t>Motor</a:t>
            </a:r>
          </a:p>
        </p:txBody>
      </p:sp>
      <p:sp>
        <p:nvSpPr>
          <p:cNvPr id="8" name="TextBox 7"/>
          <p:cNvSpPr txBox="1"/>
          <p:nvPr/>
        </p:nvSpPr>
        <p:spPr>
          <a:xfrm>
            <a:off x="9139020" y="1187027"/>
            <a:ext cx="1890888" cy="307777"/>
          </a:xfrm>
          <a:prstGeom prst="rect">
            <a:avLst/>
          </a:prstGeom>
          <a:noFill/>
        </p:spPr>
        <p:txBody>
          <a:bodyPr wrap="square" rtlCol="0">
            <a:spAutoFit/>
          </a:bodyPr>
          <a:lstStyle/>
          <a:p>
            <a:r>
              <a:rPr lang="en-GB" b="1">
                <a:solidFill>
                  <a:srgbClr val="008265"/>
                </a:solidFill>
                <a:latin typeface="+mj-lt"/>
              </a:rPr>
              <a:t>Buildings/ Contents</a:t>
            </a:r>
          </a:p>
        </p:txBody>
      </p:sp>
      <p:graphicFrame>
        <p:nvGraphicFramePr>
          <p:cNvPr id="12" name="Table 11"/>
          <p:cNvGraphicFramePr>
            <a:graphicFrameLocks noGrp="1"/>
          </p:cNvGraphicFramePr>
          <p:nvPr>
            <p:extLst>
              <p:ext uri="{D42A27DB-BD31-4B8C-83A1-F6EECF244321}">
                <p14:modId xmlns:p14="http://schemas.microsoft.com/office/powerpoint/2010/main" val="3379979045"/>
              </p:ext>
            </p:extLst>
          </p:nvPr>
        </p:nvGraphicFramePr>
        <p:xfrm>
          <a:off x="4257543" y="1569221"/>
          <a:ext cx="3764849" cy="1579634"/>
        </p:xfrm>
        <a:graphic>
          <a:graphicData uri="http://schemas.openxmlformats.org/drawingml/2006/table">
            <a:tbl>
              <a:tblPr firstRow="1" bandRow="1">
                <a:tableStyleId>{6E62EB93-AAC6-4EBA-99E5-D1D4B1179FDE}</a:tableStyleId>
              </a:tblPr>
              <a:tblGrid>
                <a:gridCol w="413913">
                  <a:extLst>
                    <a:ext uri="{9D8B030D-6E8A-4147-A177-3AD203B41FA5}">
                      <a16:colId xmlns:a16="http://schemas.microsoft.com/office/drawing/2014/main" val="20000"/>
                    </a:ext>
                  </a:extLst>
                </a:gridCol>
                <a:gridCol w="814944">
                  <a:extLst>
                    <a:ext uri="{9D8B030D-6E8A-4147-A177-3AD203B41FA5}">
                      <a16:colId xmlns:a16="http://schemas.microsoft.com/office/drawing/2014/main" val="20001"/>
                    </a:ext>
                  </a:extLst>
                </a:gridCol>
                <a:gridCol w="795867">
                  <a:extLst>
                    <a:ext uri="{9D8B030D-6E8A-4147-A177-3AD203B41FA5}">
                      <a16:colId xmlns:a16="http://schemas.microsoft.com/office/drawing/2014/main" val="20002"/>
                    </a:ext>
                  </a:extLst>
                </a:gridCol>
                <a:gridCol w="902391">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30592134"/>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40339229"/>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695827224"/>
              </p:ext>
            </p:extLst>
          </p:nvPr>
        </p:nvGraphicFramePr>
        <p:xfrm>
          <a:off x="8092943" y="1569221"/>
          <a:ext cx="3764849" cy="1579634"/>
        </p:xfrm>
        <a:graphic>
          <a:graphicData uri="http://schemas.openxmlformats.org/drawingml/2006/table">
            <a:tbl>
              <a:tblPr firstRow="1" bandRow="1">
                <a:tableStyleId>{6E62EB93-AAC6-4EBA-99E5-D1D4B1179FDE}</a:tableStyleId>
              </a:tblPr>
              <a:tblGrid>
                <a:gridCol w="413913">
                  <a:extLst>
                    <a:ext uri="{9D8B030D-6E8A-4147-A177-3AD203B41FA5}">
                      <a16:colId xmlns:a16="http://schemas.microsoft.com/office/drawing/2014/main" val="20000"/>
                    </a:ext>
                  </a:extLst>
                </a:gridCol>
                <a:gridCol w="817897">
                  <a:extLst>
                    <a:ext uri="{9D8B030D-6E8A-4147-A177-3AD203B41FA5}">
                      <a16:colId xmlns:a16="http://schemas.microsoft.com/office/drawing/2014/main" val="20001"/>
                    </a:ext>
                  </a:extLst>
                </a:gridCol>
                <a:gridCol w="818314">
                  <a:extLst>
                    <a:ext uri="{9D8B030D-6E8A-4147-A177-3AD203B41FA5}">
                      <a16:colId xmlns:a16="http://schemas.microsoft.com/office/drawing/2014/main" val="20002"/>
                    </a:ext>
                  </a:extLst>
                </a:gridCol>
                <a:gridCol w="876991">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25852617"/>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796017843"/>
                  </a:ext>
                </a:extLst>
              </a:tr>
            </a:tbl>
          </a:graphicData>
        </a:graphic>
      </p:graphicFrame>
      <p:sp>
        <p:nvSpPr>
          <p:cNvPr id="14" name="TextBox 13"/>
          <p:cNvSpPr txBox="1"/>
          <p:nvPr/>
        </p:nvSpPr>
        <p:spPr>
          <a:xfrm>
            <a:off x="5911935" y="1187028"/>
            <a:ext cx="1890888" cy="307777"/>
          </a:xfrm>
          <a:prstGeom prst="rect">
            <a:avLst/>
          </a:prstGeom>
          <a:noFill/>
        </p:spPr>
        <p:txBody>
          <a:bodyPr wrap="square" rtlCol="0">
            <a:spAutoFit/>
          </a:bodyPr>
          <a:lstStyle/>
          <a:p>
            <a:r>
              <a:rPr lang="en-GB" b="1">
                <a:solidFill>
                  <a:srgbClr val="008265"/>
                </a:solidFill>
                <a:latin typeface="+mj-lt"/>
              </a:rPr>
              <a:t>Travel</a:t>
            </a:r>
          </a:p>
        </p:txBody>
      </p:sp>
    </p:spTree>
    <p:extLst>
      <p:ext uri="{BB962C8B-B14F-4D97-AF65-F5344CB8AC3E}">
        <p14:creationId xmlns:p14="http://schemas.microsoft.com/office/powerpoint/2010/main" val="39372515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Opportunities for Consumers – claimed on motor</a:t>
            </a:r>
          </a:p>
        </p:txBody>
      </p:sp>
      <p:graphicFrame>
        <p:nvGraphicFramePr>
          <p:cNvPr id="4" name="Table 3"/>
          <p:cNvGraphicFramePr>
            <a:graphicFrameLocks noGrp="1"/>
          </p:cNvGraphicFramePr>
          <p:nvPr>
            <p:extLst>
              <p:ext uri="{D42A27DB-BD31-4B8C-83A1-F6EECF244321}">
                <p14:modId xmlns:p14="http://schemas.microsoft.com/office/powerpoint/2010/main" val="4251070564"/>
              </p:ext>
            </p:extLst>
          </p:nvPr>
        </p:nvGraphicFramePr>
        <p:xfrm>
          <a:off x="1275643" y="773965"/>
          <a:ext cx="8536001" cy="5259285"/>
        </p:xfrm>
        <a:graphic>
          <a:graphicData uri="http://schemas.openxmlformats.org/drawingml/2006/table">
            <a:tbl>
              <a:tblPr firstRow="1" bandRow="1">
                <a:tableStyleId>{6E62EB93-AAC6-4EBA-99E5-D1D4B1179FDE}</a:tableStyleId>
              </a:tblPr>
              <a:tblGrid>
                <a:gridCol w="682182">
                  <a:extLst>
                    <a:ext uri="{9D8B030D-6E8A-4147-A177-3AD203B41FA5}">
                      <a16:colId xmlns:a16="http://schemas.microsoft.com/office/drawing/2014/main" val="20000"/>
                    </a:ext>
                  </a:extLst>
                </a:gridCol>
                <a:gridCol w="1130162">
                  <a:extLst>
                    <a:ext uri="{9D8B030D-6E8A-4147-A177-3AD203B41FA5}">
                      <a16:colId xmlns:a16="http://schemas.microsoft.com/office/drawing/2014/main" val="20001"/>
                    </a:ext>
                  </a:extLst>
                </a:gridCol>
                <a:gridCol w="3267657">
                  <a:extLst>
                    <a:ext uri="{9D8B030D-6E8A-4147-A177-3AD203B41FA5}">
                      <a16:colId xmlns:a16="http://schemas.microsoft.com/office/drawing/2014/main" val="20002"/>
                    </a:ext>
                  </a:extLst>
                </a:gridCol>
                <a:gridCol w="1152000">
                  <a:extLst>
                    <a:ext uri="{9D8B030D-6E8A-4147-A177-3AD203B41FA5}">
                      <a16:colId xmlns:a16="http://schemas.microsoft.com/office/drawing/2014/main" val="20003"/>
                    </a:ext>
                  </a:extLst>
                </a:gridCol>
                <a:gridCol w="1152000">
                  <a:extLst>
                    <a:ext uri="{9D8B030D-6E8A-4147-A177-3AD203B41FA5}">
                      <a16:colId xmlns:a16="http://schemas.microsoft.com/office/drawing/2014/main" val="20004"/>
                    </a:ext>
                  </a:extLst>
                </a:gridCol>
                <a:gridCol w="1152000">
                  <a:extLst>
                    <a:ext uri="{9D8B030D-6E8A-4147-A177-3AD203B41FA5}">
                      <a16:colId xmlns:a16="http://schemas.microsoft.com/office/drawing/2014/main" val="20005"/>
                    </a:ext>
                  </a:extLst>
                </a:gridCol>
              </a:tblGrid>
              <a:tr h="434693">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7337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564262">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7337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claim was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7337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had a choice in how the company settled the claim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7337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people you dealt with showed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7337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7337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was not asked needless questions about my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7337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7337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provided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7337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Repairs or replacement items were completed/ delivered at a time that suited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5" name="Google Shape;281;p26">
            <a:extLst>
              <a:ext uri="{FF2B5EF4-FFF2-40B4-BE49-F238E27FC236}">
                <a16:creationId xmlns:a16="http://schemas.microsoft.com/office/drawing/2014/main" id="{6BA30E1E-56C4-493B-8992-B93B1A6F3097}"/>
              </a:ext>
            </a:extLst>
          </p:cNvPr>
          <p:cNvSpPr txBox="1"/>
          <p:nvPr/>
        </p:nvSpPr>
        <p:spPr>
          <a:xfrm>
            <a:off x="-1947" y="6509801"/>
            <a:ext cx="9179814" cy="349849"/>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Dec 2022 &amp; May 2023 data. </a:t>
            </a:r>
            <a:r>
              <a:rPr lang="en-GB" sz="800" dirty="0">
                <a:latin typeface="Arial" panose="020B0604020202020204" pitchFamily="34" charset="0"/>
                <a:ea typeface="Corbel"/>
                <a:cs typeface="Arial" panose="020B0604020202020204" pitchFamily="34" charset="0"/>
                <a:sym typeface="Corbel"/>
              </a:rPr>
              <a:t>All consumers who have claimed on at least one (motor, travel, buildings and/or contents) insurance policy: Motor n=76. Note: If more than one different policies were selected, participants were randomly assigned to answer performance questions for one of the policies only. </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23597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Opportunities for Consumers – claimed on travel</a:t>
            </a:r>
          </a:p>
        </p:txBody>
      </p:sp>
      <p:graphicFrame>
        <p:nvGraphicFramePr>
          <p:cNvPr id="7" name="Table 6"/>
          <p:cNvGraphicFramePr>
            <a:graphicFrameLocks noGrp="1"/>
          </p:cNvGraphicFramePr>
          <p:nvPr>
            <p:extLst>
              <p:ext uri="{D42A27DB-BD31-4B8C-83A1-F6EECF244321}">
                <p14:modId xmlns:p14="http://schemas.microsoft.com/office/powerpoint/2010/main" val="691446239"/>
              </p:ext>
            </p:extLst>
          </p:nvPr>
        </p:nvGraphicFramePr>
        <p:xfrm>
          <a:off x="1275643" y="773965"/>
          <a:ext cx="8536001" cy="5110724"/>
        </p:xfrm>
        <a:graphic>
          <a:graphicData uri="http://schemas.openxmlformats.org/drawingml/2006/table">
            <a:tbl>
              <a:tblPr firstRow="1" bandRow="1">
                <a:tableStyleId>{6E62EB93-AAC6-4EBA-99E5-D1D4B1179FDE}</a:tableStyleId>
              </a:tblPr>
              <a:tblGrid>
                <a:gridCol w="682182">
                  <a:extLst>
                    <a:ext uri="{9D8B030D-6E8A-4147-A177-3AD203B41FA5}">
                      <a16:colId xmlns:a16="http://schemas.microsoft.com/office/drawing/2014/main" val="20000"/>
                    </a:ext>
                  </a:extLst>
                </a:gridCol>
                <a:gridCol w="1130162">
                  <a:extLst>
                    <a:ext uri="{9D8B030D-6E8A-4147-A177-3AD203B41FA5}">
                      <a16:colId xmlns:a16="http://schemas.microsoft.com/office/drawing/2014/main" val="20001"/>
                    </a:ext>
                  </a:extLst>
                </a:gridCol>
                <a:gridCol w="3267657">
                  <a:extLst>
                    <a:ext uri="{9D8B030D-6E8A-4147-A177-3AD203B41FA5}">
                      <a16:colId xmlns:a16="http://schemas.microsoft.com/office/drawing/2014/main" val="20002"/>
                    </a:ext>
                  </a:extLst>
                </a:gridCol>
                <a:gridCol w="1152000">
                  <a:extLst>
                    <a:ext uri="{9D8B030D-6E8A-4147-A177-3AD203B41FA5}">
                      <a16:colId xmlns:a16="http://schemas.microsoft.com/office/drawing/2014/main" val="20003"/>
                    </a:ext>
                  </a:extLst>
                </a:gridCol>
                <a:gridCol w="1152000">
                  <a:extLst>
                    <a:ext uri="{9D8B030D-6E8A-4147-A177-3AD203B41FA5}">
                      <a16:colId xmlns:a16="http://schemas.microsoft.com/office/drawing/2014/main" val="20004"/>
                    </a:ext>
                  </a:extLst>
                </a:gridCol>
                <a:gridCol w="1152000">
                  <a:extLst>
                    <a:ext uri="{9D8B030D-6E8A-4147-A177-3AD203B41FA5}">
                      <a16:colId xmlns:a16="http://schemas.microsoft.com/office/drawing/2014/main" val="20005"/>
                    </a:ext>
                  </a:extLst>
                </a:gridCol>
              </a:tblGrid>
              <a:tr h="417651">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54811">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claim was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12.19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54214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54811">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had a choice in how the company settled the claim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54811">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54811">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provided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54811">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people you dealt with showed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54811">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54811">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did not have to prove that my claim was genuine with lots of receipts or pictures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54811">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was able to choose the supplier that the insurance company uses (e.g. tradesmen, garage, airline, law firm)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54811">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was not asked needless questions about my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8" y="6509801"/>
            <a:ext cx="9958747" cy="349849"/>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Dec 2022 &amp; May 2023 data. </a:t>
            </a:r>
            <a:r>
              <a:rPr lang="en-GB" sz="800" dirty="0">
                <a:latin typeface="Arial" panose="020B0604020202020204" pitchFamily="34" charset="0"/>
                <a:ea typeface="Corbel"/>
                <a:cs typeface="Arial" panose="020B0604020202020204" pitchFamily="34" charset="0"/>
                <a:sym typeface="Corbel"/>
              </a:rPr>
              <a:t>All consumers who have claimed on at least one (motor, travel, buildings and/or contents) insurance policy: Travel n=44, Note: If more than one different policies were selected, participants were randomly assigned to answer performance questions for one of the policies only. </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2587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Opportunities for Consumers – claimed on buildings/ contents</a:t>
            </a:r>
          </a:p>
        </p:txBody>
      </p:sp>
      <p:graphicFrame>
        <p:nvGraphicFramePr>
          <p:cNvPr id="6" name="Table 5"/>
          <p:cNvGraphicFramePr>
            <a:graphicFrameLocks noGrp="1"/>
          </p:cNvGraphicFramePr>
          <p:nvPr>
            <p:extLst>
              <p:ext uri="{D42A27DB-BD31-4B8C-83A1-F6EECF244321}">
                <p14:modId xmlns:p14="http://schemas.microsoft.com/office/powerpoint/2010/main" val="1875944087"/>
              </p:ext>
            </p:extLst>
          </p:nvPr>
        </p:nvGraphicFramePr>
        <p:xfrm>
          <a:off x="1275643" y="773965"/>
          <a:ext cx="8536001" cy="5339146"/>
        </p:xfrm>
        <a:graphic>
          <a:graphicData uri="http://schemas.openxmlformats.org/drawingml/2006/table">
            <a:tbl>
              <a:tblPr firstRow="1" bandRow="1">
                <a:tableStyleId>{6E62EB93-AAC6-4EBA-99E5-D1D4B1179FDE}</a:tableStyleId>
              </a:tblPr>
              <a:tblGrid>
                <a:gridCol w="682182">
                  <a:extLst>
                    <a:ext uri="{9D8B030D-6E8A-4147-A177-3AD203B41FA5}">
                      <a16:colId xmlns:a16="http://schemas.microsoft.com/office/drawing/2014/main" val="20000"/>
                    </a:ext>
                  </a:extLst>
                </a:gridCol>
                <a:gridCol w="1130162">
                  <a:extLst>
                    <a:ext uri="{9D8B030D-6E8A-4147-A177-3AD203B41FA5}">
                      <a16:colId xmlns:a16="http://schemas.microsoft.com/office/drawing/2014/main" val="20001"/>
                    </a:ext>
                  </a:extLst>
                </a:gridCol>
                <a:gridCol w="3267657">
                  <a:extLst>
                    <a:ext uri="{9D8B030D-6E8A-4147-A177-3AD203B41FA5}">
                      <a16:colId xmlns:a16="http://schemas.microsoft.com/office/drawing/2014/main" val="20002"/>
                    </a:ext>
                  </a:extLst>
                </a:gridCol>
                <a:gridCol w="1152000">
                  <a:extLst>
                    <a:ext uri="{9D8B030D-6E8A-4147-A177-3AD203B41FA5}">
                      <a16:colId xmlns:a16="http://schemas.microsoft.com/office/drawing/2014/main" val="20003"/>
                    </a:ext>
                  </a:extLst>
                </a:gridCol>
                <a:gridCol w="1152000">
                  <a:extLst>
                    <a:ext uri="{9D8B030D-6E8A-4147-A177-3AD203B41FA5}">
                      <a16:colId xmlns:a16="http://schemas.microsoft.com/office/drawing/2014/main" val="20004"/>
                    </a:ext>
                  </a:extLst>
                </a:gridCol>
                <a:gridCol w="1152000">
                  <a:extLst>
                    <a:ext uri="{9D8B030D-6E8A-4147-A177-3AD203B41FA5}">
                      <a16:colId xmlns:a16="http://schemas.microsoft.com/office/drawing/2014/main" val="20005"/>
                    </a:ext>
                  </a:extLst>
                </a:gridCol>
              </a:tblGrid>
              <a:tr h="438398">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77404">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569071">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77404">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had a choice in how the company settled the claim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77404">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Repairs or replacement items were completed/ delivered at a time that suited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77404">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provided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7740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people you dealt with showed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7740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7740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did not have to prove that my claim was genuine with lots of receipts or pictures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77404">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was able to choose the supplier that the insurance company uses (e.g. tradesmen, garage, airline, law firm)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77404">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was not asked needless questions about my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5" name="Google Shape;281;p26">
            <a:extLst>
              <a:ext uri="{FF2B5EF4-FFF2-40B4-BE49-F238E27FC236}">
                <a16:creationId xmlns:a16="http://schemas.microsoft.com/office/drawing/2014/main" id="{6BA30E1E-56C4-493B-8992-B93B1A6F3097}"/>
              </a:ext>
            </a:extLst>
          </p:cNvPr>
          <p:cNvSpPr txBox="1"/>
          <p:nvPr/>
        </p:nvSpPr>
        <p:spPr>
          <a:xfrm>
            <a:off x="-1948" y="6509801"/>
            <a:ext cx="9958747" cy="349849"/>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Dec 2022 &amp; May 2023 data. </a:t>
            </a:r>
            <a:r>
              <a:rPr lang="en-GB" sz="800" dirty="0">
                <a:latin typeface="Arial" panose="020B0604020202020204" pitchFamily="34" charset="0"/>
                <a:ea typeface="Corbel"/>
                <a:cs typeface="Arial" panose="020B0604020202020204" pitchFamily="34" charset="0"/>
                <a:sym typeface="Corbel"/>
              </a:rPr>
              <a:t>All consumers who have claimed on at least one (motor, travel, buildings and/or contents) insurance policy:  Buildings/Contents n=38. Note: If more than one different policies were selected, participants were randomly assigned to answer performance questions for one of the policies only. </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08611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9" name="Google Shape;569;p53"/>
          <p:cNvSpPr/>
          <p:nvPr/>
        </p:nvSpPr>
        <p:spPr>
          <a:xfrm>
            <a:off x="1463002" y="2127562"/>
            <a:ext cx="1825430" cy="793767"/>
          </a:xfrm>
          <a:prstGeom prst="rect">
            <a:avLst/>
          </a:prstGeom>
          <a:noFill/>
          <a:ln>
            <a:noFill/>
          </a:ln>
        </p:spPr>
        <p:txBody>
          <a:bodyPr spcFirstLastPara="1" wrap="square" lIns="91425" tIns="91425" rIns="91425" bIns="91425" anchor="ctr" anchorCtr="0">
            <a:noAutofit/>
          </a:bodyPr>
          <a:lstStyle/>
          <a:p>
            <a:endParaRPr/>
          </a:p>
        </p:txBody>
      </p:sp>
      <p:sp>
        <p:nvSpPr>
          <p:cNvPr id="3" name="TextBox 2"/>
          <p:cNvSpPr txBox="1"/>
          <p:nvPr/>
        </p:nvSpPr>
        <p:spPr>
          <a:xfrm>
            <a:off x="422143" y="289187"/>
            <a:ext cx="11227990" cy="1200329"/>
          </a:xfrm>
          <a:prstGeom prst="rect">
            <a:avLst/>
          </a:prstGeom>
          <a:noFill/>
        </p:spPr>
        <p:txBody>
          <a:bodyPr wrap="square" rtlCol="0">
            <a:spAutoFit/>
          </a:bodyPr>
          <a:lstStyle/>
          <a:p>
            <a:r>
              <a:rPr lang="en-GB" sz="2400" b="1">
                <a:solidFill>
                  <a:srgbClr val="008265"/>
                </a:solidFill>
                <a:latin typeface="Calibri Light" panose="020F0302020204030204" pitchFamily="34" charset="0"/>
                <a:cs typeface="Calibri Light" panose="020F0302020204030204" pitchFamily="34" charset="0"/>
              </a:rPr>
              <a:t>In comparison to 2018, Loyalty remains the number one consumer opportunity for the insurance industry, followed by Confidence and Ease themes.</a:t>
            </a:r>
          </a:p>
          <a:p>
            <a:endParaRPr lang="en-GB" sz="2400"/>
          </a:p>
        </p:txBody>
      </p:sp>
      <p:sp>
        <p:nvSpPr>
          <p:cNvPr id="2" name="Title 1"/>
          <p:cNvSpPr>
            <a:spLocks noGrp="1"/>
          </p:cNvSpPr>
          <p:nvPr>
            <p:ph type="ctrTitle"/>
          </p:nvPr>
        </p:nvSpPr>
        <p:spPr>
          <a:xfrm>
            <a:off x="2116668" y="1947772"/>
            <a:ext cx="9621007" cy="1839650"/>
          </a:xfrm>
        </p:spPr>
        <p:txBody>
          <a:bodyPr/>
          <a:lstStyle/>
          <a:p>
            <a:pPr>
              <a:lnSpc>
                <a:spcPct val="150000"/>
              </a:lnSpc>
            </a:pPr>
            <a:r>
              <a:rPr lang="en-GB" sz="4000" b="1">
                <a:latin typeface="Rockwell" panose="02060603020205020403" pitchFamily="18" charset="0"/>
                <a:cs typeface="Calibri Light" panose="020F0302020204030204" pitchFamily="34" charset="0"/>
              </a:rPr>
              <a:t>Appendix - SMEs</a:t>
            </a:r>
            <a:br>
              <a:rPr lang="en-GB" sz="4000" b="1">
                <a:latin typeface="Rockwell" panose="02060603020205020403" pitchFamily="18" charset="0"/>
                <a:cs typeface="Calibri Light" panose="020F0302020204030204" pitchFamily="34" charset="0"/>
              </a:rPr>
            </a:br>
            <a:endParaRPr lang="en-GB" sz="4000" b="1">
              <a:latin typeface="Rockwell" panose="02060603020205020403" pitchFamily="18" charset="0"/>
              <a:cs typeface="Calibri Light" panose="020F0302020204030204" pitchFamily="34" charset="0"/>
            </a:endParaRPr>
          </a:p>
        </p:txBody>
      </p:sp>
    </p:spTree>
    <p:extLst>
      <p:ext uri="{BB962C8B-B14F-4D97-AF65-F5344CB8AC3E}">
        <p14:creationId xmlns:p14="http://schemas.microsoft.com/office/powerpoint/2010/main" val="14543833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 2022 &amp; May 2023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Female n=899/166, Male: 595/156.</a:t>
            </a:r>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p:txBody>
      </p:sp>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SMEs – gender</a:t>
            </a:r>
          </a:p>
        </p:txBody>
      </p:sp>
      <p:graphicFrame>
        <p:nvGraphicFramePr>
          <p:cNvPr id="4" name="Table 3"/>
          <p:cNvGraphicFramePr>
            <a:graphicFrameLocks noGrp="1"/>
          </p:cNvGraphicFramePr>
          <p:nvPr>
            <p:extLst>
              <p:ext uri="{D42A27DB-BD31-4B8C-83A1-F6EECF244321}">
                <p14:modId xmlns:p14="http://schemas.microsoft.com/office/powerpoint/2010/main" val="477621904"/>
              </p:ext>
            </p:extLst>
          </p:nvPr>
        </p:nvGraphicFramePr>
        <p:xfrm>
          <a:off x="846659" y="1416754"/>
          <a:ext cx="4853613" cy="3985103"/>
        </p:xfrm>
        <a:graphic>
          <a:graphicData uri="http://schemas.openxmlformats.org/drawingml/2006/table">
            <a:tbl>
              <a:tblPr firstRow="1" bandRow="1">
                <a:tableStyleId>{6E62EB93-AAC6-4EBA-99E5-D1D4B1179FDE}</a:tableStyleId>
              </a:tblPr>
              <a:tblGrid>
                <a:gridCol w="533613">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368966">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01793">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01793">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01793">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01793">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1793">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1793">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1793">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1793">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1793">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676148235"/>
              </p:ext>
            </p:extLst>
          </p:nvPr>
        </p:nvGraphicFramePr>
        <p:xfrm>
          <a:off x="6304845" y="1416754"/>
          <a:ext cx="4853613" cy="3985103"/>
        </p:xfrm>
        <a:graphic>
          <a:graphicData uri="http://schemas.openxmlformats.org/drawingml/2006/table">
            <a:tbl>
              <a:tblPr firstRow="1" bandRow="1">
                <a:tableStyleId>{6E62EB93-AAC6-4EBA-99E5-D1D4B1179FDE}</a:tableStyleId>
              </a:tblPr>
              <a:tblGrid>
                <a:gridCol w="533613">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368966">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01793">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01793">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01793">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01793">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1793">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1793">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1793">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1793">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1793">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2876414" y="997046"/>
            <a:ext cx="1890888" cy="307777"/>
          </a:xfrm>
          <a:prstGeom prst="rect">
            <a:avLst/>
          </a:prstGeom>
          <a:noFill/>
        </p:spPr>
        <p:txBody>
          <a:bodyPr wrap="square" rtlCol="0">
            <a:spAutoFit/>
          </a:bodyPr>
          <a:lstStyle/>
          <a:p>
            <a:r>
              <a:rPr lang="en-GB" b="1">
                <a:solidFill>
                  <a:srgbClr val="008265"/>
                </a:solidFill>
              </a:rPr>
              <a:t>Females</a:t>
            </a:r>
          </a:p>
        </p:txBody>
      </p:sp>
      <p:sp>
        <p:nvSpPr>
          <p:cNvPr id="8" name="TextBox 7"/>
          <p:cNvSpPr txBox="1"/>
          <p:nvPr/>
        </p:nvSpPr>
        <p:spPr>
          <a:xfrm>
            <a:off x="8532155" y="997045"/>
            <a:ext cx="1890888" cy="307777"/>
          </a:xfrm>
          <a:prstGeom prst="rect">
            <a:avLst/>
          </a:prstGeom>
          <a:noFill/>
        </p:spPr>
        <p:txBody>
          <a:bodyPr wrap="square" rtlCol="0">
            <a:spAutoFit/>
          </a:bodyPr>
          <a:lstStyle/>
          <a:p>
            <a:r>
              <a:rPr lang="en-GB" b="1">
                <a:solidFill>
                  <a:srgbClr val="008265"/>
                </a:solidFill>
              </a:rPr>
              <a:t>Males</a:t>
            </a:r>
          </a:p>
        </p:txBody>
      </p:sp>
    </p:spTree>
    <p:extLst>
      <p:ext uri="{BB962C8B-B14F-4D97-AF65-F5344CB8AC3E}">
        <p14:creationId xmlns:p14="http://schemas.microsoft.com/office/powerpoint/2010/main" val="2289869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664606" y="67568"/>
            <a:ext cx="7234068" cy="883122"/>
          </a:xfrm>
        </p:spPr>
        <p:txBody>
          <a:bodyPr/>
          <a:lstStyle/>
          <a:p>
            <a:r>
              <a:rPr lang="en-GB" sz="2400" b="1">
                <a:solidFill>
                  <a:schemeClr val="bg2"/>
                </a:solidFill>
                <a:latin typeface="Rockwell" panose="02060603020205020403" pitchFamily="18" charset="0"/>
                <a:ea typeface="Arial"/>
                <a:cs typeface="Calibri Light" panose="020F0302020204030204" pitchFamily="34" charset="0"/>
              </a:rPr>
              <a:t>Key </a:t>
            </a:r>
            <a:r>
              <a:rPr lang="en-GB" sz="2400" b="1">
                <a:solidFill>
                  <a:schemeClr val="bg2"/>
                </a:solidFill>
                <a:latin typeface="Rockwell" panose="02060603020205020403" pitchFamily="18" charset="0"/>
                <a:ea typeface="Arial"/>
                <a:cs typeface="Calibri Light" panose="020F0302020204030204" pitchFamily="34" charset="0"/>
                <a:sym typeface="Arial"/>
              </a:rPr>
              <a:t>findings – Consumers</a:t>
            </a:r>
          </a:p>
        </p:txBody>
      </p:sp>
      <p:graphicFrame>
        <p:nvGraphicFramePr>
          <p:cNvPr id="4" name="Table 3">
            <a:extLst>
              <a:ext uri="{FF2B5EF4-FFF2-40B4-BE49-F238E27FC236}">
                <a16:creationId xmlns:a16="http://schemas.microsoft.com/office/drawing/2014/main" id="{F4E1533C-536F-4256-B38A-58CD19E28843}"/>
              </a:ext>
            </a:extLst>
          </p:cNvPr>
          <p:cNvGraphicFramePr>
            <a:graphicFrameLocks noGrp="1"/>
          </p:cNvGraphicFramePr>
          <p:nvPr>
            <p:extLst>
              <p:ext uri="{D42A27DB-BD31-4B8C-83A1-F6EECF244321}">
                <p14:modId xmlns:p14="http://schemas.microsoft.com/office/powerpoint/2010/main" val="832127170"/>
              </p:ext>
            </p:extLst>
          </p:nvPr>
        </p:nvGraphicFramePr>
        <p:xfrm>
          <a:off x="664605" y="1051699"/>
          <a:ext cx="5086497" cy="2167746"/>
        </p:xfrm>
        <a:graphic>
          <a:graphicData uri="http://schemas.openxmlformats.org/drawingml/2006/table">
            <a:tbl>
              <a:tblPr/>
              <a:tblGrid>
                <a:gridCol w="1502074">
                  <a:extLst>
                    <a:ext uri="{9D8B030D-6E8A-4147-A177-3AD203B41FA5}">
                      <a16:colId xmlns:a16="http://schemas.microsoft.com/office/drawing/2014/main" val="2284982274"/>
                    </a:ext>
                  </a:extLst>
                </a:gridCol>
                <a:gridCol w="1265604">
                  <a:extLst>
                    <a:ext uri="{9D8B030D-6E8A-4147-A177-3AD203B41FA5}">
                      <a16:colId xmlns:a16="http://schemas.microsoft.com/office/drawing/2014/main" val="1108067568"/>
                    </a:ext>
                  </a:extLst>
                </a:gridCol>
                <a:gridCol w="1228855">
                  <a:extLst>
                    <a:ext uri="{9D8B030D-6E8A-4147-A177-3AD203B41FA5}">
                      <a16:colId xmlns:a16="http://schemas.microsoft.com/office/drawing/2014/main" val="1751816803"/>
                    </a:ext>
                  </a:extLst>
                </a:gridCol>
                <a:gridCol w="1089964">
                  <a:extLst>
                    <a:ext uri="{9D8B030D-6E8A-4147-A177-3AD203B41FA5}">
                      <a16:colId xmlns:a16="http://schemas.microsoft.com/office/drawing/2014/main" val="2678700150"/>
                    </a:ext>
                  </a:extLst>
                </a:gridCol>
              </a:tblGrid>
              <a:tr h="401066">
                <a:tc>
                  <a:txBody>
                    <a:bodyPr/>
                    <a:lstStyle/>
                    <a:p>
                      <a:pPr algn="ctr" fontAlgn="b"/>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1" i="0" u="none" strike="noStrike" cap="none" dirty="0">
                          <a:solidFill>
                            <a:schemeClr val="bg1"/>
                          </a:solidFill>
                          <a:effectLst/>
                          <a:latin typeface="+mn-lt"/>
                          <a:ea typeface="+mn-ea"/>
                          <a:cs typeface="+mn-cs"/>
                          <a:sym typeface="Arial"/>
                        </a:rPr>
                        <a:t>Wave 11&amp;12 Importance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b"/>
                      <a:r>
                        <a:rPr lang="en-GB" sz="1200" b="1" i="0" u="none" strike="noStrike" cap="none" dirty="0">
                          <a:solidFill>
                            <a:schemeClr val="bg1"/>
                          </a:solidFill>
                          <a:effectLst/>
                          <a:latin typeface="+mn-lt"/>
                          <a:ea typeface="+mn-ea"/>
                          <a:cs typeface="+mn-cs"/>
                          <a:sym typeface="Arial"/>
                        </a:rPr>
                        <a:t>Wave 10&amp;11 Importance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ctr"/>
                      <a:r>
                        <a:rPr lang="en-GB" sz="1200" b="1" i="0" u="none" strike="noStrike">
                          <a:solidFill>
                            <a:schemeClr val="bg1"/>
                          </a:solidFill>
                          <a:effectLst/>
                          <a:latin typeface="+mn-lt"/>
                        </a:rPr>
                        <a:t>Change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1194891765"/>
                  </a:ext>
                </a:extLst>
              </a:tr>
              <a:tr h="252000">
                <a:tc>
                  <a:txBody>
                    <a:bodyPr/>
                    <a:lstStyle/>
                    <a:p>
                      <a:pPr marR="0" algn="ctr" rtl="0" fontAlgn="b">
                        <a:lnSpc>
                          <a:spcPct val="100000"/>
                        </a:lnSpc>
                        <a:spcBef>
                          <a:spcPts val="0"/>
                        </a:spcBef>
                        <a:spcAft>
                          <a:spcPts val="0"/>
                        </a:spcAft>
                        <a:buClr>
                          <a:srgbClr val="000000"/>
                        </a:buClr>
                        <a:buFont typeface="Arial"/>
                      </a:pPr>
                      <a:r>
                        <a:rPr lang="en-GB" sz="1100" b="1" i="0" u="none" strike="noStrike" cap="none" dirty="0">
                          <a:solidFill>
                            <a:srgbClr val="000000"/>
                          </a:solidFill>
                          <a:effectLst/>
                          <a:latin typeface="Arial" panose="020B0604020202020204" pitchFamily="34" charset="0"/>
                          <a:ea typeface="+mn-ea"/>
                          <a:cs typeface="Arial" panose="020B0604020202020204" pitchFamily="34" charset="0"/>
                          <a:sym typeface="Arial"/>
                        </a:rPr>
                        <a:t>Loyalty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6.47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6.26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0986866"/>
                  </a:ext>
                </a:extLst>
              </a:tr>
              <a:tr h="189335">
                <a:tc>
                  <a:txBody>
                    <a:bodyPr/>
                    <a:lstStyle/>
                    <a:p>
                      <a:pPr marR="0" algn="ctr" rtl="0" fontAlgn="b">
                        <a:lnSpc>
                          <a:spcPct val="100000"/>
                        </a:lnSpc>
                        <a:spcBef>
                          <a:spcPts val="0"/>
                        </a:spcBef>
                        <a:spcAft>
                          <a:spcPts val="0"/>
                        </a:spcAft>
                        <a:buClr>
                          <a:srgbClr val="000000"/>
                        </a:buClr>
                        <a:buFont typeface="Arial"/>
                      </a:pPr>
                      <a:r>
                        <a:rPr lang="en-GB" sz="1100" b="1" i="0" u="none" strike="noStrike" cap="none" dirty="0">
                          <a:solidFill>
                            <a:srgbClr val="000000"/>
                          </a:solidFill>
                          <a:effectLst/>
                          <a:latin typeface="Arial" panose="020B0604020202020204" pitchFamily="34" charset="0"/>
                          <a:ea typeface="+mn-ea"/>
                          <a:cs typeface="Arial" panose="020B0604020202020204" pitchFamily="34" charset="0"/>
                          <a:sym typeface="Arial"/>
                        </a:rPr>
                        <a:t>Speed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8.15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7.99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2354477"/>
                  </a:ext>
                </a:extLst>
              </a:tr>
              <a:tr h="189335">
                <a:tc>
                  <a:txBody>
                    <a:bodyPr/>
                    <a:lstStyle/>
                    <a:p>
                      <a:pPr marR="0" algn="ctr" rtl="0" fontAlgn="b">
                        <a:lnSpc>
                          <a:spcPct val="100000"/>
                        </a:lnSpc>
                        <a:spcBef>
                          <a:spcPts val="0"/>
                        </a:spcBef>
                        <a:spcAft>
                          <a:spcPts val="0"/>
                        </a:spcAft>
                        <a:buClr>
                          <a:srgbClr val="000000"/>
                        </a:buClr>
                        <a:buFont typeface="Arial"/>
                      </a:pPr>
                      <a:r>
                        <a:rPr lang="en-GB" sz="1100" b="1" i="0" u="none" strike="noStrike" cap="none" dirty="0">
                          <a:solidFill>
                            <a:srgbClr val="000000"/>
                          </a:solidFill>
                          <a:effectLst/>
                          <a:latin typeface="Arial" panose="020B0604020202020204" pitchFamily="34" charset="0"/>
                          <a:ea typeface="+mn-ea"/>
                          <a:cs typeface="Arial" panose="020B0604020202020204" pitchFamily="34" charset="0"/>
                          <a:sym typeface="Arial"/>
                        </a:rPr>
                        <a:t>Respect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7.90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7.59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0.31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0267530"/>
                  </a:ext>
                </a:extLst>
              </a:tr>
              <a:tr h="189335">
                <a:tc>
                  <a:txBody>
                    <a:bodyPr/>
                    <a:lstStyle/>
                    <a:p>
                      <a:pPr marR="0" algn="ctr" rtl="0" fontAlgn="b">
                        <a:lnSpc>
                          <a:spcPct val="100000"/>
                        </a:lnSpc>
                        <a:spcBef>
                          <a:spcPts val="0"/>
                        </a:spcBef>
                        <a:spcAft>
                          <a:spcPts val="0"/>
                        </a:spcAft>
                        <a:buClr>
                          <a:srgbClr val="000000"/>
                        </a:buClr>
                        <a:buFont typeface="Arial"/>
                      </a:pPr>
                      <a:r>
                        <a:rPr lang="en-GB" sz="1100" b="1" i="0" u="none" strike="noStrike" cap="none" dirty="0">
                          <a:solidFill>
                            <a:srgbClr val="000000"/>
                          </a:solidFill>
                          <a:effectLst/>
                          <a:latin typeface="Arial" panose="020B0604020202020204" pitchFamily="34" charset="0"/>
                          <a:ea typeface="+mn-ea"/>
                          <a:cs typeface="Arial" panose="020B0604020202020204" pitchFamily="34" charset="0"/>
                          <a:sym typeface="Arial"/>
                        </a:rPr>
                        <a:t>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7.28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6.96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0.32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9092210"/>
                  </a:ext>
                </a:extLst>
              </a:tr>
              <a:tr h="189335">
                <a:tc>
                  <a:txBody>
                    <a:bodyPr/>
                    <a:lstStyle/>
                    <a:p>
                      <a:pPr marR="0" algn="ctr" rtl="0" fontAlgn="b">
                        <a:lnSpc>
                          <a:spcPct val="100000"/>
                        </a:lnSpc>
                        <a:spcBef>
                          <a:spcPts val="0"/>
                        </a:spcBef>
                        <a:spcAft>
                          <a:spcPts val="0"/>
                        </a:spcAft>
                        <a:buClr>
                          <a:srgbClr val="000000"/>
                        </a:buClr>
                        <a:buFont typeface="Arial"/>
                      </a:pPr>
                      <a:r>
                        <a:rPr lang="en-GB" sz="1100" b="1" i="0" u="none" strike="noStrike" cap="none" dirty="0">
                          <a:solidFill>
                            <a:srgbClr val="000000"/>
                          </a:solidFill>
                          <a:effectLst/>
                          <a:latin typeface="Arial" panose="020B0604020202020204" pitchFamily="34" charset="0"/>
                          <a:ea typeface="+mn-ea"/>
                          <a:cs typeface="Arial" panose="020B0604020202020204" pitchFamily="34" charset="0"/>
                          <a:sym typeface="Arial"/>
                        </a:rPr>
                        <a:t>Control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7.57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7.69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-0.12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7411241"/>
                  </a:ext>
                </a:extLst>
              </a:tr>
              <a:tr h="189335">
                <a:tc>
                  <a:txBody>
                    <a:bodyPr/>
                    <a:lstStyle/>
                    <a:p>
                      <a:pPr marR="0" algn="ctr" rtl="0" fontAlgn="b">
                        <a:lnSpc>
                          <a:spcPct val="100000"/>
                        </a:lnSpc>
                        <a:spcBef>
                          <a:spcPts val="0"/>
                        </a:spcBef>
                        <a:spcAft>
                          <a:spcPts val="0"/>
                        </a:spcAft>
                        <a:buClr>
                          <a:srgbClr val="000000"/>
                        </a:buClr>
                        <a:buFont typeface="Arial"/>
                      </a:pPr>
                      <a:r>
                        <a:rPr lang="en-GB" sz="1100" b="1" i="0" u="none" strike="noStrike" cap="none" dirty="0">
                          <a:solidFill>
                            <a:srgbClr val="000000"/>
                          </a:solidFill>
                          <a:effectLst/>
                          <a:latin typeface="Arial" panose="020B0604020202020204" pitchFamily="34" charset="0"/>
                          <a:ea typeface="+mn-ea"/>
                          <a:cs typeface="Arial" panose="020B0604020202020204" pitchFamily="34" charset="0"/>
                          <a:sym typeface="Arial"/>
                        </a:rPr>
                        <a:t>Protection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6.22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5.80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0.42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7590902"/>
                  </a:ext>
                </a:extLst>
              </a:tr>
              <a:tr h="189335">
                <a:tc>
                  <a:txBody>
                    <a:bodyPr/>
                    <a:lstStyle/>
                    <a:p>
                      <a:pPr marR="0" algn="ctr" rtl="0" fontAlgn="b">
                        <a:lnSpc>
                          <a:spcPct val="100000"/>
                        </a:lnSpc>
                        <a:spcBef>
                          <a:spcPts val="0"/>
                        </a:spcBef>
                        <a:spcAft>
                          <a:spcPts val="0"/>
                        </a:spcAft>
                        <a:buClr>
                          <a:srgbClr val="000000"/>
                        </a:buClr>
                        <a:buFont typeface="Arial"/>
                      </a:pPr>
                      <a:r>
                        <a:rPr lang="en-GB" sz="1100" b="1" i="0" u="none" strike="noStrike" cap="none" dirty="0">
                          <a:solidFill>
                            <a:srgbClr val="000000"/>
                          </a:solidFill>
                          <a:effectLst/>
                          <a:latin typeface="Arial" panose="020B0604020202020204" pitchFamily="34" charset="0"/>
                          <a:ea typeface="+mn-ea"/>
                          <a:cs typeface="Arial" panose="020B0604020202020204" pitchFamily="34" charset="0"/>
                          <a:sym typeface="Arial"/>
                        </a:rPr>
                        <a:t>Ease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6.80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6.49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0.31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0282475"/>
                  </a:ext>
                </a:extLst>
              </a:tr>
              <a:tr h="189335">
                <a:tc>
                  <a:txBody>
                    <a:bodyPr/>
                    <a:lstStyle/>
                    <a:p>
                      <a:pPr marR="0" algn="ctr" rtl="0" fontAlgn="b">
                        <a:lnSpc>
                          <a:spcPct val="100000"/>
                        </a:lnSpc>
                        <a:spcBef>
                          <a:spcPts val="0"/>
                        </a:spcBef>
                        <a:spcAft>
                          <a:spcPts val="0"/>
                        </a:spcAft>
                        <a:buClr>
                          <a:srgbClr val="000000"/>
                        </a:buClr>
                        <a:buFont typeface="Arial"/>
                      </a:pPr>
                      <a:r>
                        <a:rPr lang="en-GB" sz="1100" b="1" i="0" u="none" strike="noStrike" cap="none" dirty="0">
                          <a:solidFill>
                            <a:srgbClr val="000000"/>
                          </a:solidFill>
                          <a:effectLst/>
                          <a:latin typeface="Arial" panose="020B0604020202020204" pitchFamily="34" charset="0"/>
                          <a:ea typeface="+mn-ea"/>
                          <a:cs typeface="Arial" panose="020B0604020202020204" pitchFamily="34" charset="0"/>
                          <a:sym typeface="Arial"/>
                        </a:rPr>
                        <a:t>Price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5.54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5.22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0.32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2229885"/>
                  </a:ext>
                </a:extLst>
              </a:tr>
              <a:tr h="189335">
                <a:tc>
                  <a:txBody>
                    <a:bodyPr/>
                    <a:lstStyle/>
                    <a:p>
                      <a:pPr marR="0" algn="ctr" rtl="0" fontAlgn="b">
                        <a:lnSpc>
                          <a:spcPct val="100000"/>
                        </a:lnSpc>
                        <a:spcBef>
                          <a:spcPts val="0"/>
                        </a:spcBef>
                        <a:spcAft>
                          <a:spcPts val="0"/>
                        </a:spcAft>
                        <a:buClr>
                          <a:srgbClr val="000000"/>
                        </a:buClr>
                        <a:buFont typeface="Arial"/>
                      </a:pPr>
                      <a:r>
                        <a:rPr lang="en-GB" sz="1100" b="1" i="0" u="none" strike="noStrike" cap="none" dirty="0">
                          <a:solidFill>
                            <a:srgbClr val="000000"/>
                          </a:solidFill>
                          <a:effectLst/>
                          <a:latin typeface="Arial" panose="020B0604020202020204" pitchFamily="34" charset="0"/>
                          <a:ea typeface="+mn-ea"/>
                          <a:cs typeface="Arial" panose="020B0604020202020204" pitchFamily="34" charset="0"/>
                          <a:sym typeface="Arial"/>
                        </a:rPr>
                        <a:t>Relationship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3.85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3.58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0.27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6079692"/>
                  </a:ext>
                </a:extLst>
              </a:tr>
            </a:tbl>
          </a:graphicData>
        </a:graphic>
      </p:graphicFrame>
      <p:graphicFrame>
        <p:nvGraphicFramePr>
          <p:cNvPr id="5" name="Table 4">
            <a:extLst>
              <a:ext uri="{FF2B5EF4-FFF2-40B4-BE49-F238E27FC236}">
                <a16:creationId xmlns:a16="http://schemas.microsoft.com/office/drawing/2014/main" id="{4FC1F15C-35F0-4884-B1FC-CA8E9A23841B}"/>
              </a:ext>
            </a:extLst>
          </p:cNvPr>
          <p:cNvGraphicFramePr>
            <a:graphicFrameLocks noGrp="1"/>
          </p:cNvGraphicFramePr>
          <p:nvPr>
            <p:extLst>
              <p:ext uri="{D42A27DB-BD31-4B8C-83A1-F6EECF244321}">
                <p14:modId xmlns:p14="http://schemas.microsoft.com/office/powerpoint/2010/main" val="3758766649"/>
              </p:ext>
            </p:extLst>
          </p:nvPr>
        </p:nvGraphicFramePr>
        <p:xfrm>
          <a:off x="6440898" y="1051700"/>
          <a:ext cx="4740909" cy="2167749"/>
        </p:xfrm>
        <a:graphic>
          <a:graphicData uri="http://schemas.openxmlformats.org/drawingml/2006/table">
            <a:tbl>
              <a:tblPr/>
              <a:tblGrid>
                <a:gridCol w="1422944">
                  <a:extLst>
                    <a:ext uri="{9D8B030D-6E8A-4147-A177-3AD203B41FA5}">
                      <a16:colId xmlns:a16="http://schemas.microsoft.com/office/drawing/2014/main" val="3153298738"/>
                    </a:ext>
                  </a:extLst>
                </a:gridCol>
                <a:gridCol w="1184366">
                  <a:extLst>
                    <a:ext uri="{9D8B030D-6E8A-4147-A177-3AD203B41FA5}">
                      <a16:colId xmlns:a16="http://schemas.microsoft.com/office/drawing/2014/main" val="2270872254"/>
                    </a:ext>
                  </a:extLst>
                </a:gridCol>
                <a:gridCol w="1071152">
                  <a:extLst>
                    <a:ext uri="{9D8B030D-6E8A-4147-A177-3AD203B41FA5}">
                      <a16:colId xmlns:a16="http://schemas.microsoft.com/office/drawing/2014/main" val="3899655978"/>
                    </a:ext>
                  </a:extLst>
                </a:gridCol>
                <a:gridCol w="1062447">
                  <a:extLst>
                    <a:ext uri="{9D8B030D-6E8A-4147-A177-3AD203B41FA5}">
                      <a16:colId xmlns:a16="http://schemas.microsoft.com/office/drawing/2014/main" val="4225614854"/>
                    </a:ext>
                  </a:extLst>
                </a:gridCol>
              </a:tblGrid>
              <a:tr h="386118">
                <a:tc>
                  <a:txBody>
                    <a:bodyPr/>
                    <a:lstStyle/>
                    <a:p>
                      <a:pPr marR="0" algn="r" rtl="0" fontAlgn="b">
                        <a:lnSpc>
                          <a:spcPct val="100000"/>
                        </a:lnSpc>
                        <a:spcBef>
                          <a:spcPts val="0"/>
                        </a:spcBef>
                        <a:spcAft>
                          <a:spcPts val="0"/>
                        </a:spcAft>
                        <a:buClr>
                          <a:srgbClr val="000000"/>
                        </a:buClr>
                        <a:buFont typeface="Arial"/>
                      </a:pPr>
                      <a:r>
                        <a:rPr lang="en-GB" sz="1200" b="0" i="0" u="none" strike="noStrike" cap="none">
                          <a:solidFill>
                            <a:srgbClr val="000000"/>
                          </a:solidFill>
                          <a:effectLst/>
                          <a:latin typeface="+mn-lt"/>
                          <a:ea typeface="+mn-ea"/>
                          <a:cs typeface="+mn-cs"/>
                          <a:sym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b">
                        <a:lnSpc>
                          <a:spcPct val="100000"/>
                        </a:lnSpc>
                        <a:spcBef>
                          <a:spcPts val="0"/>
                        </a:spcBef>
                        <a:spcAft>
                          <a:spcPts val="0"/>
                        </a:spcAft>
                        <a:buClr>
                          <a:srgbClr val="000000"/>
                        </a:buClr>
                        <a:buFont typeface="Arial"/>
                      </a:pPr>
                      <a:r>
                        <a:rPr lang="en-GB" sz="1200" b="1" i="0" u="none" strike="noStrike" cap="none" dirty="0">
                          <a:solidFill>
                            <a:schemeClr val="bg1"/>
                          </a:solidFill>
                          <a:effectLst/>
                          <a:latin typeface="+mn-lt"/>
                          <a:ea typeface="+mn-ea"/>
                          <a:cs typeface="+mn-cs"/>
                          <a:sym typeface="Arial"/>
                        </a:rPr>
                        <a:t>Wave 11&amp;12   Performance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marR="0" algn="ctr" rtl="0" fontAlgn="b">
                        <a:lnSpc>
                          <a:spcPct val="100000"/>
                        </a:lnSpc>
                        <a:spcBef>
                          <a:spcPts val="0"/>
                        </a:spcBef>
                        <a:spcAft>
                          <a:spcPts val="0"/>
                        </a:spcAft>
                        <a:buClr>
                          <a:srgbClr val="000000"/>
                        </a:buClr>
                        <a:buFont typeface="Arial"/>
                      </a:pPr>
                      <a:r>
                        <a:rPr lang="en-GB" sz="1200" b="1" i="0" u="none" strike="noStrike" cap="none" dirty="0">
                          <a:solidFill>
                            <a:schemeClr val="bg1"/>
                          </a:solidFill>
                          <a:effectLst/>
                          <a:latin typeface="+mn-lt"/>
                          <a:ea typeface="+mn-ea"/>
                          <a:cs typeface="+mn-cs"/>
                          <a:sym typeface="Arial"/>
                        </a:rPr>
                        <a:t>Wave 10&amp;11 Performance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marR="0" algn="ctr" rtl="0" fontAlgn="b">
                        <a:lnSpc>
                          <a:spcPct val="100000"/>
                        </a:lnSpc>
                        <a:spcBef>
                          <a:spcPts val="0"/>
                        </a:spcBef>
                        <a:spcAft>
                          <a:spcPts val="0"/>
                        </a:spcAft>
                        <a:buClr>
                          <a:srgbClr val="000000"/>
                        </a:buClr>
                        <a:buFont typeface="Arial"/>
                      </a:pPr>
                      <a:r>
                        <a:rPr lang="en-GB" sz="1200" b="1" i="0" u="none" strike="noStrike" cap="none">
                          <a:solidFill>
                            <a:schemeClr val="bg1"/>
                          </a:solidFill>
                          <a:effectLst/>
                          <a:latin typeface="+mn-lt"/>
                          <a:ea typeface="+mn-ea"/>
                          <a:cs typeface="+mn-cs"/>
                          <a:sym typeface="Arial"/>
                        </a:rPr>
                        <a:t>Change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194176516"/>
                  </a:ext>
                </a:extLst>
              </a:tr>
              <a:tr h="197959">
                <a:tc>
                  <a:txBody>
                    <a:bodyPr/>
                    <a:lstStyle/>
                    <a:p>
                      <a:pPr marR="0" algn="ctr" rtl="0" fontAlgn="b">
                        <a:lnSpc>
                          <a:spcPct val="100000"/>
                        </a:lnSpc>
                        <a:spcBef>
                          <a:spcPts val="0"/>
                        </a:spcBef>
                        <a:spcAft>
                          <a:spcPts val="0"/>
                        </a:spcAft>
                        <a:buClr>
                          <a:srgbClr val="000000"/>
                        </a:buClr>
                        <a:buFont typeface="Arial"/>
                      </a:pPr>
                      <a:r>
                        <a:rPr lang="en-GB" sz="1100" b="1" i="0" u="none" strike="noStrike" cap="none" dirty="0">
                          <a:solidFill>
                            <a:srgbClr val="000000"/>
                          </a:solidFill>
                          <a:effectLst/>
                          <a:latin typeface="Arial" panose="020B0604020202020204" pitchFamily="34" charset="0"/>
                          <a:ea typeface="+mn-ea"/>
                          <a:cs typeface="Arial" panose="020B0604020202020204" pitchFamily="34" charset="0"/>
                          <a:sym typeface="Arial"/>
                        </a:rPr>
                        <a:t>Loyalty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3.23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3.07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B050"/>
                          </a:solidFill>
                          <a:effectLst/>
                          <a:latin typeface="Arial" panose="020B0604020202020204" pitchFamily="34" charset="0"/>
                          <a:ea typeface="+mn-ea"/>
                          <a:cs typeface="Arial" panose="020B0604020202020204" pitchFamily="34" charset="0"/>
                          <a:sym typeface="Arial"/>
                        </a:rPr>
                        <a:t>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1506931"/>
                  </a:ext>
                </a:extLst>
              </a:tr>
              <a:tr h="197959">
                <a:tc>
                  <a:txBody>
                    <a:bodyPr/>
                    <a:lstStyle/>
                    <a:p>
                      <a:pPr marR="0" algn="ctr" rtl="0" fontAlgn="b">
                        <a:lnSpc>
                          <a:spcPct val="100000"/>
                        </a:lnSpc>
                        <a:spcBef>
                          <a:spcPts val="0"/>
                        </a:spcBef>
                        <a:spcAft>
                          <a:spcPts val="0"/>
                        </a:spcAft>
                        <a:buClr>
                          <a:srgbClr val="000000"/>
                        </a:buClr>
                        <a:buFont typeface="Arial"/>
                      </a:pPr>
                      <a:r>
                        <a:rPr lang="en-GB" sz="1100" b="1" i="0" u="none" strike="noStrike" cap="none" dirty="0">
                          <a:solidFill>
                            <a:srgbClr val="000000"/>
                          </a:solidFill>
                          <a:effectLst/>
                          <a:latin typeface="Arial" panose="020B0604020202020204" pitchFamily="34" charset="0"/>
                          <a:ea typeface="+mn-ea"/>
                          <a:cs typeface="Arial" panose="020B0604020202020204" pitchFamily="34" charset="0"/>
                          <a:sym typeface="Arial"/>
                        </a:rPr>
                        <a:t>Speed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7.52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7.22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B050"/>
                          </a:solidFill>
                          <a:effectLst/>
                          <a:latin typeface="Arial" panose="020B0604020202020204" pitchFamily="34" charset="0"/>
                          <a:ea typeface="+mn-ea"/>
                          <a:cs typeface="Arial" panose="020B0604020202020204" pitchFamily="34" charset="0"/>
                          <a:sym typeface="Arial"/>
                        </a:rPr>
                        <a:t>0.30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2694543"/>
                  </a:ext>
                </a:extLst>
              </a:tr>
              <a:tr h="197959">
                <a:tc>
                  <a:txBody>
                    <a:bodyPr/>
                    <a:lstStyle/>
                    <a:p>
                      <a:pPr marR="0" algn="ctr" rtl="0" fontAlgn="b">
                        <a:lnSpc>
                          <a:spcPct val="100000"/>
                        </a:lnSpc>
                        <a:spcBef>
                          <a:spcPts val="0"/>
                        </a:spcBef>
                        <a:spcAft>
                          <a:spcPts val="0"/>
                        </a:spcAft>
                        <a:buClr>
                          <a:srgbClr val="000000"/>
                        </a:buClr>
                        <a:buFont typeface="Arial"/>
                      </a:pPr>
                      <a:r>
                        <a:rPr lang="en-GB" sz="1100" b="1" i="0" u="none" strike="noStrike" cap="none" dirty="0">
                          <a:solidFill>
                            <a:srgbClr val="000000"/>
                          </a:solidFill>
                          <a:effectLst/>
                          <a:latin typeface="Arial" panose="020B0604020202020204" pitchFamily="34" charset="0"/>
                          <a:ea typeface="+mn-ea"/>
                          <a:cs typeface="Arial" panose="020B0604020202020204" pitchFamily="34" charset="0"/>
                          <a:sym typeface="Arial"/>
                        </a:rPr>
                        <a:t>Respect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7.25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7.23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B050"/>
                          </a:solidFill>
                          <a:effectLst/>
                          <a:latin typeface="Arial" panose="020B0604020202020204" pitchFamily="34" charset="0"/>
                          <a:ea typeface="+mn-ea"/>
                          <a:cs typeface="Arial" panose="020B0604020202020204" pitchFamily="34" charset="0"/>
                          <a:sym typeface="Arial"/>
                        </a:rPr>
                        <a:t>0.02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7152529"/>
                  </a:ext>
                </a:extLst>
              </a:tr>
              <a:tr h="197959">
                <a:tc>
                  <a:txBody>
                    <a:bodyPr/>
                    <a:lstStyle/>
                    <a:p>
                      <a:pPr marR="0" algn="ctr" rtl="0" fontAlgn="b">
                        <a:lnSpc>
                          <a:spcPct val="100000"/>
                        </a:lnSpc>
                        <a:spcBef>
                          <a:spcPts val="0"/>
                        </a:spcBef>
                        <a:spcAft>
                          <a:spcPts val="0"/>
                        </a:spcAft>
                        <a:buClr>
                          <a:srgbClr val="000000"/>
                        </a:buClr>
                        <a:buFont typeface="Arial"/>
                      </a:pPr>
                      <a:r>
                        <a:rPr lang="en-GB" sz="1100" b="1" i="0" u="none" strike="noStrike" cap="none" dirty="0">
                          <a:solidFill>
                            <a:srgbClr val="000000"/>
                          </a:solidFill>
                          <a:effectLst/>
                          <a:latin typeface="Arial" panose="020B0604020202020204" pitchFamily="34" charset="0"/>
                          <a:ea typeface="+mn-ea"/>
                          <a:cs typeface="Arial" panose="020B0604020202020204" pitchFamily="34" charset="0"/>
                          <a:sym typeface="Arial"/>
                        </a:rPr>
                        <a:t>Confidence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6.13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5.87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B050"/>
                          </a:solidFill>
                          <a:effectLst/>
                          <a:latin typeface="Arial" panose="020B0604020202020204" pitchFamily="34" charset="0"/>
                          <a:ea typeface="+mn-ea"/>
                          <a:cs typeface="Arial" panose="020B0604020202020204" pitchFamily="34" charset="0"/>
                          <a:sym typeface="Arial"/>
                        </a:rPr>
                        <a:t>0.26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8360059"/>
                  </a:ext>
                </a:extLst>
              </a:tr>
              <a:tr h="197959">
                <a:tc>
                  <a:txBody>
                    <a:bodyPr/>
                    <a:lstStyle/>
                    <a:p>
                      <a:pPr marR="0" algn="ctr" rtl="0" fontAlgn="b">
                        <a:lnSpc>
                          <a:spcPct val="100000"/>
                        </a:lnSpc>
                        <a:spcBef>
                          <a:spcPts val="0"/>
                        </a:spcBef>
                        <a:spcAft>
                          <a:spcPts val="0"/>
                        </a:spcAft>
                        <a:buClr>
                          <a:srgbClr val="000000"/>
                        </a:buClr>
                        <a:buFont typeface="Arial"/>
                      </a:pPr>
                      <a:r>
                        <a:rPr lang="en-GB" sz="1100" b="1" i="0" u="none" strike="noStrike" cap="none" dirty="0">
                          <a:solidFill>
                            <a:srgbClr val="000000"/>
                          </a:solidFill>
                          <a:effectLst/>
                          <a:latin typeface="Arial" panose="020B0604020202020204" pitchFamily="34" charset="0"/>
                          <a:ea typeface="+mn-ea"/>
                          <a:cs typeface="Arial" panose="020B0604020202020204" pitchFamily="34" charset="0"/>
                          <a:sym typeface="Arial"/>
                        </a:rPr>
                        <a:t>Control (claims)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6.77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6.28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B050"/>
                          </a:solidFill>
                          <a:effectLst/>
                          <a:latin typeface="Arial" panose="020B0604020202020204" pitchFamily="34" charset="0"/>
                          <a:ea typeface="+mn-ea"/>
                          <a:cs typeface="Arial" panose="020B0604020202020204" pitchFamily="34" charset="0"/>
                          <a:sym typeface="Arial"/>
                        </a:rPr>
                        <a:t>0.49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9994144"/>
                  </a:ext>
                </a:extLst>
              </a:tr>
              <a:tr h="197959">
                <a:tc>
                  <a:txBody>
                    <a:bodyPr/>
                    <a:lstStyle/>
                    <a:p>
                      <a:pPr marR="0" algn="ctr" rtl="0" fontAlgn="b">
                        <a:lnSpc>
                          <a:spcPct val="100000"/>
                        </a:lnSpc>
                        <a:spcBef>
                          <a:spcPts val="0"/>
                        </a:spcBef>
                        <a:spcAft>
                          <a:spcPts val="0"/>
                        </a:spcAft>
                        <a:buClr>
                          <a:srgbClr val="000000"/>
                        </a:buClr>
                        <a:buFont typeface="Arial"/>
                      </a:pPr>
                      <a:r>
                        <a:rPr lang="en-GB" sz="1100" b="1" i="0" u="none" strike="noStrike" cap="none" dirty="0">
                          <a:solidFill>
                            <a:srgbClr val="000000"/>
                          </a:solidFill>
                          <a:effectLst/>
                          <a:latin typeface="Arial" panose="020B0604020202020204" pitchFamily="34" charset="0"/>
                          <a:ea typeface="+mn-ea"/>
                          <a:cs typeface="Arial" panose="020B0604020202020204" pitchFamily="34" charset="0"/>
                          <a:sym typeface="Arial"/>
                        </a:rPr>
                        <a:t>Protection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5.37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5.20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B050"/>
                          </a:solidFill>
                          <a:effectLst/>
                          <a:latin typeface="Arial" panose="020B0604020202020204" pitchFamily="34" charset="0"/>
                          <a:ea typeface="+mn-ea"/>
                          <a:cs typeface="Arial" panose="020B0604020202020204" pitchFamily="34" charset="0"/>
                          <a:sym typeface="Arial"/>
                        </a:rPr>
                        <a:t>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2412760"/>
                  </a:ext>
                </a:extLst>
              </a:tr>
              <a:tr h="197959">
                <a:tc>
                  <a:txBody>
                    <a:bodyPr/>
                    <a:lstStyle/>
                    <a:p>
                      <a:pPr marR="0" algn="ctr" rtl="0" fontAlgn="b">
                        <a:lnSpc>
                          <a:spcPct val="100000"/>
                        </a:lnSpc>
                        <a:spcBef>
                          <a:spcPts val="0"/>
                        </a:spcBef>
                        <a:spcAft>
                          <a:spcPts val="0"/>
                        </a:spcAft>
                        <a:buClr>
                          <a:srgbClr val="000000"/>
                        </a:buClr>
                        <a:buFont typeface="Arial"/>
                      </a:pPr>
                      <a:r>
                        <a:rPr lang="en-GB" sz="1100" b="1" i="0" u="none" strike="noStrike" cap="none" dirty="0">
                          <a:solidFill>
                            <a:srgbClr val="000000"/>
                          </a:solidFill>
                          <a:effectLst/>
                          <a:latin typeface="Arial" panose="020B0604020202020204" pitchFamily="34" charset="0"/>
                          <a:ea typeface="+mn-ea"/>
                          <a:cs typeface="Arial" panose="020B0604020202020204" pitchFamily="34" charset="0"/>
                          <a:sym typeface="Arial"/>
                        </a:rPr>
                        <a:t>Ease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6.65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6.35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B050"/>
                          </a:solidFill>
                          <a:effectLst/>
                          <a:latin typeface="Arial" panose="020B0604020202020204" pitchFamily="34" charset="0"/>
                          <a:ea typeface="+mn-ea"/>
                          <a:cs typeface="Arial" panose="020B0604020202020204" pitchFamily="34" charset="0"/>
                          <a:sym typeface="Arial"/>
                        </a:rPr>
                        <a:t>0.30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6772687"/>
                  </a:ext>
                </a:extLst>
              </a:tr>
              <a:tr h="197959">
                <a:tc>
                  <a:txBody>
                    <a:bodyPr/>
                    <a:lstStyle/>
                    <a:p>
                      <a:pPr marR="0" algn="ctr" rtl="0" fontAlgn="b">
                        <a:lnSpc>
                          <a:spcPct val="100000"/>
                        </a:lnSpc>
                        <a:spcBef>
                          <a:spcPts val="0"/>
                        </a:spcBef>
                        <a:spcAft>
                          <a:spcPts val="0"/>
                        </a:spcAft>
                        <a:buClr>
                          <a:srgbClr val="000000"/>
                        </a:buClr>
                        <a:buFont typeface="Arial"/>
                      </a:pPr>
                      <a:r>
                        <a:rPr lang="en-GB" sz="1100" b="1" i="0" u="none" strike="noStrike" cap="none" dirty="0">
                          <a:solidFill>
                            <a:srgbClr val="000000"/>
                          </a:solidFill>
                          <a:effectLst/>
                          <a:latin typeface="Arial" panose="020B0604020202020204" pitchFamily="34" charset="0"/>
                          <a:ea typeface="+mn-ea"/>
                          <a:cs typeface="Arial" panose="020B0604020202020204" pitchFamily="34" charset="0"/>
                          <a:sym typeface="Arial"/>
                        </a:rPr>
                        <a:t>Price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4.34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4.18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B050"/>
                          </a:solidFill>
                          <a:effectLst/>
                          <a:latin typeface="Arial" panose="020B0604020202020204" pitchFamily="34" charset="0"/>
                          <a:ea typeface="+mn-ea"/>
                          <a:cs typeface="Arial" panose="020B0604020202020204" pitchFamily="34" charset="0"/>
                          <a:sym typeface="Arial"/>
                        </a:rPr>
                        <a:t>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621419"/>
                  </a:ext>
                </a:extLst>
              </a:tr>
              <a:tr h="197959">
                <a:tc>
                  <a:txBody>
                    <a:bodyPr/>
                    <a:lstStyle/>
                    <a:p>
                      <a:pPr marR="0" algn="ctr" rtl="0" fontAlgn="b">
                        <a:lnSpc>
                          <a:spcPct val="100000"/>
                        </a:lnSpc>
                        <a:spcBef>
                          <a:spcPts val="0"/>
                        </a:spcBef>
                        <a:spcAft>
                          <a:spcPts val="0"/>
                        </a:spcAft>
                        <a:buClr>
                          <a:srgbClr val="000000"/>
                        </a:buClr>
                        <a:buFont typeface="Arial"/>
                      </a:pPr>
                      <a:r>
                        <a:rPr lang="en-GB" sz="1100" b="1" i="0" u="none" strike="noStrike" cap="none" dirty="0">
                          <a:solidFill>
                            <a:srgbClr val="000000"/>
                          </a:solidFill>
                          <a:effectLst/>
                          <a:latin typeface="Arial" panose="020B0604020202020204" pitchFamily="34" charset="0"/>
                          <a:ea typeface="+mn-ea"/>
                          <a:cs typeface="Arial" panose="020B0604020202020204" pitchFamily="34" charset="0"/>
                          <a:sym typeface="Arial"/>
                        </a:rPr>
                        <a:t>Relationship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2.87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2.77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B050"/>
                          </a:solidFill>
                          <a:effectLst/>
                          <a:latin typeface="Arial" panose="020B0604020202020204" pitchFamily="34" charset="0"/>
                          <a:ea typeface="+mn-ea"/>
                          <a:cs typeface="Arial" panose="020B0604020202020204" pitchFamily="34" charset="0"/>
                          <a:sym typeface="Arial"/>
                        </a:rPr>
                        <a:t>0.10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7726237"/>
                  </a:ext>
                </a:extLst>
              </a:tr>
            </a:tbl>
          </a:graphicData>
        </a:graphic>
      </p:graphicFrame>
      <p:graphicFrame>
        <p:nvGraphicFramePr>
          <p:cNvPr id="7" name="Table 6">
            <a:extLst>
              <a:ext uri="{FF2B5EF4-FFF2-40B4-BE49-F238E27FC236}">
                <a16:creationId xmlns:a16="http://schemas.microsoft.com/office/drawing/2014/main" id="{EA8768E3-8455-48C5-870B-29640DD7EA9E}"/>
              </a:ext>
            </a:extLst>
          </p:cNvPr>
          <p:cNvGraphicFramePr>
            <a:graphicFrameLocks noGrp="1"/>
          </p:cNvGraphicFramePr>
          <p:nvPr>
            <p:extLst>
              <p:ext uri="{D42A27DB-BD31-4B8C-83A1-F6EECF244321}">
                <p14:modId xmlns:p14="http://schemas.microsoft.com/office/powerpoint/2010/main" val="816096173"/>
              </p:ext>
            </p:extLst>
          </p:nvPr>
        </p:nvGraphicFramePr>
        <p:xfrm>
          <a:off x="672786" y="4278528"/>
          <a:ext cx="5913121" cy="2080260"/>
        </p:xfrm>
        <a:graphic>
          <a:graphicData uri="http://schemas.openxmlformats.org/drawingml/2006/table">
            <a:tbl>
              <a:tblPr/>
              <a:tblGrid>
                <a:gridCol w="1556609">
                  <a:extLst>
                    <a:ext uri="{9D8B030D-6E8A-4147-A177-3AD203B41FA5}">
                      <a16:colId xmlns:a16="http://schemas.microsoft.com/office/drawing/2014/main" val="3114668473"/>
                    </a:ext>
                  </a:extLst>
                </a:gridCol>
                <a:gridCol w="1567543">
                  <a:extLst>
                    <a:ext uri="{9D8B030D-6E8A-4147-A177-3AD203B41FA5}">
                      <a16:colId xmlns:a16="http://schemas.microsoft.com/office/drawing/2014/main" val="1242652036"/>
                    </a:ext>
                  </a:extLst>
                </a:gridCol>
                <a:gridCol w="1569372">
                  <a:extLst>
                    <a:ext uri="{9D8B030D-6E8A-4147-A177-3AD203B41FA5}">
                      <a16:colId xmlns:a16="http://schemas.microsoft.com/office/drawing/2014/main" val="1835702345"/>
                    </a:ext>
                  </a:extLst>
                </a:gridCol>
                <a:gridCol w="1219597">
                  <a:extLst>
                    <a:ext uri="{9D8B030D-6E8A-4147-A177-3AD203B41FA5}">
                      <a16:colId xmlns:a16="http://schemas.microsoft.com/office/drawing/2014/main" val="802542245"/>
                    </a:ext>
                  </a:extLst>
                </a:gridCol>
              </a:tblGrid>
              <a:tr h="485775">
                <a:tc>
                  <a:txBody>
                    <a:bodyPr/>
                    <a:lstStyle/>
                    <a:p>
                      <a:pPr algn="r" fontAlgn="b"/>
                      <a:r>
                        <a:rPr lang="en-GB" sz="1200" b="0" i="0" u="none" strike="noStrike">
                          <a:solidFill>
                            <a:srgbClr val="000000"/>
                          </a:solidFill>
                          <a:effectLst/>
                          <a:latin typeface="+mj-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1" i="0" u="none" strike="noStrike" dirty="0">
                          <a:solidFill>
                            <a:schemeClr val="bg1"/>
                          </a:solidFill>
                          <a:effectLst/>
                          <a:latin typeface="+mj-lt"/>
                        </a:rPr>
                        <a:t>Wave 11&amp;12 Opportunity Score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b"/>
                      <a:r>
                        <a:rPr lang="en-GB" sz="1200" b="1" i="0" u="none" strike="noStrike" dirty="0">
                          <a:solidFill>
                            <a:schemeClr val="bg1"/>
                          </a:solidFill>
                          <a:effectLst/>
                          <a:latin typeface="+mj-lt"/>
                        </a:rPr>
                        <a:t>Wave 10&amp;11 Opportunity Score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ctr"/>
                      <a:r>
                        <a:rPr lang="en-GB" sz="1200" b="1" i="0" u="none" strike="noStrike">
                          <a:solidFill>
                            <a:schemeClr val="bg1"/>
                          </a:solidFill>
                          <a:effectLst/>
                          <a:latin typeface="+mj-lt"/>
                        </a:rPr>
                        <a:t>Change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1156269638"/>
                  </a:ext>
                </a:extLst>
              </a:tr>
              <a:tr h="161925">
                <a:tc>
                  <a:txBody>
                    <a:bodyPr/>
                    <a:lstStyle/>
                    <a:p>
                      <a:pPr marR="0" algn="ctr" rtl="0" fontAlgn="b">
                        <a:lnSpc>
                          <a:spcPct val="100000"/>
                        </a:lnSpc>
                        <a:spcBef>
                          <a:spcPts val="0"/>
                        </a:spcBef>
                        <a:spcAft>
                          <a:spcPts val="0"/>
                        </a:spcAft>
                        <a:buClr>
                          <a:srgbClr val="000000"/>
                        </a:buClr>
                        <a:buFont typeface="Arial"/>
                      </a:pPr>
                      <a:r>
                        <a:rPr lang="en-GB" sz="1100" b="1" i="0" u="none" strike="noStrike" cap="none" dirty="0">
                          <a:solidFill>
                            <a:srgbClr val="000000"/>
                          </a:solidFill>
                          <a:effectLst/>
                          <a:latin typeface="Arial" panose="020B0604020202020204" pitchFamily="34" charset="0"/>
                          <a:ea typeface="+mn-ea"/>
                          <a:cs typeface="Arial" panose="020B0604020202020204" pitchFamily="34" charset="0"/>
                          <a:sym typeface="Arial"/>
                        </a:rPr>
                        <a:t>Loyalty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9.71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9.45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0.26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7271265"/>
                  </a:ext>
                </a:extLst>
              </a:tr>
              <a:tr h="161925">
                <a:tc>
                  <a:txBody>
                    <a:bodyPr/>
                    <a:lstStyle/>
                    <a:p>
                      <a:pPr marR="0" algn="ctr" rtl="0" fontAlgn="b">
                        <a:lnSpc>
                          <a:spcPct val="100000"/>
                        </a:lnSpc>
                        <a:spcBef>
                          <a:spcPts val="0"/>
                        </a:spcBef>
                        <a:spcAft>
                          <a:spcPts val="0"/>
                        </a:spcAft>
                        <a:buClr>
                          <a:srgbClr val="000000"/>
                        </a:buClr>
                        <a:buFont typeface="Arial"/>
                      </a:pPr>
                      <a:r>
                        <a:rPr lang="en-GB" sz="1100" b="1" i="0" u="none" strike="noStrike" cap="none" dirty="0">
                          <a:solidFill>
                            <a:srgbClr val="000000"/>
                          </a:solidFill>
                          <a:effectLst/>
                          <a:latin typeface="Arial" panose="020B0604020202020204" pitchFamily="34" charset="0"/>
                          <a:ea typeface="+mn-ea"/>
                          <a:cs typeface="Arial" panose="020B0604020202020204" pitchFamily="34" charset="0"/>
                          <a:sym typeface="Arial"/>
                        </a:rPr>
                        <a:t>Speed (claims)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8.77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8.77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1584865"/>
                  </a:ext>
                </a:extLst>
              </a:tr>
              <a:tr h="161925">
                <a:tc>
                  <a:txBody>
                    <a:bodyPr/>
                    <a:lstStyle/>
                    <a:p>
                      <a:pPr marR="0" algn="ctr" rtl="0" fontAlgn="b">
                        <a:lnSpc>
                          <a:spcPct val="100000"/>
                        </a:lnSpc>
                        <a:spcBef>
                          <a:spcPts val="0"/>
                        </a:spcBef>
                        <a:spcAft>
                          <a:spcPts val="0"/>
                        </a:spcAft>
                        <a:buClr>
                          <a:srgbClr val="000000"/>
                        </a:buClr>
                        <a:buFont typeface="Arial"/>
                      </a:pPr>
                      <a:r>
                        <a:rPr lang="en-GB" sz="1100" b="1" i="0" u="none" strike="noStrike" cap="none" dirty="0">
                          <a:solidFill>
                            <a:srgbClr val="000000"/>
                          </a:solidFill>
                          <a:effectLst/>
                          <a:latin typeface="Arial" panose="020B0604020202020204" pitchFamily="34" charset="0"/>
                          <a:ea typeface="+mn-ea"/>
                          <a:cs typeface="Arial" panose="020B0604020202020204" pitchFamily="34" charset="0"/>
                          <a:sym typeface="Arial"/>
                        </a:rPr>
                        <a:t>Respect (claims)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8.56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7.96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0.60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6005498"/>
                  </a:ext>
                </a:extLst>
              </a:tr>
              <a:tr h="161925">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Arial" panose="020B0604020202020204" pitchFamily="34" charset="0"/>
                          <a:ea typeface="+mn-ea"/>
                          <a:cs typeface="Arial" panose="020B0604020202020204" pitchFamily="34" charset="0"/>
                          <a:sym typeface="Arial"/>
                        </a:rPr>
                        <a:t>Confidence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8.43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8.04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0.39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2056026"/>
                  </a:ext>
                </a:extLst>
              </a:tr>
              <a:tr h="161925">
                <a:tc>
                  <a:txBody>
                    <a:bodyPr/>
                    <a:lstStyle/>
                    <a:p>
                      <a:pPr marR="0" algn="ctr" rtl="0" fontAlgn="b">
                        <a:lnSpc>
                          <a:spcPct val="100000"/>
                        </a:lnSpc>
                        <a:spcBef>
                          <a:spcPts val="0"/>
                        </a:spcBef>
                        <a:spcAft>
                          <a:spcPts val="0"/>
                        </a:spcAft>
                        <a:buClr>
                          <a:srgbClr val="000000"/>
                        </a:buClr>
                        <a:buFont typeface="Arial"/>
                      </a:pPr>
                      <a:r>
                        <a:rPr lang="en-GB" sz="1100" b="1" i="0" u="none" strike="noStrike" cap="none" dirty="0">
                          <a:solidFill>
                            <a:srgbClr val="000000"/>
                          </a:solidFill>
                          <a:effectLst/>
                          <a:latin typeface="Arial" panose="020B0604020202020204" pitchFamily="34" charset="0"/>
                          <a:ea typeface="+mn-ea"/>
                          <a:cs typeface="Arial" panose="020B0604020202020204" pitchFamily="34" charset="0"/>
                          <a:sym typeface="Arial"/>
                        </a:rPr>
                        <a:t>Control (claims)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8.37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9.11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-0.74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8766892"/>
                  </a:ext>
                </a:extLst>
              </a:tr>
              <a:tr h="161925">
                <a:tc>
                  <a:txBody>
                    <a:bodyPr/>
                    <a:lstStyle/>
                    <a:p>
                      <a:pPr marR="0" algn="ctr" rtl="0" fontAlgn="b">
                        <a:lnSpc>
                          <a:spcPct val="100000"/>
                        </a:lnSpc>
                        <a:spcBef>
                          <a:spcPts val="0"/>
                        </a:spcBef>
                        <a:spcAft>
                          <a:spcPts val="0"/>
                        </a:spcAft>
                        <a:buClr>
                          <a:srgbClr val="000000"/>
                        </a:buClr>
                        <a:buFont typeface="Arial"/>
                      </a:pPr>
                      <a:r>
                        <a:rPr lang="en-GB" sz="1100" b="1" i="0" u="none" strike="noStrike" cap="none" dirty="0">
                          <a:solidFill>
                            <a:srgbClr val="000000"/>
                          </a:solidFill>
                          <a:effectLst/>
                          <a:latin typeface="Arial" panose="020B0604020202020204" pitchFamily="34" charset="0"/>
                          <a:ea typeface="+mn-ea"/>
                          <a:cs typeface="Arial" panose="020B0604020202020204" pitchFamily="34" charset="0"/>
                          <a:sym typeface="Arial"/>
                        </a:rPr>
                        <a:t>Protection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7.08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6.39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0.69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6344567"/>
                  </a:ext>
                </a:extLst>
              </a:tr>
              <a:tr h="161925">
                <a:tc>
                  <a:txBody>
                    <a:bodyPr/>
                    <a:lstStyle/>
                    <a:p>
                      <a:pPr marR="0" algn="ctr" rtl="0" fontAlgn="b">
                        <a:lnSpc>
                          <a:spcPct val="100000"/>
                        </a:lnSpc>
                        <a:spcBef>
                          <a:spcPts val="0"/>
                        </a:spcBef>
                        <a:spcAft>
                          <a:spcPts val="0"/>
                        </a:spcAft>
                        <a:buClr>
                          <a:srgbClr val="000000"/>
                        </a:buClr>
                        <a:buFont typeface="Arial"/>
                      </a:pPr>
                      <a:r>
                        <a:rPr lang="en-GB" sz="1100" b="1" i="0" u="none" strike="noStrike" cap="none" dirty="0">
                          <a:solidFill>
                            <a:srgbClr val="000000"/>
                          </a:solidFill>
                          <a:effectLst/>
                          <a:latin typeface="Arial" panose="020B0604020202020204" pitchFamily="34" charset="0"/>
                          <a:ea typeface="+mn-ea"/>
                          <a:cs typeface="Arial" panose="020B0604020202020204" pitchFamily="34" charset="0"/>
                          <a:sym typeface="Arial"/>
                        </a:rPr>
                        <a:t>Ease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6.96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6.63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1043636"/>
                  </a:ext>
                </a:extLst>
              </a:tr>
              <a:tr h="161925">
                <a:tc>
                  <a:txBody>
                    <a:bodyPr/>
                    <a:lstStyle/>
                    <a:p>
                      <a:pPr marR="0" algn="ctr" rtl="0" fontAlgn="b">
                        <a:lnSpc>
                          <a:spcPct val="100000"/>
                        </a:lnSpc>
                        <a:spcBef>
                          <a:spcPts val="0"/>
                        </a:spcBef>
                        <a:spcAft>
                          <a:spcPts val="0"/>
                        </a:spcAft>
                        <a:buClr>
                          <a:srgbClr val="000000"/>
                        </a:buClr>
                        <a:buFont typeface="Arial"/>
                      </a:pPr>
                      <a:r>
                        <a:rPr lang="en-GB" sz="1100" b="1" i="0" u="none" strike="noStrike" cap="none" dirty="0">
                          <a:solidFill>
                            <a:srgbClr val="000000"/>
                          </a:solidFill>
                          <a:effectLst/>
                          <a:latin typeface="Arial" panose="020B0604020202020204" pitchFamily="34" charset="0"/>
                          <a:ea typeface="+mn-ea"/>
                          <a:cs typeface="Arial" panose="020B0604020202020204" pitchFamily="34" charset="0"/>
                          <a:sym typeface="Arial"/>
                        </a:rPr>
                        <a:t>Price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6.75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6.26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0.49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6726313"/>
                  </a:ext>
                </a:extLst>
              </a:tr>
              <a:tr h="161925">
                <a:tc>
                  <a:txBody>
                    <a:bodyPr/>
                    <a:lstStyle/>
                    <a:p>
                      <a:pPr marR="0" algn="ctr" rtl="0" fontAlgn="b">
                        <a:lnSpc>
                          <a:spcPct val="100000"/>
                        </a:lnSpc>
                        <a:spcBef>
                          <a:spcPts val="0"/>
                        </a:spcBef>
                        <a:spcAft>
                          <a:spcPts val="0"/>
                        </a:spcAft>
                        <a:buClr>
                          <a:srgbClr val="000000"/>
                        </a:buClr>
                        <a:buFont typeface="Arial"/>
                      </a:pPr>
                      <a:r>
                        <a:rPr lang="en-GB" sz="1100" b="1" i="0" u="none" strike="noStrike" cap="none" dirty="0">
                          <a:solidFill>
                            <a:srgbClr val="000000"/>
                          </a:solidFill>
                          <a:effectLst/>
                          <a:latin typeface="Arial" panose="020B0604020202020204" pitchFamily="34" charset="0"/>
                          <a:ea typeface="+mn-ea"/>
                          <a:cs typeface="Arial" panose="020B0604020202020204" pitchFamily="34" charset="0"/>
                          <a:sym typeface="Arial"/>
                        </a:rPr>
                        <a:t>Relationship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4.83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4.39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dirty="0">
                          <a:solidFill>
                            <a:srgbClr val="000000"/>
                          </a:solidFill>
                          <a:effectLst/>
                          <a:latin typeface="Arial" panose="020B0604020202020204" pitchFamily="34" charset="0"/>
                          <a:ea typeface="+mn-ea"/>
                          <a:cs typeface="Arial" panose="020B0604020202020204" pitchFamily="34" charset="0"/>
                          <a:sym typeface="Arial"/>
                        </a:rPr>
                        <a:t>0.44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4662876"/>
                  </a:ext>
                </a:extLst>
              </a:tr>
            </a:tbl>
          </a:graphicData>
        </a:graphic>
      </p:graphicFrame>
      <p:sp>
        <p:nvSpPr>
          <p:cNvPr id="8" name="TextBox 7">
            <a:extLst>
              <a:ext uri="{FF2B5EF4-FFF2-40B4-BE49-F238E27FC236}">
                <a16:creationId xmlns:a16="http://schemas.microsoft.com/office/drawing/2014/main" id="{C345C1AB-9373-4D7D-BDE5-7D0AA84B39A7}"/>
              </a:ext>
            </a:extLst>
          </p:cNvPr>
          <p:cNvSpPr txBox="1"/>
          <p:nvPr/>
        </p:nvSpPr>
        <p:spPr>
          <a:xfrm>
            <a:off x="6775283" y="3818715"/>
            <a:ext cx="5282245" cy="2677656"/>
          </a:xfrm>
          <a:prstGeom prst="rect">
            <a:avLst/>
          </a:prstGeom>
          <a:noFill/>
        </p:spPr>
        <p:txBody>
          <a:bodyPr wrap="square">
            <a:spAutoFit/>
          </a:bodyPr>
          <a:lstStyle/>
          <a:p>
            <a:pPr marL="514350" lvl="0" indent="-285750">
              <a:buClr>
                <a:srgbClr val="008265"/>
              </a:buClr>
              <a:buFont typeface="Arial" panose="020B0604020202020204" pitchFamily="34" charset="0"/>
              <a:buChar char="•"/>
            </a:pPr>
            <a:r>
              <a:rPr lang="en-GB" sz="1400" dirty="0">
                <a:solidFill>
                  <a:schemeClr val="tx1"/>
                </a:solidFill>
                <a:latin typeface="+mj-lt"/>
                <a:cs typeface="Calibri Light" panose="020F0302020204030204" pitchFamily="34" charset="0"/>
                <a:sym typeface="Arial"/>
              </a:rPr>
              <a:t>Performance levels have improved slightly across all 9 themes, however aside from Control (claims) the level of importance attributed to each theme has also slightly increased</a:t>
            </a:r>
          </a:p>
          <a:p>
            <a:pPr marL="514350" lvl="0" indent="-285750">
              <a:buClr>
                <a:srgbClr val="008265"/>
              </a:buClr>
              <a:buFont typeface="Arial" panose="020B0604020202020204" pitchFamily="34" charset="0"/>
              <a:buChar char="•"/>
            </a:pPr>
            <a:endParaRPr lang="en-GB" dirty="0">
              <a:solidFill>
                <a:schemeClr val="tx1"/>
              </a:solidFill>
              <a:latin typeface="+mj-lt"/>
              <a:cs typeface="Calibri Light" panose="020F0302020204030204" pitchFamily="34" charset="0"/>
            </a:endParaRPr>
          </a:p>
          <a:p>
            <a:pPr marL="514350" lvl="0" indent="-285750">
              <a:buClr>
                <a:srgbClr val="008265"/>
              </a:buClr>
              <a:buFont typeface="Arial" panose="020B0604020202020204" pitchFamily="34" charset="0"/>
              <a:buChar char="•"/>
            </a:pPr>
            <a:r>
              <a:rPr lang="en-GB" dirty="0">
                <a:solidFill>
                  <a:schemeClr val="tx1"/>
                </a:solidFill>
                <a:latin typeface="+mj-lt"/>
                <a:cs typeface="Calibri Light" panose="020F0302020204030204" pitchFamily="34" charset="0"/>
              </a:rPr>
              <a:t>All 9 themes have a similar Opportunity score to the previous wave</a:t>
            </a:r>
            <a:endParaRPr lang="en-GB" sz="1400" dirty="0">
              <a:solidFill>
                <a:schemeClr val="tx1"/>
              </a:solidFill>
              <a:latin typeface="+mj-lt"/>
              <a:cs typeface="Calibri Light" panose="020F0302020204030204" pitchFamily="34" charset="0"/>
              <a:sym typeface="Arial"/>
            </a:endParaRPr>
          </a:p>
          <a:p>
            <a:pPr marL="514350" lvl="0" indent="-285750">
              <a:buClr>
                <a:srgbClr val="008265"/>
              </a:buClr>
              <a:buFont typeface="Arial" panose="020B0604020202020204" pitchFamily="34" charset="0"/>
              <a:buChar char="•"/>
            </a:pPr>
            <a:endParaRPr lang="en-GB" dirty="0">
              <a:solidFill>
                <a:schemeClr val="tx1"/>
              </a:solidFill>
              <a:latin typeface="+mj-lt"/>
              <a:cs typeface="Calibri Light" panose="020F0302020204030204" pitchFamily="34" charset="0"/>
            </a:endParaRPr>
          </a:p>
          <a:p>
            <a:pPr marL="514350" lvl="0" indent="-285750">
              <a:buClr>
                <a:srgbClr val="008265"/>
              </a:buClr>
              <a:buFont typeface="Arial" panose="020B0604020202020204" pitchFamily="34" charset="0"/>
              <a:buChar char="•"/>
            </a:pPr>
            <a:r>
              <a:rPr lang="en-GB" sz="1400" dirty="0">
                <a:solidFill>
                  <a:schemeClr val="tx1"/>
                </a:solidFill>
                <a:latin typeface="+mj-lt"/>
                <a:cs typeface="Calibri Light" panose="020F0302020204030204" pitchFamily="34" charset="0"/>
                <a:sym typeface="Arial"/>
              </a:rPr>
              <a:t>The highest opportunity scores are: Loyalty, </a:t>
            </a:r>
            <a:r>
              <a:rPr lang="en-GB" dirty="0">
                <a:solidFill>
                  <a:schemeClr val="tx1"/>
                </a:solidFill>
                <a:latin typeface="+mj-lt"/>
                <a:cs typeface="Calibri Light" panose="020F0302020204030204" pitchFamily="34" charset="0"/>
              </a:rPr>
              <a:t>Speed and Respect in relation to claims</a:t>
            </a:r>
            <a:endParaRPr lang="en-GB" sz="1400" dirty="0">
              <a:solidFill>
                <a:schemeClr val="tx1"/>
              </a:solidFill>
              <a:latin typeface="+mj-lt"/>
              <a:cs typeface="Calibri Light" panose="020F0302020204030204" pitchFamily="34" charset="0"/>
              <a:sym typeface="Arial"/>
            </a:endParaRPr>
          </a:p>
          <a:p>
            <a:pPr marL="228600" lvl="0">
              <a:buClr>
                <a:srgbClr val="008265"/>
              </a:buClr>
            </a:pPr>
            <a:endParaRPr lang="en-GB" dirty="0">
              <a:solidFill>
                <a:schemeClr val="tx1"/>
              </a:solidFill>
              <a:latin typeface="+mj-lt"/>
              <a:cs typeface="Calibri Light" panose="020F0302020204030204" pitchFamily="34" charset="0"/>
            </a:endParaRPr>
          </a:p>
          <a:p>
            <a:pPr marL="228600" lvl="0">
              <a:buClr>
                <a:srgbClr val="008265"/>
              </a:buClr>
            </a:pPr>
            <a:endParaRPr lang="en-GB" dirty="0">
              <a:solidFill>
                <a:schemeClr val="tx1"/>
              </a:solidFill>
              <a:latin typeface="+mj-lt"/>
              <a:cs typeface="Calibri Light" panose="020F0302020204030204" pitchFamily="34" charset="0"/>
            </a:endParaRPr>
          </a:p>
        </p:txBody>
      </p:sp>
      <p:sp>
        <p:nvSpPr>
          <p:cNvPr id="6" name="TextBox 5">
            <a:extLst>
              <a:ext uri="{FF2B5EF4-FFF2-40B4-BE49-F238E27FC236}">
                <a16:creationId xmlns:a16="http://schemas.microsoft.com/office/drawing/2014/main" id="{F3EB37D0-16C9-4D70-9B24-C7D8A31BD155}"/>
              </a:ext>
            </a:extLst>
          </p:cNvPr>
          <p:cNvSpPr txBox="1"/>
          <p:nvPr/>
        </p:nvSpPr>
        <p:spPr>
          <a:xfrm>
            <a:off x="1593673" y="679263"/>
            <a:ext cx="2872902" cy="307777"/>
          </a:xfrm>
          <a:prstGeom prst="rect">
            <a:avLst/>
          </a:prstGeom>
          <a:noFill/>
        </p:spPr>
        <p:txBody>
          <a:bodyPr wrap="none" rtlCol="0">
            <a:spAutoFit/>
          </a:bodyPr>
          <a:lstStyle/>
          <a:p>
            <a:r>
              <a:rPr lang="en-GB" b="1">
                <a:solidFill>
                  <a:schemeClr val="bg2"/>
                </a:solidFill>
              </a:rPr>
              <a:t>Importance scores  (-10 to +10) </a:t>
            </a:r>
          </a:p>
        </p:txBody>
      </p:sp>
      <p:sp>
        <p:nvSpPr>
          <p:cNvPr id="10" name="TextBox 9">
            <a:extLst>
              <a:ext uri="{FF2B5EF4-FFF2-40B4-BE49-F238E27FC236}">
                <a16:creationId xmlns:a16="http://schemas.microsoft.com/office/drawing/2014/main" id="{2C70124B-B83C-4829-A4B0-E2E2E0B41D28}"/>
              </a:ext>
            </a:extLst>
          </p:cNvPr>
          <p:cNvSpPr txBox="1"/>
          <p:nvPr/>
        </p:nvSpPr>
        <p:spPr>
          <a:xfrm>
            <a:off x="7404481" y="674905"/>
            <a:ext cx="3004349" cy="307777"/>
          </a:xfrm>
          <a:prstGeom prst="rect">
            <a:avLst/>
          </a:prstGeom>
          <a:noFill/>
        </p:spPr>
        <p:txBody>
          <a:bodyPr wrap="none" rtlCol="0">
            <a:spAutoFit/>
          </a:bodyPr>
          <a:lstStyle/>
          <a:p>
            <a:r>
              <a:rPr lang="en-GB" b="1">
                <a:solidFill>
                  <a:schemeClr val="bg2"/>
                </a:solidFill>
              </a:rPr>
              <a:t>Performance scores (</a:t>
            </a:r>
            <a:r>
              <a:rPr lang="en-GB" b="1">
                <a:solidFill>
                  <a:srgbClr val="E20613"/>
                </a:solidFill>
              </a:rPr>
              <a:t>-10 </a:t>
            </a:r>
            <a:r>
              <a:rPr lang="en-GB" b="1">
                <a:solidFill>
                  <a:schemeClr val="bg2"/>
                </a:solidFill>
              </a:rPr>
              <a:t>to </a:t>
            </a:r>
            <a:r>
              <a:rPr lang="en-GB" b="1">
                <a:solidFill>
                  <a:srgbClr val="00B050"/>
                </a:solidFill>
              </a:rPr>
              <a:t>+10</a:t>
            </a:r>
            <a:r>
              <a:rPr lang="en-GB" b="1">
                <a:solidFill>
                  <a:schemeClr val="bg2"/>
                </a:solidFill>
              </a:rPr>
              <a:t>)  </a:t>
            </a:r>
          </a:p>
        </p:txBody>
      </p:sp>
      <p:sp>
        <p:nvSpPr>
          <p:cNvPr id="11" name="TextBox 10">
            <a:extLst>
              <a:ext uri="{FF2B5EF4-FFF2-40B4-BE49-F238E27FC236}">
                <a16:creationId xmlns:a16="http://schemas.microsoft.com/office/drawing/2014/main" id="{DCA5D543-C128-4F9B-A7BE-31B9231230FE}"/>
              </a:ext>
            </a:extLst>
          </p:cNvPr>
          <p:cNvSpPr txBox="1"/>
          <p:nvPr/>
        </p:nvSpPr>
        <p:spPr>
          <a:xfrm>
            <a:off x="1746073" y="3818715"/>
            <a:ext cx="2880917" cy="307777"/>
          </a:xfrm>
          <a:prstGeom prst="rect">
            <a:avLst/>
          </a:prstGeom>
          <a:noFill/>
        </p:spPr>
        <p:txBody>
          <a:bodyPr wrap="none" rtlCol="0">
            <a:spAutoFit/>
          </a:bodyPr>
          <a:lstStyle/>
          <a:p>
            <a:r>
              <a:rPr lang="en-GB" b="1">
                <a:solidFill>
                  <a:schemeClr val="bg2"/>
                </a:solidFill>
              </a:rPr>
              <a:t>Opportunity scores </a:t>
            </a:r>
            <a:r>
              <a:rPr lang="en-GB" b="1">
                <a:solidFill>
                  <a:srgbClr val="008265"/>
                </a:solidFill>
              </a:rPr>
              <a:t>(-30 to +30</a:t>
            </a:r>
            <a:r>
              <a:rPr lang="en-GB" b="1">
                <a:solidFill>
                  <a:schemeClr val="bg2"/>
                </a:solidFill>
              </a:rPr>
              <a:t>) </a:t>
            </a:r>
          </a:p>
        </p:txBody>
      </p:sp>
    </p:spTree>
    <p:extLst>
      <p:ext uri="{BB962C8B-B14F-4D97-AF65-F5344CB8AC3E}">
        <p14:creationId xmlns:p14="http://schemas.microsoft.com/office/powerpoint/2010/main" val="12806687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Females</a:t>
            </a:r>
          </a:p>
        </p:txBody>
      </p:sp>
      <p:graphicFrame>
        <p:nvGraphicFramePr>
          <p:cNvPr id="4" name="Table 3"/>
          <p:cNvGraphicFramePr>
            <a:graphicFrameLocks noGrp="1"/>
          </p:cNvGraphicFramePr>
          <p:nvPr>
            <p:extLst>
              <p:ext uri="{D42A27DB-BD31-4B8C-83A1-F6EECF244321}">
                <p14:modId xmlns:p14="http://schemas.microsoft.com/office/powerpoint/2010/main" val="1185116404"/>
              </p:ext>
            </p:extLst>
          </p:nvPr>
        </p:nvGraphicFramePr>
        <p:xfrm>
          <a:off x="1941165" y="1184896"/>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know the company pays out quickly and worries about paperwork later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informed me about their claims process before I bought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5"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 2022 &amp; May 2023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Female n=899/166</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87405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Males</a:t>
            </a:r>
          </a:p>
        </p:txBody>
      </p:sp>
      <p:graphicFrame>
        <p:nvGraphicFramePr>
          <p:cNvPr id="4" name="Table 3"/>
          <p:cNvGraphicFramePr>
            <a:graphicFrameLocks noGrp="1"/>
          </p:cNvGraphicFramePr>
          <p:nvPr>
            <p:extLst>
              <p:ext uri="{D42A27DB-BD31-4B8C-83A1-F6EECF244321}">
                <p14:modId xmlns:p14="http://schemas.microsoft.com/office/powerpoint/2010/main" val="2585654285"/>
              </p:ext>
            </p:extLst>
          </p:nvPr>
        </p:nvGraphicFramePr>
        <p:xfrm>
          <a:off x="1881302" y="1200651"/>
          <a:ext cx="8309671" cy="4785413"/>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84968">
                <a:tc>
                  <a:txBody>
                    <a:bodyPr/>
                    <a:lstStyle/>
                    <a:p>
                      <a:endParaRPr lang="en-GB">
                        <a:latin typeface="Arial (Headings)"/>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Arial (Headings)"/>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Arial (Headings)"/>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Arial (Headings)"/>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Arial (Headings)"/>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Arial (Headings)"/>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claim was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Arial (Headings)"/>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Arial (Headings)"/>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Arial (Headings)"/>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cover is of the right level for my business to continue to trade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Arial (Headings)"/>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Arial (Headings)"/>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makes it easy to compare to policies from other providers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Arial (Headings)"/>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documents are easy to read, with little or no small print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5"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 2022 &amp; May 2023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Male: 595/156</a:t>
            </a:r>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20061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 2022 &amp; May 2023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18-34 n=672/204  35-54 n=628/113,  55 or older n=198/6 (excluded from the table).</a:t>
            </a:r>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p:txBody>
      </p:sp>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SMEs – age</a:t>
            </a:r>
          </a:p>
        </p:txBody>
      </p:sp>
      <p:graphicFrame>
        <p:nvGraphicFramePr>
          <p:cNvPr id="4" name="Table 3"/>
          <p:cNvGraphicFramePr>
            <a:graphicFrameLocks noGrp="1"/>
          </p:cNvGraphicFramePr>
          <p:nvPr>
            <p:extLst>
              <p:ext uri="{D42A27DB-BD31-4B8C-83A1-F6EECF244321}">
                <p14:modId xmlns:p14="http://schemas.microsoft.com/office/powerpoint/2010/main" val="2275384411"/>
              </p:ext>
            </p:extLst>
          </p:nvPr>
        </p:nvGraphicFramePr>
        <p:xfrm>
          <a:off x="349955" y="1551017"/>
          <a:ext cx="3764849" cy="3956756"/>
        </p:xfrm>
        <a:graphic>
          <a:graphicData uri="http://schemas.openxmlformats.org/drawingml/2006/table">
            <a:tbl>
              <a:tblPr firstRow="1" bandRow="1">
                <a:tableStyleId>{6E62EB93-AAC6-4EBA-99E5-D1D4B1179FDE}</a:tableStyleId>
              </a:tblPr>
              <a:tblGrid>
                <a:gridCol w="344312">
                  <a:extLst>
                    <a:ext uri="{9D8B030D-6E8A-4147-A177-3AD203B41FA5}">
                      <a16:colId xmlns:a16="http://schemas.microsoft.com/office/drawing/2014/main" val="20000"/>
                    </a:ext>
                  </a:extLst>
                </a:gridCol>
                <a:gridCol w="863600">
                  <a:extLst>
                    <a:ext uri="{9D8B030D-6E8A-4147-A177-3AD203B41FA5}">
                      <a16:colId xmlns:a16="http://schemas.microsoft.com/office/drawing/2014/main" val="20001"/>
                    </a:ext>
                  </a:extLst>
                </a:gridCol>
                <a:gridCol w="812800">
                  <a:extLst>
                    <a:ext uri="{9D8B030D-6E8A-4147-A177-3AD203B41FA5}">
                      <a16:colId xmlns:a16="http://schemas.microsoft.com/office/drawing/2014/main" val="20002"/>
                    </a:ext>
                  </a:extLst>
                </a:gridCol>
                <a:gridCol w="906403">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Arial (Headings)"/>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Arial (Headings)"/>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Arial (Headings)"/>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Arial (Headings)"/>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Arial (Headings)"/>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Arial (Headings)"/>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Arial (Headings)"/>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Arial (Headings)"/>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Arial (Headings)"/>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Arial (Headings)"/>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3630">
                <a:tc>
                  <a:txBody>
                    <a:bodyPr/>
                    <a:lstStyle/>
                    <a:p>
                      <a:pPr algn="ctr" fontAlgn="b"/>
                      <a:r>
                        <a:rPr lang="en-GB" sz="1100" b="0" i="0" u="none" strike="noStrike">
                          <a:solidFill>
                            <a:srgbClr val="000000"/>
                          </a:solidFill>
                          <a:effectLst/>
                          <a:latin typeface="Arial (Headings)"/>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1995881" y="1189152"/>
            <a:ext cx="1890888" cy="307777"/>
          </a:xfrm>
          <a:prstGeom prst="rect">
            <a:avLst/>
          </a:prstGeom>
          <a:noFill/>
        </p:spPr>
        <p:txBody>
          <a:bodyPr wrap="square" rtlCol="0">
            <a:spAutoFit/>
          </a:bodyPr>
          <a:lstStyle/>
          <a:p>
            <a:r>
              <a:rPr lang="en-GB" b="1">
                <a:solidFill>
                  <a:srgbClr val="008265"/>
                </a:solidFill>
                <a:latin typeface="Arial (Headings)"/>
              </a:rPr>
              <a:t>18-34</a:t>
            </a:r>
          </a:p>
        </p:txBody>
      </p:sp>
      <p:sp>
        <p:nvSpPr>
          <p:cNvPr id="8" name="TextBox 7"/>
          <p:cNvSpPr txBox="1"/>
          <p:nvPr/>
        </p:nvSpPr>
        <p:spPr>
          <a:xfrm>
            <a:off x="9384466" y="1168821"/>
            <a:ext cx="1890888" cy="307777"/>
          </a:xfrm>
          <a:prstGeom prst="rect">
            <a:avLst/>
          </a:prstGeom>
          <a:noFill/>
        </p:spPr>
        <p:txBody>
          <a:bodyPr wrap="square" rtlCol="0">
            <a:spAutoFit/>
          </a:bodyPr>
          <a:lstStyle/>
          <a:p>
            <a:r>
              <a:rPr lang="en-GB" b="1">
                <a:solidFill>
                  <a:srgbClr val="008265"/>
                </a:solidFill>
                <a:latin typeface="Arial (Headings)"/>
              </a:rPr>
              <a:t>55 or older</a:t>
            </a:r>
          </a:p>
        </p:txBody>
      </p:sp>
      <p:graphicFrame>
        <p:nvGraphicFramePr>
          <p:cNvPr id="12" name="Table 11"/>
          <p:cNvGraphicFramePr>
            <a:graphicFrameLocks noGrp="1"/>
          </p:cNvGraphicFramePr>
          <p:nvPr>
            <p:extLst>
              <p:ext uri="{D42A27DB-BD31-4B8C-83A1-F6EECF244321}">
                <p14:modId xmlns:p14="http://schemas.microsoft.com/office/powerpoint/2010/main" val="3012038002"/>
              </p:ext>
            </p:extLst>
          </p:nvPr>
        </p:nvGraphicFramePr>
        <p:xfrm>
          <a:off x="4185355" y="1551015"/>
          <a:ext cx="3764849" cy="3956756"/>
        </p:xfrm>
        <a:graphic>
          <a:graphicData uri="http://schemas.openxmlformats.org/drawingml/2006/table">
            <a:tbl>
              <a:tblPr firstRow="1" bandRow="1">
                <a:tableStyleId>{6E62EB93-AAC6-4EBA-99E5-D1D4B1179FDE}</a:tableStyleId>
              </a:tblPr>
              <a:tblGrid>
                <a:gridCol w="364067">
                  <a:extLst>
                    <a:ext uri="{9D8B030D-6E8A-4147-A177-3AD203B41FA5}">
                      <a16:colId xmlns:a16="http://schemas.microsoft.com/office/drawing/2014/main" val="20000"/>
                    </a:ext>
                  </a:extLst>
                </a:gridCol>
                <a:gridCol w="863600">
                  <a:extLst>
                    <a:ext uri="{9D8B030D-6E8A-4147-A177-3AD203B41FA5}">
                      <a16:colId xmlns:a16="http://schemas.microsoft.com/office/drawing/2014/main" val="20001"/>
                    </a:ext>
                  </a:extLst>
                </a:gridCol>
                <a:gridCol w="784578">
                  <a:extLst>
                    <a:ext uri="{9D8B030D-6E8A-4147-A177-3AD203B41FA5}">
                      <a16:colId xmlns:a16="http://schemas.microsoft.com/office/drawing/2014/main" val="20002"/>
                    </a:ext>
                  </a:extLst>
                </a:gridCol>
                <a:gridCol w="914870">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Arial (Headings)"/>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Arial (Headings)"/>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Arial (Headings)"/>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Arial (Headings)"/>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Arial (Headings)"/>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Arial (Headings)"/>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Arial (Headings)"/>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Arial (Headings)"/>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Arial (Headings)"/>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Arial (Headings)"/>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3630">
                <a:tc>
                  <a:txBody>
                    <a:bodyPr/>
                    <a:lstStyle/>
                    <a:p>
                      <a:pPr algn="ctr" fontAlgn="b"/>
                      <a:r>
                        <a:rPr lang="en-GB" sz="1100" b="0" i="0" u="none" strike="noStrike">
                          <a:solidFill>
                            <a:srgbClr val="000000"/>
                          </a:solidFill>
                          <a:effectLst/>
                          <a:latin typeface="Arial (Headings)"/>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14" name="TextBox 13"/>
          <p:cNvSpPr txBox="1"/>
          <p:nvPr/>
        </p:nvSpPr>
        <p:spPr>
          <a:xfrm>
            <a:off x="5839747" y="1168822"/>
            <a:ext cx="1890888" cy="307777"/>
          </a:xfrm>
          <a:prstGeom prst="rect">
            <a:avLst/>
          </a:prstGeom>
          <a:noFill/>
        </p:spPr>
        <p:txBody>
          <a:bodyPr wrap="square" rtlCol="0">
            <a:spAutoFit/>
          </a:bodyPr>
          <a:lstStyle/>
          <a:p>
            <a:r>
              <a:rPr lang="en-GB" b="1">
                <a:solidFill>
                  <a:srgbClr val="008265"/>
                </a:solidFill>
                <a:latin typeface="Arial (Headings)"/>
              </a:rPr>
              <a:t>35-54</a:t>
            </a:r>
          </a:p>
        </p:txBody>
      </p:sp>
      <p:graphicFrame>
        <p:nvGraphicFramePr>
          <p:cNvPr id="5" name="Table 4">
            <a:extLst>
              <a:ext uri="{FF2B5EF4-FFF2-40B4-BE49-F238E27FC236}">
                <a16:creationId xmlns:a16="http://schemas.microsoft.com/office/drawing/2014/main" id="{0E8B3A8E-F119-87E3-1E18-7D961E095797}"/>
              </a:ext>
            </a:extLst>
          </p:cNvPr>
          <p:cNvGraphicFramePr>
            <a:graphicFrameLocks noGrp="1"/>
          </p:cNvGraphicFramePr>
          <p:nvPr>
            <p:extLst>
              <p:ext uri="{D42A27DB-BD31-4B8C-83A1-F6EECF244321}">
                <p14:modId xmlns:p14="http://schemas.microsoft.com/office/powerpoint/2010/main" val="4130322826"/>
              </p:ext>
            </p:extLst>
          </p:nvPr>
        </p:nvGraphicFramePr>
        <p:xfrm>
          <a:off x="8039602" y="1555935"/>
          <a:ext cx="3764849" cy="2775866"/>
        </p:xfrm>
        <a:graphic>
          <a:graphicData uri="http://schemas.openxmlformats.org/drawingml/2006/table">
            <a:tbl>
              <a:tblPr firstRow="1" bandRow="1">
                <a:tableStyleId>{6E62EB93-AAC6-4EBA-99E5-D1D4B1179FDE}</a:tableStyleId>
              </a:tblPr>
              <a:tblGrid>
                <a:gridCol w="364067">
                  <a:extLst>
                    <a:ext uri="{9D8B030D-6E8A-4147-A177-3AD203B41FA5}">
                      <a16:colId xmlns:a16="http://schemas.microsoft.com/office/drawing/2014/main" val="20000"/>
                    </a:ext>
                  </a:extLst>
                </a:gridCol>
                <a:gridCol w="863600">
                  <a:extLst>
                    <a:ext uri="{9D8B030D-6E8A-4147-A177-3AD203B41FA5}">
                      <a16:colId xmlns:a16="http://schemas.microsoft.com/office/drawing/2014/main" val="20001"/>
                    </a:ext>
                  </a:extLst>
                </a:gridCol>
                <a:gridCol w="784578">
                  <a:extLst>
                    <a:ext uri="{9D8B030D-6E8A-4147-A177-3AD203B41FA5}">
                      <a16:colId xmlns:a16="http://schemas.microsoft.com/office/drawing/2014/main" val="20002"/>
                    </a:ext>
                  </a:extLst>
                </a:gridCol>
                <a:gridCol w="914870">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Arial (Headings)"/>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Arial (Headings)"/>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Arial (Headings)"/>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Arial (Headings)"/>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Arial (Headings)"/>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8744">
                <a:tc>
                  <a:txBody>
                    <a:bodyPr/>
                    <a:lstStyle/>
                    <a:p>
                      <a:pPr algn="ctr" fontAlgn="b"/>
                      <a:r>
                        <a:rPr lang="en-GB" sz="1100" b="0" i="0" u="none" strike="noStrike">
                          <a:solidFill>
                            <a:srgbClr val="000000"/>
                          </a:solidFill>
                          <a:effectLst/>
                          <a:latin typeface="Arial (Headings)"/>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Arial (Headings)"/>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Arial (Headings)"/>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3630">
                <a:tc>
                  <a:txBody>
                    <a:bodyPr/>
                    <a:lstStyle/>
                    <a:p>
                      <a:pPr algn="ctr" fontAlgn="b"/>
                      <a:r>
                        <a:rPr lang="en-GB" sz="1100" b="0" i="0" u="none" strike="noStrike">
                          <a:solidFill>
                            <a:srgbClr val="000000"/>
                          </a:solidFill>
                          <a:effectLst/>
                          <a:latin typeface="Arial (Headings)"/>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3726203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18-34 years old</a:t>
            </a:r>
          </a:p>
        </p:txBody>
      </p:sp>
      <p:graphicFrame>
        <p:nvGraphicFramePr>
          <p:cNvPr id="4" name="Table 3"/>
          <p:cNvGraphicFramePr>
            <a:graphicFrameLocks noGrp="1"/>
          </p:cNvGraphicFramePr>
          <p:nvPr>
            <p:extLst>
              <p:ext uri="{D42A27DB-BD31-4B8C-83A1-F6EECF244321}">
                <p14:modId xmlns:p14="http://schemas.microsoft.com/office/powerpoint/2010/main" val="1301074958"/>
              </p:ext>
            </p:extLst>
          </p:nvPr>
        </p:nvGraphicFramePr>
        <p:xfrm>
          <a:off x="1918589" y="1180255"/>
          <a:ext cx="8309671" cy="4716705"/>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makes it easy to compare to policies from other providers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people you dealt with showed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claim was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 2022 &amp; May 2023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18-34 n=672/204</a:t>
            </a:r>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25429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35-54 years old</a:t>
            </a:r>
          </a:p>
        </p:txBody>
      </p:sp>
      <p:graphicFrame>
        <p:nvGraphicFramePr>
          <p:cNvPr id="4" name="Table 3"/>
          <p:cNvGraphicFramePr>
            <a:graphicFrameLocks noGrp="1"/>
          </p:cNvGraphicFramePr>
          <p:nvPr>
            <p:extLst>
              <p:ext uri="{D42A27DB-BD31-4B8C-83A1-F6EECF244321}">
                <p14:modId xmlns:p14="http://schemas.microsoft.com/office/powerpoint/2010/main" val="1254066716"/>
              </p:ext>
            </p:extLst>
          </p:nvPr>
        </p:nvGraphicFramePr>
        <p:xfrm>
          <a:off x="1881302" y="1209646"/>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5.43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informed me about their claims process before I bought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cover is of the right level for my business to continue to trade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claim was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 2022 &amp; May 2023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35-54 n=628/113</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21145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55 or older years old</a:t>
            </a:r>
          </a:p>
        </p:txBody>
      </p:sp>
      <p:graphicFrame>
        <p:nvGraphicFramePr>
          <p:cNvPr id="4" name="Table 3"/>
          <p:cNvGraphicFramePr>
            <a:graphicFrameLocks noGrp="1"/>
          </p:cNvGraphicFramePr>
          <p:nvPr>
            <p:extLst>
              <p:ext uri="{D42A27DB-BD31-4B8C-83A1-F6EECF244321}">
                <p14:modId xmlns:p14="http://schemas.microsoft.com/office/powerpoint/2010/main" val="1323274182"/>
              </p:ext>
            </p:extLst>
          </p:nvPr>
        </p:nvGraphicFramePr>
        <p:xfrm>
          <a:off x="1896011" y="1200522"/>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told me what I would have paid if I wasn't a new customer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2.15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documents are easy to read, with little or no small print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 2022 &amp; May 2023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55 or older n=198/6 (excluded from the table).</a:t>
            </a:r>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36528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 2022 &amp; May 2023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White/ White British n=1,215/232, Ethnic minorities n=268/86</a:t>
            </a:r>
          </a:p>
          <a:p>
            <a:endParaRPr lang="en-GB" sz="800" dirty="0">
              <a:latin typeface="Arial" panose="020B0604020202020204" pitchFamily="34" charset="0"/>
              <a:cs typeface="Arial" panose="020B0604020202020204" pitchFamily="34" charset="0"/>
            </a:endParaRPr>
          </a:p>
        </p:txBody>
      </p:sp>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SMEs – ethnicity</a:t>
            </a:r>
          </a:p>
        </p:txBody>
      </p:sp>
      <p:graphicFrame>
        <p:nvGraphicFramePr>
          <p:cNvPr id="4" name="Table 3"/>
          <p:cNvGraphicFramePr>
            <a:graphicFrameLocks noGrp="1"/>
          </p:cNvGraphicFramePr>
          <p:nvPr>
            <p:extLst>
              <p:ext uri="{D42A27DB-BD31-4B8C-83A1-F6EECF244321}">
                <p14:modId xmlns:p14="http://schemas.microsoft.com/office/powerpoint/2010/main" val="4222979876"/>
              </p:ext>
            </p:extLst>
          </p:nvPr>
        </p:nvGraphicFramePr>
        <p:xfrm>
          <a:off x="846659" y="1416754"/>
          <a:ext cx="4853613" cy="3985103"/>
        </p:xfrm>
        <a:graphic>
          <a:graphicData uri="http://schemas.openxmlformats.org/drawingml/2006/table">
            <a:tbl>
              <a:tblPr firstRow="1" bandRow="1">
                <a:tableStyleId>{6E62EB93-AAC6-4EBA-99E5-D1D4B1179FDE}</a:tableStyleId>
              </a:tblPr>
              <a:tblGrid>
                <a:gridCol w="533613">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368966">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01793">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01793">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01793">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01793">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1793">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1793">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1793">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1793">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1793">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0614404"/>
              </p:ext>
            </p:extLst>
          </p:nvPr>
        </p:nvGraphicFramePr>
        <p:xfrm>
          <a:off x="6304845" y="1416754"/>
          <a:ext cx="4853613" cy="3985103"/>
        </p:xfrm>
        <a:graphic>
          <a:graphicData uri="http://schemas.openxmlformats.org/drawingml/2006/table">
            <a:tbl>
              <a:tblPr firstRow="1" bandRow="1">
                <a:tableStyleId>{6E62EB93-AAC6-4EBA-99E5-D1D4B1179FDE}</a:tableStyleId>
              </a:tblPr>
              <a:tblGrid>
                <a:gridCol w="533613">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368966">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01793">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01793">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01793">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01793">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1793">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1793">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1793">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1793">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1793">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2549037" y="997045"/>
            <a:ext cx="1890888" cy="307777"/>
          </a:xfrm>
          <a:prstGeom prst="rect">
            <a:avLst/>
          </a:prstGeom>
          <a:noFill/>
        </p:spPr>
        <p:txBody>
          <a:bodyPr wrap="square" rtlCol="0">
            <a:spAutoFit/>
          </a:bodyPr>
          <a:lstStyle/>
          <a:p>
            <a:r>
              <a:rPr lang="en-GB" b="1">
                <a:solidFill>
                  <a:srgbClr val="008265"/>
                </a:solidFill>
              </a:rPr>
              <a:t>White/ White British</a:t>
            </a:r>
          </a:p>
        </p:txBody>
      </p:sp>
      <p:sp>
        <p:nvSpPr>
          <p:cNvPr id="9" name="TextBox 8"/>
          <p:cNvSpPr txBox="1"/>
          <p:nvPr/>
        </p:nvSpPr>
        <p:spPr>
          <a:xfrm>
            <a:off x="8074857" y="997045"/>
            <a:ext cx="1890888" cy="307777"/>
          </a:xfrm>
          <a:prstGeom prst="rect">
            <a:avLst/>
          </a:prstGeom>
          <a:noFill/>
        </p:spPr>
        <p:txBody>
          <a:bodyPr wrap="square" rtlCol="0">
            <a:spAutoFit/>
          </a:bodyPr>
          <a:lstStyle/>
          <a:p>
            <a:r>
              <a:rPr lang="en-GB" b="1">
                <a:solidFill>
                  <a:srgbClr val="008265"/>
                </a:solidFill>
              </a:rPr>
              <a:t>Ethnic minorities</a:t>
            </a:r>
          </a:p>
        </p:txBody>
      </p:sp>
    </p:spTree>
    <p:extLst>
      <p:ext uri="{BB962C8B-B14F-4D97-AF65-F5344CB8AC3E}">
        <p14:creationId xmlns:p14="http://schemas.microsoft.com/office/powerpoint/2010/main" val="12604240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White/ White British</a:t>
            </a:r>
          </a:p>
        </p:txBody>
      </p:sp>
      <p:graphicFrame>
        <p:nvGraphicFramePr>
          <p:cNvPr id="4" name="Table 3"/>
          <p:cNvGraphicFramePr>
            <a:graphicFrameLocks noGrp="1"/>
          </p:cNvGraphicFramePr>
          <p:nvPr>
            <p:extLst>
              <p:ext uri="{D42A27DB-BD31-4B8C-83A1-F6EECF244321}">
                <p14:modId xmlns:p14="http://schemas.microsoft.com/office/powerpoint/2010/main" val="630383615"/>
              </p:ext>
            </p:extLst>
          </p:nvPr>
        </p:nvGraphicFramePr>
        <p:xfrm>
          <a:off x="1929877" y="997835"/>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claim was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informed me about their claims process before I bought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 2022 &amp; May 2023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White/ White British n=1,215/232</a:t>
            </a:r>
          </a:p>
          <a:p>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73893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Ethnic minorities</a:t>
            </a:r>
          </a:p>
        </p:txBody>
      </p:sp>
      <p:graphicFrame>
        <p:nvGraphicFramePr>
          <p:cNvPr id="4" name="Table 3"/>
          <p:cNvGraphicFramePr>
            <a:graphicFrameLocks noGrp="1"/>
          </p:cNvGraphicFramePr>
          <p:nvPr>
            <p:extLst>
              <p:ext uri="{D42A27DB-BD31-4B8C-83A1-F6EECF244321}">
                <p14:modId xmlns:p14="http://schemas.microsoft.com/office/powerpoint/2010/main" val="3710779313"/>
              </p:ext>
            </p:extLst>
          </p:nvPr>
        </p:nvGraphicFramePr>
        <p:xfrm>
          <a:off x="1881302" y="1213107"/>
          <a:ext cx="8309671" cy="4716705"/>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people you dealt with showed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makes it easy to compare to policies from other providers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could remove cover elements I don’t need protection for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can add additional cover to suit my needs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 2022 &amp; May 2023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Ethnic minorities n=268/86</a:t>
            </a:r>
          </a:p>
          <a:p>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49939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 2022 &amp; May 2023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1-5 employees n=432/40, 6-20 employees n=446/119,  More than 20 employees n=620/164.</a:t>
            </a:r>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p:txBody>
      </p:sp>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SMEs – number of employees</a:t>
            </a:r>
          </a:p>
        </p:txBody>
      </p:sp>
      <p:graphicFrame>
        <p:nvGraphicFramePr>
          <p:cNvPr id="4" name="Table 3"/>
          <p:cNvGraphicFramePr>
            <a:graphicFrameLocks noGrp="1"/>
          </p:cNvGraphicFramePr>
          <p:nvPr>
            <p:extLst>
              <p:ext uri="{D42A27DB-BD31-4B8C-83A1-F6EECF244321}">
                <p14:modId xmlns:p14="http://schemas.microsoft.com/office/powerpoint/2010/main" val="3795667698"/>
              </p:ext>
            </p:extLst>
          </p:nvPr>
        </p:nvGraphicFramePr>
        <p:xfrm>
          <a:off x="8088488" y="1551015"/>
          <a:ext cx="3764849" cy="3956756"/>
        </p:xfrm>
        <a:graphic>
          <a:graphicData uri="http://schemas.openxmlformats.org/drawingml/2006/table">
            <a:tbl>
              <a:tblPr firstRow="1" bandRow="1">
                <a:tableStyleId>{6E62EB93-AAC6-4EBA-99E5-D1D4B1179FDE}</a:tableStyleId>
              </a:tblPr>
              <a:tblGrid>
                <a:gridCol w="361245">
                  <a:extLst>
                    <a:ext uri="{9D8B030D-6E8A-4147-A177-3AD203B41FA5}">
                      <a16:colId xmlns:a16="http://schemas.microsoft.com/office/drawing/2014/main" val="20000"/>
                    </a:ext>
                  </a:extLst>
                </a:gridCol>
                <a:gridCol w="801511">
                  <a:extLst>
                    <a:ext uri="{9D8B030D-6E8A-4147-A177-3AD203B41FA5}">
                      <a16:colId xmlns:a16="http://schemas.microsoft.com/office/drawing/2014/main" val="20001"/>
                    </a:ext>
                  </a:extLst>
                </a:gridCol>
                <a:gridCol w="880534">
                  <a:extLst>
                    <a:ext uri="{9D8B030D-6E8A-4147-A177-3AD203B41FA5}">
                      <a16:colId xmlns:a16="http://schemas.microsoft.com/office/drawing/2014/main" val="20002"/>
                    </a:ext>
                  </a:extLst>
                </a:gridCol>
                <a:gridCol w="883825">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363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1995881" y="1189152"/>
            <a:ext cx="1890888" cy="307777"/>
          </a:xfrm>
          <a:prstGeom prst="rect">
            <a:avLst/>
          </a:prstGeom>
          <a:noFill/>
        </p:spPr>
        <p:txBody>
          <a:bodyPr wrap="square" rtlCol="0">
            <a:spAutoFit/>
          </a:bodyPr>
          <a:lstStyle/>
          <a:p>
            <a:r>
              <a:rPr lang="en-GB" b="1">
                <a:solidFill>
                  <a:srgbClr val="008265"/>
                </a:solidFill>
              </a:rPr>
              <a:t>1-5</a:t>
            </a:r>
          </a:p>
        </p:txBody>
      </p:sp>
      <p:sp>
        <p:nvSpPr>
          <p:cNvPr id="8" name="TextBox 7"/>
          <p:cNvSpPr txBox="1"/>
          <p:nvPr/>
        </p:nvSpPr>
        <p:spPr>
          <a:xfrm>
            <a:off x="9384466" y="1168821"/>
            <a:ext cx="1890888" cy="307777"/>
          </a:xfrm>
          <a:prstGeom prst="rect">
            <a:avLst/>
          </a:prstGeom>
          <a:noFill/>
        </p:spPr>
        <p:txBody>
          <a:bodyPr wrap="square" rtlCol="0">
            <a:spAutoFit/>
          </a:bodyPr>
          <a:lstStyle/>
          <a:p>
            <a:r>
              <a:rPr lang="en-GB" b="1">
                <a:solidFill>
                  <a:srgbClr val="008265"/>
                </a:solidFill>
              </a:rPr>
              <a:t>More than 20</a:t>
            </a:r>
          </a:p>
        </p:txBody>
      </p:sp>
      <p:graphicFrame>
        <p:nvGraphicFramePr>
          <p:cNvPr id="12" name="Table 11"/>
          <p:cNvGraphicFramePr>
            <a:graphicFrameLocks noGrp="1"/>
          </p:cNvGraphicFramePr>
          <p:nvPr>
            <p:extLst>
              <p:ext uri="{D42A27DB-BD31-4B8C-83A1-F6EECF244321}">
                <p14:modId xmlns:p14="http://schemas.microsoft.com/office/powerpoint/2010/main" val="1539069876"/>
              </p:ext>
            </p:extLst>
          </p:nvPr>
        </p:nvGraphicFramePr>
        <p:xfrm>
          <a:off x="4185355" y="1551015"/>
          <a:ext cx="3764849" cy="3956756"/>
        </p:xfrm>
        <a:graphic>
          <a:graphicData uri="http://schemas.openxmlformats.org/drawingml/2006/table">
            <a:tbl>
              <a:tblPr firstRow="1" bandRow="1">
                <a:tableStyleId>{6E62EB93-AAC6-4EBA-99E5-D1D4B1179FDE}</a:tableStyleId>
              </a:tblPr>
              <a:tblGrid>
                <a:gridCol w="358423">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863600">
                  <a:extLst>
                    <a:ext uri="{9D8B030D-6E8A-4147-A177-3AD203B41FA5}">
                      <a16:colId xmlns:a16="http://schemas.microsoft.com/office/drawing/2014/main" val="20002"/>
                    </a:ext>
                  </a:extLst>
                </a:gridCol>
                <a:gridCol w="892292">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874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39874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39363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279542897"/>
              </p:ext>
            </p:extLst>
          </p:nvPr>
        </p:nvGraphicFramePr>
        <p:xfrm>
          <a:off x="282222" y="1551014"/>
          <a:ext cx="3764849" cy="3956755"/>
        </p:xfrm>
        <a:graphic>
          <a:graphicData uri="http://schemas.openxmlformats.org/drawingml/2006/table">
            <a:tbl>
              <a:tblPr firstRow="1" bandRow="1">
                <a:tableStyleId>{6E62EB93-AAC6-4EBA-99E5-D1D4B1179FDE}</a:tableStyleId>
              </a:tblPr>
              <a:tblGrid>
                <a:gridCol w="361245">
                  <a:extLst>
                    <a:ext uri="{9D8B030D-6E8A-4147-A177-3AD203B41FA5}">
                      <a16:colId xmlns:a16="http://schemas.microsoft.com/office/drawing/2014/main" val="20000"/>
                    </a:ext>
                  </a:extLst>
                </a:gridCol>
                <a:gridCol w="795866">
                  <a:extLst>
                    <a:ext uri="{9D8B030D-6E8A-4147-A177-3AD203B41FA5}">
                      <a16:colId xmlns:a16="http://schemas.microsoft.com/office/drawing/2014/main" val="20001"/>
                    </a:ext>
                  </a:extLst>
                </a:gridCol>
                <a:gridCol w="829734">
                  <a:extLst>
                    <a:ext uri="{9D8B030D-6E8A-4147-A177-3AD203B41FA5}">
                      <a16:colId xmlns:a16="http://schemas.microsoft.com/office/drawing/2014/main" val="20002"/>
                    </a:ext>
                  </a:extLst>
                </a:gridCol>
                <a:gridCol w="940270">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46179">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8872">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8872">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8872">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8872">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8872">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405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04054">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2.77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04054">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2.98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2.63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4054">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2.60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14" name="TextBox 13"/>
          <p:cNvSpPr txBox="1"/>
          <p:nvPr/>
        </p:nvSpPr>
        <p:spPr>
          <a:xfrm>
            <a:off x="5839747" y="1168822"/>
            <a:ext cx="1890888" cy="307777"/>
          </a:xfrm>
          <a:prstGeom prst="rect">
            <a:avLst/>
          </a:prstGeom>
          <a:noFill/>
        </p:spPr>
        <p:txBody>
          <a:bodyPr wrap="square" rtlCol="0">
            <a:spAutoFit/>
          </a:bodyPr>
          <a:lstStyle/>
          <a:p>
            <a:r>
              <a:rPr lang="en-GB" b="1">
                <a:solidFill>
                  <a:srgbClr val="008265"/>
                </a:solidFill>
              </a:rPr>
              <a:t>6-20</a:t>
            </a:r>
          </a:p>
        </p:txBody>
      </p:sp>
    </p:spTree>
    <p:extLst>
      <p:ext uri="{BB962C8B-B14F-4D97-AF65-F5344CB8AC3E}">
        <p14:creationId xmlns:p14="http://schemas.microsoft.com/office/powerpoint/2010/main" val="1220817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1" y="6537914"/>
            <a:ext cx="10224655" cy="325730"/>
          </a:xfrm>
          <a:prstGeom prst="rect">
            <a:avLst/>
          </a:prstGeom>
          <a:noFill/>
          <a:ln>
            <a:noFill/>
          </a:ln>
        </p:spPr>
        <p:txBody>
          <a:bodyPr spcFirstLastPara="1" wrap="square" lIns="91425" tIns="45700" rIns="91425" bIns="45700" anchor="t" anchorCtr="0">
            <a:noAutofit/>
          </a:bodyPr>
          <a:lstStyle/>
          <a:p>
            <a:r>
              <a:rPr lang="en-GB" sz="800">
                <a:solidFill>
                  <a:schemeClr val="tx1"/>
                </a:solidFill>
                <a:latin typeface="Arial" panose="020B0604020202020204" pitchFamily="34" charset="0"/>
                <a:ea typeface="Corbel"/>
                <a:cs typeface="Arial" panose="020B0604020202020204" pitchFamily="34" charset="0"/>
                <a:sym typeface="Corbel"/>
              </a:rPr>
              <a:t>Base: All Consumers that hold at least one (motor, travel, buildings and/or contents) insurance policy/ </a:t>
            </a:r>
            <a:r>
              <a:rPr lang="en-GB" sz="800">
                <a:latin typeface="Arial" panose="020B0604020202020204" pitchFamily="34" charset="0"/>
                <a:ea typeface="Corbel"/>
                <a:cs typeface="Arial" panose="020B0604020202020204" pitchFamily="34" charset="0"/>
                <a:sym typeface="Corbel"/>
              </a:rPr>
              <a:t>who have claimed on at least one insurance policy in the last 12 months</a:t>
            </a:r>
            <a:r>
              <a:rPr lang="en-GB" sz="800">
                <a:solidFill>
                  <a:schemeClr val="tx1"/>
                </a:solidFill>
                <a:latin typeface="Arial" panose="020B0604020202020204" pitchFamily="34" charset="0"/>
                <a:ea typeface="Corbel"/>
                <a:cs typeface="Arial" panose="020B0604020202020204" pitchFamily="34" charset="0"/>
                <a:sym typeface="Corbel"/>
              </a:rPr>
              <a:t>: Wave 11&amp;12 (2023): Consumer n=1,000 / 158</a:t>
            </a:r>
            <a:endParaRPr lang="en-GB" sz="800">
              <a:solidFill>
                <a:schemeClr val="tx1"/>
              </a:solidFill>
              <a:latin typeface="Arial" panose="020B0604020202020204" pitchFamily="34" charset="0"/>
              <a:cs typeface="Arial" panose="020B0604020202020204" pitchFamily="34" charset="0"/>
            </a:endParaRPr>
          </a:p>
        </p:txBody>
      </p:sp>
      <p:graphicFrame>
        <p:nvGraphicFramePr>
          <p:cNvPr id="5" name="Chart 4">
            <a:extLst>
              <a:ext uri="{FF2B5EF4-FFF2-40B4-BE49-F238E27FC236}">
                <a16:creationId xmlns:a16="http://schemas.microsoft.com/office/drawing/2014/main" id="{0E3E7F12-B78D-4829-8B50-F54E9529568A}"/>
              </a:ext>
            </a:extLst>
          </p:cNvPr>
          <p:cNvGraphicFramePr>
            <a:graphicFrameLocks/>
          </p:cNvGraphicFramePr>
          <p:nvPr>
            <p:extLst>
              <p:ext uri="{D42A27DB-BD31-4B8C-83A1-F6EECF244321}">
                <p14:modId xmlns:p14="http://schemas.microsoft.com/office/powerpoint/2010/main" val="4068882599"/>
              </p:ext>
            </p:extLst>
          </p:nvPr>
        </p:nvGraphicFramePr>
        <p:xfrm>
          <a:off x="335784" y="1380744"/>
          <a:ext cx="11596239" cy="4977358"/>
        </p:xfrm>
        <a:graphic>
          <a:graphicData uri="http://schemas.openxmlformats.org/drawingml/2006/chart">
            <c:chart xmlns:c="http://schemas.openxmlformats.org/drawingml/2006/chart" xmlns:r="http://schemas.openxmlformats.org/officeDocument/2006/relationships" r:id="rId3"/>
          </a:graphicData>
        </a:graphic>
      </p:graphicFrame>
      <p:sp>
        <p:nvSpPr>
          <p:cNvPr id="49" name="Google Shape;554;p52">
            <a:extLst>
              <a:ext uri="{FF2B5EF4-FFF2-40B4-BE49-F238E27FC236}">
                <a16:creationId xmlns:a16="http://schemas.microsoft.com/office/drawing/2014/main" id="{59A45DC8-C252-41E7-A50B-0F54B9CB0DA3}"/>
              </a:ext>
            </a:extLst>
          </p:cNvPr>
          <p:cNvSpPr txBox="1"/>
          <p:nvPr/>
        </p:nvSpPr>
        <p:spPr>
          <a:xfrm>
            <a:off x="268880" y="-129310"/>
            <a:ext cx="11819488" cy="1302327"/>
          </a:xfrm>
          <a:prstGeom prst="rect">
            <a:avLst/>
          </a:prstGeom>
          <a:noFill/>
          <a:ln>
            <a:noFill/>
          </a:ln>
        </p:spPr>
        <p:txBody>
          <a:bodyPr spcFirstLastPara="1" wrap="square" lIns="0" tIns="0" rIns="0" bIns="0" anchor="t" anchorCtr="0">
            <a:noAutofit/>
          </a:bodyPr>
          <a:lstStyle/>
          <a:p>
            <a:pPr>
              <a:buClr>
                <a:srgbClr val="FFFFFF"/>
              </a:buClr>
              <a:buSzPts val="2400"/>
            </a:pPr>
            <a:endParaRPr sz="1600" dirty="0">
              <a:solidFill>
                <a:schemeClr val="bg2"/>
              </a:solidFill>
              <a:latin typeface="Calibri Light" panose="020F0302020204030204" pitchFamily="34" charset="0"/>
              <a:cs typeface="Calibri Light" panose="020F0302020204030204" pitchFamily="34" charset="0"/>
            </a:endParaRPr>
          </a:p>
          <a:p>
            <a:pPr>
              <a:buClr>
                <a:srgbClr val="FFFFFF"/>
              </a:buClr>
              <a:buSzPts val="1500"/>
            </a:pPr>
            <a:r>
              <a:rPr lang="en-GB" sz="2000" b="1" dirty="0">
                <a:solidFill>
                  <a:schemeClr val="bg2"/>
                </a:solidFill>
                <a:latin typeface="Rockwell" panose="02060603020205020403" pitchFamily="18" charset="0"/>
                <a:cs typeface="Calibri Light" panose="020F0302020204030204" pitchFamily="34" charset="0"/>
              </a:rPr>
              <a:t>Consumer Wave on wave comparison – Opportunity scores: </a:t>
            </a:r>
          </a:p>
          <a:p>
            <a:pPr marL="285750" indent="-285750">
              <a:buClr>
                <a:schemeClr val="bg2"/>
              </a:buClr>
              <a:buSzPts val="1500"/>
              <a:buFont typeface="Arial" panose="020B0604020202020204" pitchFamily="34" charset="0"/>
              <a:buChar char="•"/>
            </a:pPr>
            <a:r>
              <a:rPr lang="en-GB" dirty="0">
                <a:solidFill>
                  <a:schemeClr val="bg2"/>
                </a:solidFill>
                <a:latin typeface="+mj-lt"/>
                <a:cs typeface="Calibri Light" panose="020F0302020204030204" pitchFamily="34" charset="0"/>
              </a:rPr>
              <a:t>Only Consumers who have made a claim in the previous 12 months are asked to provide an importance score and a score for the performance of their own insurance provider, against each of the three claims related themes</a:t>
            </a:r>
          </a:p>
          <a:p>
            <a:pPr marL="285750" indent="-285750">
              <a:buClr>
                <a:schemeClr val="bg2"/>
              </a:buClr>
              <a:buSzPts val="1500"/>
              <a:buFont typeface="Arial" panose="020B0604020202020204" pitchFamily="34" charset="0"/>
              <a:buChar char="•"/>
            </a:pPr>
            <a:r>
              <a:rPr lang="en-GB" dirty="0">
                <a:solidFill>
                  <a:schemeClr val="bg2"/>
                </a:solidFill>
                <a:latin typeface="+mj-lt"/>
                <a:cs typeface="Calibri Light" panose="020F0302020204030204" pitchFamily="34" charset="0"/>
              </a:rPr>
              <a:t>The upward trend from July 2021 in the opportunity scores for the Respect and Speed claims related themes has continued</a:t>
            </a:r>
          </a:p>
          <a:p>
            <a:pPr marL="285750" indent="-285750">
              <a:buClr>
                <a:schemeClr val="bg2"/>
              </a:buClr>
              <a:buSzPts val="1500"/>
              <a:buFont typeface="Arial" panose="020B0604020202020204" pitchFamily="34" charset="0"/>
              <a:buChar char="•"/>
            </a:pPr>
            <a:r>
              <a:rPr lang="en-GB" dirty="0">
                <a:solidFill>
                  <a:schemeClr val="bg2"/>
                </a:solidFill>
                <a:latin typeface="+mj-lt"/>
                <a:cs typeface="Calibri Light" panose="020F0302020204030204" pitchFamily="34" charset="0"/>
              </a:rPr>
              <a:t>The Respect (claims), Price and Relationship themes have recorded their highest opportunity scores since the research began</a:t>
            </a:r>
          </a:p>
          <a:p>
            <a:pPr marL="285750" indent="-285750">
              <a:buClr>
                <a:schemeClr val="bg2"/>
              </a:buClr>
              <a:buSzPts val="1500"/>
              <a:buFont typeface="Arial" panose="020B0604020202020204" pitchFamily="34" charset="0"/>
              <a:buChar char="•"/>
            </a:pPr>
            <a:r>
              <a:rPr lang="en-GB" dirty="0">
                <a:solidFill>
                  <a:schemeClr val="bg2"/>
                </a:solidFill>
                <a:latin typeface="+mj-lt"/>
                <a:cs typeface="Calibri Light" panose="020F0302020204030204" pitchFamily="34" charset="0"/>
              </a:rPr>
              <a:t>It is the Loyalty theme though that continues to be biggest opportunity to increase levels of trust in the Insurance sector with the Consumer population as a whole</a:t>
            </a:r>
          </a:p>
        </p:txBody>
      </p:sp>
    </p:spTree>
    <p:extLst>
      <p:ext uri="{BB962C8B-B14F-4D97-AF65-F5344CB8AC3E}">
        <p14:creationId xmlns:p14="http://schemas.microsoft.com/office/powerpoint/2010/main" val="23318939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1-5 employees </a:t>
            </a:r>
          </a:p>
        </p:txBody>
      </p:sp>
      <p:graphicFrame>
        <p:nvGraphicFramePr>
          <p:cNvPr id="4" name="Table 3"/>
          <p:cNvGraphicFramePr>
            <a:graphicFrameLocks noGrp="1"/>
          </p:cNvGraphicFramePr>
          <p:nvPr>
            <p:extLst>
              <p:ext uri="{D42A27DB-BD31-4B8C-83A1-F6EECF244321}">
                <p14:modId xmlns:p14="http://schemas.microsoft.com/office/powerpoint/2010/main" val="2451741200"/>
              </p:ext>
            </p:extLst>
          </p:nvPr>
        </p:nvGraphicFramePr>
        <p:xfrm>
          <a:off x="1881302" y="1219271"/>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9.33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2.65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understand if there are any discounts or no claims bonus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told me what I would have paid if I wasn't a new customer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1.03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 2022 &amp; May 2023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1-5 employees n=432/40.</a:t>
            </a:r>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43185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6-20 employees </a:t>
            </a:r>
          </a:p>
        </p:txBody>
      </p:sp>
      <p:graphicFrame>
        <p:nvGraphicFramePr>
          <p:cNvPr id="4" name="Table 3"/>
          <p:cNvGraphicFramePr>
            <a:graphicFrameLocks noGrp="1"/>
          </p:cNvGraphicFramePr>
          <p:nvPr>
            <p:extLst>
              <p:ext uri="{D42A27DB-BD31-4B8C-83A1-F6EECF244321}">
                <p14:modId xmlns:p14="http://schemas.microsoft.com/office/powerpoint/2010/main" val="1928313204"/>
              </p:ext>
            </p:extLst>
          </p:nvPr>
        </p:nvGraphicFramePr>
        <p:xfrm>
          <a:off x="1881302" y="1292129"/>
          <a:ext cx="8309671" cy="4716705"/>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informed me about their claims process before I bought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cover is of the right level for my business to continue to trade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price I paid was reasonable for the level of cover that I get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can add additional cover to suit my needs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 2022 &amp; May 2023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6-20 employees n=446/119</a:t>
            </a:r>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83227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More than 20 employees </a:t>
            </a:r>
          </a:p>
        </p:txBody>
      </p:sp>
      <p:graphicFrame>
        <p:nvGraphicFramePr>
          <p:cNvPr id="4" name="Table 3"/>
          <p:cNvGraphicFramePr>
            <a:graphicFrameLocks noGrp="1"/>
          </p:cNvGraphicFramePr>
          <p:nvPr>
            <p:extLst>
              <p:ext uri="{D42A27DB-BD31-4B8C-83A1-F6EECF244321}">
                <p14:modId xmlns:p14="http://schemas.microsoft.com/office/powerpoint/2010/main" val="503558367"/>
              </p:ext>
            </p:extLst>
          </p:nvPr>
        </p:nvGraphicFramePr>
        <p:xfrm>
          <a:off x="1881302" y="1196174"/>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was not asked needless questions about my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people you dealt with showed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claim was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makes it easy to compare to policies from other providers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8443493" cy="349849"/>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 2022 &amp; May 2023 data. </a:t>
            </a:r>
            <a:r>
              <a:rPr lang="en-GB" sz="800" dirty="0">
                <a:latin typeface="Arial" panose="020B0604020202020204" pitchFamily="34" charset="0"/>
                <a:ea typeface="Corbel"/>
                <a:cs typeface="Arial" panose="020B0604020202020204" pitchFamily="34" charset="0"/>
                <a:sym typeface="Corbel"/>
              </a:rPr>
              <a:t>All SMEs that hold at least one (motor, employers’ liability, buildings and/or contents, business interruption) insurance policy/ who have claimed on at least one insurance policy in the last 12 months:  More than 20 employees n=620/164</a:t>
            </a:r>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6734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0" y="6533555"/>
            <a:ext cx="10167042" cy="381848"/>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 2022 &amp; May 2023 data. All SMEs that hold at least one (</a:t>
            </a:r>
            <a:r>
              <a:rPr lang="en-GB" sz="800" dirty="0">
                <a:latin typeface="Arial" panose="020B0604020202020204" pitchFamily="34" charset="0"/>
                <a:ea typeface="Corbel"/>
                <a:cs typeface="Arial" panose="020B0604020202020204" pitchFamily="34" charset="0"/>
                <a:sym typeface="Corbel"/>
              </a:rPr>
              <a:t>motor, employers’ liability, buildings and/or contents, business interruption</a:t>
            </a:r>
            <a:r>
              <a:rPr lang="en-GB" sz="800" dirty="0">
                <a:solidFill>
                  <a:schemeClr val="tx1"/>
                </a:solidFill>
                <a:latin typeface="Arial" panose="020B0604020202020204" pitchFamily="34" charset="0"/>
                <a:ea typeface="Corbel"/>
                <a:cs typeface="Arial" panose="020B0604020202020204" pitchFamily="34" charset="0"/>
                <a:sym typeface="Corbel"/>
              </a:rPr>
              <a:t>) insurance policy: Motor n=357, Employers’ Liability n=365, Buildings and/or Contents n=493, Business interruption n=283.</a:t>
            </a:r>
            <a:r>
              <a:rPr lang="en-GB" sz="800" dirty="0">
                <a:latin typeface="Arial" panose="020B0604020202020204" pitchFamily="34" charset="0"/>
                <a:ea typeface="Corbel"/>
                <a:cs typeface="Arial" panose="020B0604020202020204" pitchFamily="34" charset="0"/>
                <a:sym typeface="Corbel"/>
              </a:rPr>
              <a:t> Note: If more than one different policies were selected, participants were randomly assigned to answer performance questions for one of the policies only.  </a:t>
            </a:r>
            <a:endParaRPr lang="en-GB" sz="800" dirty="0">
              <a:latin typeface="Arial" panose="020B0604020202020204" pitchFamily="34" charset="0"/>
              <a:cs typeface="Arial" panose="020B0604020202020204" pitchFamily="34" charset="0"/>
            </a:endParaRPr>
          </a:p>
        </p:txBody>
      </p:sp>
      <p:sp>
        <p:nvSpPr>
          <p:cNvPr id="3" name="TextBox 2"/>
          <p:cNvSpPr txBox="1"/>
          <p:nvPr/>
        </p:nvSpPr>
        <p:spPr>
          <a:xfrm>
            <a:off x="415504" y="146243"/>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SMEs – policy type held</a:t>
            </a:r>
          </a:p>
        </p:txBody>
      </p:sp>
      <p:graphicFrame>
        <p:nvGraphicFramePr>
          <p:cNvPr id="4" name="Table 3"/>
          <p:cNvGraphicFramePr>
            <a:graphicFrameLocks noGrp="1"/>
          </p:cNvGraphicFramePr>
          <p:nvPr>
            <p:extLst>
              <p:ext uri="{D42A27DB-BD31-4B8C-83A1-F6EECF244321}">
                <p14:modId xmlns:p14="http://schemas.microsoft.com/office/powerpoint/2010/main" val="1837537569"/>
              </p:ext>
            </p:extLst>
          </p:nvPr>
        </p:nvGraphicFramePr>
        <p:xfrm>
          <a:off x="415504" y="1008569"/>
          <a:ext cx="3764849" cy="2765638"/>
        </p:xfrm>
        <a:graphic>
          <a:graphicData uri="http://schemas.openxmlformats.org/drawingml/2006/table">
            <a:tbl>
              <a:tblPr firstRow="1" bandRow="1">
                <a:tableStyleId>{6E62EB93-AAC6-4EBA-99E5-D1D4B1179FDE}</a:tableStyleId>
              </a:tblPr>
              <a:tblGrid>
                <a:gridCol w="345501">
                  <a:extLst>
                    <a:ext uri="{9D8B030D-6E8A-4147-A177-3AD203B41FA5}">
                      <a16:colId xmlns:a16="http://schemas.microsoft.com/office/drawing/2014/main" val="20000"/>
                    </a:ext>
                  </a:extLst>
                </a:gridCol>
                <a:gridCol w="835378">
                  <a:extLst>
                    <a:ext uri="{9D8B030D-6E8A-4147-A177-3AD203B41FA5}">
                      <a16:colId xmlns:a16="http://schemas.microsoft.com/office/drawing/2014/main" val="20001"/>
                    </a:ext>
                  </a:extLst>
                </a:gridCol>
                <a:gridCol w="869245">
                  <a:extLst>
                    <a:ext uri="{9D8B030D-6E8A-4147-A177-3AD203B41FA5}">
                      <a16:colId xmlns:a16="http://schemas.microsoft.com/office/drawing/2014/main" val="20002"/>
                    </a:ext>
                  </a:extLst>
                </a:gridCol>
                <a:gridCol w="876991">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7.44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2" name="TextBox 1"/>
          <p:cNvSpPr txBox="1"/>
          <p:nvPr/>
        </p:nvSpPr>
        <p:spPr>
          <a:xfrm>
            <a:off x="2061430" y="646704"/>
            <a:ext cx="1890888" cy="307777"/>
          </a:xfrm>
          <a:prstGeom prst="rect">
            <a:avLst/>
          </a:prstGeom>
          <a:noFill/>
        </p:spPr>
        <p:txBody>
          <a:bodyPr wrap="square" rtlCol="0">
            <a:spAutoFit/>
          </a:bodyPr>
          <a:lstStyle/>
          <a:p>
            <a:r>
              <a:rPr lang="en-GB" b="1">
                <a:solidFill>
                  <a:srgbClr val="008265"/>
                </a:solidFill>
              </a:rPr>
              <a:t>Motor</a:t>
            </a:r>
          </a:p>
        </p:txBody>
      </p:sp>
      <p:sp>
        <p:nvSpPr>
          <p:cNvPr id="8" name="TextBox 7"/>
          <p:cNvSpPr txBox="1"/>
          <p:nvPr/>
        </p:nvSpPr>
        <p:spPr>
          <a:xfrm>
            <a:off x="9132381" y="626373"/>
            <a:ext cx="1890888" cy="307777"/>
          </a:xfrm>
          <a:prstGeom prst="rect">
            <a:avLst/>
          </a:prstGeom>
          <a:noFill/>
        </p:spPr>
        <p:txBody>
          <a:bodyPr wrap="square" rtlCol="0">
            <a:spAutoFit/>
          </a:bodyPr>
          <a:lstStyle/>
          <a:p>
            <a:r>
              <a:rPr lang="en-GB" b="1">
                <a:solidFill>
                  <a:srgbClr val="008265"/>
                </a:solidFill>
              </a:rPr>
              <a:t>Buildings/ Contents</a:t>
            </a:r>
          </a:p>
        </p:txBody>
      </p:sp>
      <p:graphicFrame>
        <p:nvGraphicFramePr>
          <p:cNvPr id="12" name="Table 11"/>
          <p:cNvGraphicFramePr>
            <a:graphicFrameLocks noGrp="1"/>
          </p:cNvGraphicFramePr>
          <p:nvPr>
            <p:extLst>
              <p:ext uri="{D42A27DB-BD31-4B8C-83A1-F6EECF244321}">
                <p14:modId xmlns:p14="http://schemas.microsoft.com/office/powerpoint/2010/main" val="3808130543"/>
              </p:ext>
            </p:extLst>
          </p:nvPr>
        </p:nvGraphicFramePr>
        <p:xfrm>
          <a:off x="4250904" y="1008567"/>
          <a:ext cx="3764849" cy="2765638"/>
        </p:xfrm>
        <a:graphic>
          <a:graphicData uri="http://schemas.openxmlformats.org/drawingml/2006/table">
            <a:tbl>
              <a:tblPr firstRow="1" bandRow="1">
                <a:tableStyleId>{6E62EB93-AAC6-4EBA-99E5-D1D4B1179FDE}</a:tableStyleId>
              </a:tblPr>
              <a:tblGrid>
                <a:gridCol w="370901">
                  <a:extLst>
                    <a:ext uri="{9D8B030D-6E8A-4147-A177-3AD203B41FA5}">
                      <a16:colId xmlns:a16="http://schemas.microsoft.com/office/drawing/2014/main" val="20000"/>
                    </a:ext>
                  </a:extLst>
                </a:gridCol>
                <a:gridCol w="852312">
                  <a:extLst>
                    <a:ext uri="{9D8B030D-6E8A-4147-A177-3AD203B41FA5}">
                      <a16:colId xmlns:a16="http://schemas.microsoft.com/office/drawing/2014/main" val="20001"/>
                    </a:ext>
                  </a:extLst>
                </a:gridCol>
                <a:gridCol w="824088">
                  <a:extLst>
                    <a:ext uri="{9D8B030D-6E8A-4147-A177-3AD203B41FA5}">
                      <a16:colId xmlns:a16="http://schemas.microsoft.com/office/drawing/2014/main" val="20002"/>
                    </a:ext>
                  </a:extLst>
                </a:gridCol>
                <a:gridCol w="879814">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6.23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6.14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6.35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250651701"/>
              </p:ext>
            </p:extLst>
          </p:nvPr>
        </p:nvGraphicFramePr>
        <p:xfrm>
          <a:off x="8086304" y="1008567"/>
          <a:ext cx="3764849" cy="2765638"/>
        </p:xfrm>
        <a:graphic>
          <a:graphicData uri="http://schemas.openxmlformats.org/drawingml/2006/table">
            <a:tbl>
              <a:tblPr firstRow="1" bandRow="1">
                <a:tableStyleId>{6E62EB93-AAC6-4EBA-99E5-D1D4B1179FDE}</a:tableStyleId>
              </a:tblPr>
              <a:tblGrid>
                <a:gridCol w="413913">
                  <a:extLst>
                    <a:ext uri="{9D8B030D-6E8A-4147-A177-3AD203B41FA5}">
                      <a16:colId xmlns:a16="http://schemas.microsoft.com/office/drawing/2014/main" val="20000"/>
                    </a:ext>
                  </a:extLst>
                </a:gridCol>
                <a:gridCol w="837734">
                  <a:extLst>
                    <a:ext uri="{9D8B030D-6E8A-4147-A177-3AD203B41FA5}">
                      <a16:colId xmlns:a16="http://schemas.microsoft.com/office/drawing/2014/main" val="20001"/>
                    </a:ext>
                  </a:extLst>
                </a:gridCol>
                <a:gridCol w="804121">
                  <a:extLst>
                    <a:ext uri="{9D8B030D-6E8A-4147-A177-3AD203B41FA5}">
                      <a16:colId xmlns:a16="http://schemas.microsoft.com/office/drawing/2014/main" val="20002"/>
                    </a:ext>
                  </a:extLst>
                </a:gridCol>
                <a:gridCol w="871347">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9363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6.51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9363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9874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4.83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14" name="TextBox 13"/>
          <p:cNvSpPr txBox="1"/>
          <p:nvPr/>
        </p:nvSpPr>
        <p:spPr>
          <a:xfrm>
            <a:off x="5520285" y="626373"/>
            <a:ext cx="1890888" cy="307777"/>
          </a:xfrm>
          <a:prstGeom prst="rect">
            <a:avLst/>
          </a:prstGeom>
          <a:noFill/>
        </p:spPr>
        <p:txBody>
          <a:bodyPr wrap="square" rtlCol="0">
            <a:spAutoFit/>
          </a:bodyPr>
          <a:lstStyle/>
          <a:p>
            <a:r>
              <a:rPr lang="en-GB" b="1">
                <a:solidFill>
                  <a:srgbClr val="008265"/>
                </a:solidFill>
              </a:rPr>
              <a:t>Employers’ liability</a:t>
            </a:r>
          </a:p>
        </p:txBody>
      </p:sp>
      <p:sp>
        <p:nvSpPr>
          <p:cNvPr id="5" name="TextBox 4">
            <a:extLst>
              <a:ext uri="{FF2B5EF4-FFF2-40B4-BE49-F238E27FC236}">
                <a16:creationId xmlns:a16="http://schemas.microsoft.com/office/drawing/2014/main" id="{A6BAF882-41A6-498D-87BC-C570146C2172}"/>
              </a:ext>
            </a:extLst>
          </p:cNvPr>
          <p:cNvSpPr txBox="1"/>
          <p:nvPr/>
        </p:nvSpPr>
        <p:spPr>
          <a:xfrm>
            <a:off x="2095314" y="5003135"/>
            <a:ext cx="2147381" cy="307777"/>
          </a:xfrm>
          <a:prstGeom prst="rect">
            <a:avLst/>
          </a:prstGeom>
          <a:noFill/>
        </p:spPr>
        <p:txBody>
          <a:bodyPr wrap="square" rtlCol="0">
            <a:spAutoFit/>
          </a:bodyPr>
          <a:lstStyle/>
          <a:p>
            <a:r>
              <a:rPr lang="en-GB" b="1">
                <a:solidFill>
                  <a:srgbClr val="008265"/>
                </a:solidFill>
              </a:rPr>
              <a:t>Business interruption</a:t>
            </a:r>
          </a:p>
        </p:txBody>
      </p:sp>
      <p:graphicFrame>
        <p:nvGraphicFramePr>
          <p:cNvPr id="6" name="Table 5">
            <a:extLst>
              <a:ext uri="{FF2B5EF4-FFF2-40B4-BE49-F238E27FC236}">
                <a16:creationId xmlns:a16="http://schemas.microsoft.com/office/drawing/2014/main" id="{68B64966-8E30-480A-8346-56E76ADF5002}"/>
              </a:ext>
            </a:extLst>
          </p:cNvPr>
          <p:cNvGraphicFramePr>
            <a:graphicFrameLocks noGrp="1"/>
          </p:cNvGraphicFramePr>
          <p:nvPr>
            <p:extLst>
              <p:ext uri="{D42A27DB-BD31-4B8C-83A1-F6EECF244321}">
                <p14:modId xmlns:p14="http://schemas.microsoft.com/office/powerpoint/2010/main" val="676722070"/>
              </p:ext>
            </p:extLst>
          </p:nvPr>
        </p:nvGraphicFramePr>
        <p:xfrm>
          <a:off x="4246800" y="3848621"/>
          <a:ext cx="3764849" cy="2691220"/>
        </p:xfrm>
        <a:graphic>
          <a:graphicData uri="http://schemas.openxmlformats.org/drawingml/2006/table">
            <a:tbl>
              <a:tblPr firstRow="1" bandRow="1">
                <a:tableStyleId>{6E62EB93-AAC6-4EBA-99E5-D1D4B1179FDE}</a:tableStyleId>
              </a:tblPr>
              <a:tblGrid>
                <a:gridCol w="413913">
                  <a:extLst>
                    <a:ext uri="{9D8B030D-6E8A-4147-A177-3AD203B41FA5}">
                      <a16:colId xmlns:a16="http://schemas.microsoft.com/office/drawing/2014/main" val="20000"/>
                    </a:ext>
                  </a:extLst>
                </a:gridCol>
                <a:gridCol w="837734">
                  <a:extLst>
                    <a:ext uri="{9D8B030D-6E8A-4147-A177-3AD203B41FA5}">
                      <a16:colId xmlns:a16="http://schemas.microsoft.com/office/drawing/2014/main" val="20001"/>
                    </a:ext>
                  </a:extLst>
                </a:gridCol>
                <a:gridCol w="804121">
                  <a:extLst>
                    <a:ext uri="{9D8B030D-6E8A-4147-A177-3AD203B41FA5}">
                      <a16:colId xmlns:a16="http://schemas.microsoft.com/office/drawing/2014/main" val="20002"/>
                    </a:ext>
                  </a:extLst>
                </a:gridCol>
                <a:gridCol w="871347">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8801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83038">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7.25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83038">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83038">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6.20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83038">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83038">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88015">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178101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policy type held motor</a:t>
            </a:r>
          </a:p>
        </p:txBody>
      </p:sp>
      <p:graphicFrame>
        <p:nvGraphicFramePr>
          <p:cNvPr id="4" name="Table 3"/>
          <p:cNvGraphicFramePr>
            <a:graphicFrameLocks noGrp="1"/>
          </p:cNvGraphicFramePr>
          <p:nvPr>
            <p:extLst>
              <p:ext uri="{D42A27DB-BD31-4B8C-83A1-F6EECF244321}">
                <p14:modId xmlns:p14="http://schemas.microsoft.com/office/powerpoint/2010/main" val="2747657959"/>
              </p:ext>
            </p:extLst>
          </p:nvPr>
        </p:nvGraphicFramePr>
        <p:xfrm>
          <a:off x="1881302" y="1271974"/>
          <a:ext cx="8309671" cy="4716705"/>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8.99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cover is of the right level for my business to continue to trade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provides additional benefits for renewing (e.g. enhanced cover)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questions are answered quickly and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informed me about their claims process before I bought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5" name="Google Shape;281;p26">
            <a:extLst>
              <a:ext uri="{FF2B5EF4-FFF2-40B4-BE49-F238E27FC236}">
                <a16:creationId xmlns:a16="http://schemas.microsoft.com/office/drawing/2014/main" id="{6BA30E1E-56C4-493B-8992-B93B1A6F3097}"/>
              </a:ext>
            </a:extLst>
          </p:cNvPr>
          <p:cNvSpPr txBox="1"/>
          <p:nvPr/>
        </p:nvSpPr>
        <p:spPr>
          <a:xfrm>
            <a:off x="0" y="6476152"/>
            <a:ext cx="9059320" cy="381848"/>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 2022 &amp; May 2023 data. All SMEs that hold at least one (</a:t>
            </a:r>
            <a:r>
              <a:rPr lang="en-GB" sz="800" dirty="0">
                <a:latin typeface="Arial" panose="020B0604020202020204" pitchFamily="34" charset="0"/>
                <a:ea typeface="Corbel"/>
                <a:cs typeface="Arial" panose="020B0604020202020204" pitchFamily="34" charset="0"/>
                <a:sym typeface="Corbel"/>
              </a:rPr>
              <a:t>motor, employers’ liability, buildings and/or contents, business interruption</a:t>
            </a:r>
            <a:r>
              <a:rPr lang="en-GB" sz="800" dirty="0">
                <a:solidFill>
                  <a:schemeClr val="tx1"/>
                </a:solidFill>
                <a:latin typeface="Arial" panose="020B0604020202020204" pitchFamily="34" charset="0"/>
                <a:ea typeface="Corbel"/>
                <a:cs typeface="Arial" panose="020B0604020202020204" pitchFamily="34" charset="0"/>
                <a:sym typeface="Corbel"/>
              </a:rPr>
              <a:t>) insurance policy: Motor n=357.</a:t>
            </a:r>
            <a:r>
              <a:rPr lang="en-GB" sz="800" dirty="0">
                <a:latin typeface="Arial" panose="020B0604020202020204" pitchFamily="34" charset="0"/>
                <a:ea typeface="Corbel"/>
                <a:cs typeface="Arial" panose="020B0604020202020204" pitchFamily="34" charset="0"/>
                <a:sym typeface="Corbel"/>
              </a:rPr>
              <a:t> Note: If more than one different policies were selected, participants were randomly assigned to answer performance questions for one of the policies only.  </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63642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707886"/>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policy type held employers’ liability</a:t>
            </a:r>
          </a:p>
          <a:p>
            <a:endParaRPr lang="en-GB" sz="2000" b="1">
              <a:solidFill>
                <a:schemeClr val="bg2"/>
              </a:solidFill>
              <a:latin typeface="Rockwell" panose="02060603020205020403" pitchFamily="18" charset="0"/>
              <a:cs typeface="Calibri Light" panose="020F03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522270270"/>
              </p:ext>
            </p:extLst>
          </p:nvPr>
        </p:nvGraphicFramePr>
        <p:xfrm>
          <a:off x="1881302" y="1271974"/>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9.31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6.55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6.22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told me what I would have paid if I wasn't a new customer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1.77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makes it easy to compare to policies from other providers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cover is of the right level for my business to continue to trade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Relationship</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can go to my insurer for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6.04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476152"/>
            <a:ext cx="9059320" cy="381848"/>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 2022 &amp; May 2023 data. All SMEs that hold at least one (</a:t>
            </a:r>
            <a:r>
              <a:rPr lang="en-GB" sz="800" dirty="0">
                <a:latin typeface="Arial" panose="020B0604020202020204" pitchFamily="34" charset="0"/>
                <a:ea typeface="Corbel"/>
                <a:cs typeface="Arial" panose="020B0604020202020204" pitchFamily="34" charset="0"/>
                <a:sym typeface="Corbel"/>
              </a:rPr>
              <a:t>motor, employers’ liability, buildings and/or contents, business interruption</a:t>
            </a:r>
            <a:r>
              <a:rPr lang="en-GB" sz="800" dirty="0">
                <a:solidFill>
                  <a:schemeClr val="tx1"/>
                </a:solidFill>
                <a:latin typeface="Arial" panose="020B0604020202020204" pitchFamily="34" charset="0"/>
                <a:ea typeface="Corbel"/>
                <a:cs typeface="Arial" panose="020B0604020202020204" pitchFamily="34" charset="0"/>
                <a:sym typeface="Corbel"/>
              </a:rPr>
              <a:t>) insurance policy: Employers’ Liability n=365.</a:t>
            </a:r>
            <a:r>
              <a:rPr lang="en-GB" sz="800" dirty="0">
                <a:latin typeface="Arial" panose="020B0604020202020204" pitchFamily="34" charset="0"/>
                <a:ea typeface="Corbel"/>
                <a:cs typeface="Arial" panose="020B0604020202020204" pitchFamily="34" charset="0"/>
                <a:sym typeface="Corbel"/>
              </a:rPr>
              <a:t> Note: If more than one different policies were selected, participants were randomly assigned to answer performance questions for one of the policies only.  </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67537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policy type held buildings/ contents</a:t>
            </a:r>
          </a:p>
        </p:txBody>
      </p:sp>
      <p:graphicFrame>
        <p:nvGraphicFramePr>
          <p:cNvPr id="4" name="Table 3"/>
          <p:cNvGraphicFramePr>
            <a:graphicFrameLocks noGrp="1"/>
          </p:cNvGraphicFramePr>
          <p:nvPr>
            <p:extLst>
              <p:ext uri="{D42A27DB-BD31-4B8C-83A1-F6EECF244321}">
                <p14:modId xmlns:p14="http://schemas.microsoft.com/office/powerpoint/2010/main" val="2990466841"/>
              </p:ext>
            </p:extLst>
          </p:nvPr>
        </p:nvGraphicFramePr>
        <p:xfrm>
          <a:off x="1881302" y="1271974"/>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8.09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premium doesn't increase because I'm not a new customer anymore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know what the policy covers and excludes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8.07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assessed my risk individually, rather than using generic assumptions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6.81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documents are easy to read, with little or no small print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7.11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Ease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makes it easy to compare to policies from other providers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6.28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476152"/>
            <a:ext cx="9059320" cy="381848"/>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 2022 &amp; May 2023 data. All SMEs that hold at least one (</a:t>
            </a:r>
            <a:r>
              <a:rPr lang="en-GB" sz="800" dirty="0">
                <a:latin typeface="Arial" panose="020B0604020202020204" pitchFamily="34" charset="0"/>
                <a:ea typeface="Corbel"/>
                <a:cs typeface="Arial" panose="020B0604020202020204" pitchFamily="34" charset="0"/>
                <a:sym typeface="Corbel"/>
              </a:rPr>
              <a:t>motor, employers’ liability, buildings and/or contents, business interruption</a:t>
            </a:r>
            <a:r>
              <a:rPr lang="en-GB" sz="800" dirty="0">
                <a:solidFill>
                  <a:schemeClr val="tx1"/>
                </a:solidFill>
                <a:latin typeface="Arial" panose="020B0604020202020204" pitchFamily="34" charset="0"/>
                <a:ea typeface="Corbel"/>
                <a:cs typeface="Arial" panose="020B0604020202020204" pitchFamily="34" charset="0"/>
                <a:sym typeface="Corbel"/>
              </a:rPr>
              <a:t>) insurance policy: Buildings and/or Contents n=493.</a:t>
            </a:r>
            <a:r>
              <a:rPr lang="en-GB" sz="800" dirty="0">
                <a:latin typeface="Arial" panose="020B0604020202020204" pitchFamily="34" charset="0"/>
                <a:ea typeface="Corbel"/>
                <a:cs typeface="Arial" panose="020B0604020202020204" pitchFamily="34" charset="0"/>
                <a:sym typeface="Corbel"/>
              </a:rPr>
              <a:t> Note: If more than one different policies were selected, participants were randomly assigned to answer performance questions for one of the policies only.  </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1097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Top 10 opportunities for SMEs – policy type held business interruption</a:t>
            </a:r>
          </a:p>
        </p:txBody>
      </p:sp>
      <p:graphicFrame>
        <p:nvGraphicFramePr>
          <p:cNvPr id="4" name="Table 3"/>
          <p:cNvGraphicFramePr>
            <a:graphicFrameLocks noGrp="1"/>
          </p:cNvGraphicFramePr>
          <p:nvPr>
            <p:extLst>
              <p:ext uri="{D42A27DB-BD31-4B8C-83A1-F6EECF244321}">
                <p14:modId xmlns:p14="http://schemas.microsoft.com/office/powerpoint/2010/main" val="2079732560"/>
              </p:ext>
            </p:extLst>
          </p:nvPr>
        </p:nvGraphicFramePr>
        <p:xfrm>
          <a:off x="1881302" y="1271974"/>
          <a:ext cx="8309671" cy="4797150"/>
        </p:xfrm>
        <a:graphic>
          <a:graphicData uri="http://schemas.openxmlformats.org/drawingml/2006/table">
            <a:tbl>
              <a:tblPr firstRow="1" bandRow="1">
                <a:tableStyleId>{6E62EB93-AAC6-4EBA-99E5-D1D4B1179FDE}</a:tableStyleId>
              </a:tblPr>
              <a:tblGrid>
                <a:gridCol w="597086">
                  <a:extLst>
                    <a:ext uri="{9D8B030D-6E8A-4147-A177-3AD203B41FA5}">
                      <a16:colId xmlns:a16="http://schemas.microsoft.com/office/drawing/2014/main" val="20000"/>
                    </a:ext>
                  </a:extLst>
                </a:gridCol>
                <a:gridCol w="989184">
                  <a:extLst>
                    <a:ext uri="{9D8B030D-6E8A-4147-A177-3AD203B41FA5}">
                      <a16:colId xmlns:a16="http://schemas.microsoft.com/office/drawing/2014/main" val="20001"/>
                    </a:ext>
                  </a:extLst>
                </a:gridCol>
                <a:gridCol w="2568566">
                  <a:extLst>
                    <a:ext uri="{9D8B030D-6E8A-4147-A177-3AD203B41FA5}">
                      <a16:colId xmlns:a16="http://schemas.microsoft.com/office/drawing/2014/main" val="20002"/>
                    </a:ext>
                  </a:extLst>
                </a:gridCol>
                <a:gridCol w="1384945">
                  <a:extLst>
                    <a:ext uri="{9D8B030D-6E8A-4147-A177-3AD203B41FA5}">
                      <a16:colId xmlns:a16="http://schemas.microsoft.com/office/drawing/2014/main" val="20003"/>
                    </a:ext>
                  </a:extLst>
                </a:gridCol>
                <a:gridCol w="1384945">
                  <a:extLst>
                    <a:ext uri="{9D8B030D-6E8A-4147-A177-3AD203B41FA5}">
                      <a16:colId xmlns:a16="http://schemas.microsoft.com/office/drawing/2014/main" val="20004"/>
                    </a:ext>
                  </a:extLst>
                </a:gridCol>
                <a:gridCol w="1384945">
                  <a:extLst>
                    <a:ext uri="{9D8B030D-6E8A-4147-A177-3AD203B41FA5}">
                      <a16:colId xmlns:a16="http://schemas.microsoft.com/office/drawing/2014/main" val="20005"/>
                    </a:ext>
                  </a:extLst>
                </a:gridCol>
              </a:tblGrid>
              <a:tr h="396705">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3200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handled my complaint professionally and fairly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3200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understand if there are any discounts or no claims bonus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3200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was explained clearly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3200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policy quote was the cheapest one I got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32000">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got a discount for staying with the same company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32000">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informed me about their claims process before I bought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32000">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Protection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could remove cover elements I don’t need protection for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32000">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Price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provider matched a cheaper price from a competitors quote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32000">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Loyalty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provider takes my loyalty into account when calculating renewal quotes after I have claimed</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32000">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Confidence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know the company pays out quickly and worries about paperwork later</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0" y="6476152"/>
            <a:ext cx="9059320" cy="381848"/>
          </a:xfrm>
          <a:prstGeom prst="rect">
            <a:avLst/>
          </a:prstGeom>
          <a:noFill/>
          <a:ln>
            <a:noFill/>
          </a:ln>
        </p:spPr>
        <p:txBody>
          <a:bodyPr spcFirstLastPara="1" wrap="square" lIns="91425" tIns="45700" rIns="91425" bIns="45700" anchor="t" anchorCtr="0">
            <a:noAutofit/>
          </a:bodyPr>
          <a:lstStyle/>
          <a:p>
            <a:r>
              <a:rPr lang="en-GB" sz="800" dirty="0">
                <a:solidFill>
                  <a:schemeClr val="tx1"/>
                </a:solidFill>
                <a:latin typeface="Arial" panose="020B0604020202020204" pitchFamily="34" charset="0"/>
                <a:ea typeface="Corbel"/>
                <a:cs typeface="Arial" panose="020B0604020202020204" pitchFamily="34" charset="0"/>
                <a:sym typeface="Corbel"/>
              </a:rPr>
              <a:t>Base: Dec 2022 &amp; May 2023 only data. All SMEs that hold at least one (</a:t>
            </a:r>
            <a:r>
              <a:rPr lang="en-GB" sz="800" dirty="0">
                <a:latin typeface="Arial" panose="020B0604020202020204" pitchFamily="34" charset="0"/>
                <a:ea typeface="Corbel"/>
                <a:cs typeface="Arial" panose="020B0604020202020204" pitchFamily="34" charset="0"/>
                <a:sym typeface="Corbel"/>
              </a:rPr>
              <a:t>motor, employers’ liability, buildings and/or contents, business interruption</a:t>
            </a:r>
            <a:r>
              <a:rPr lang="en-GB" sz="800" dirty="0">
                <a:solidFill>
                  <a:schemeClr val="tx1"/>
                </a:solidFill>
                <a:latin typeface="Arial" panose="020B0604020202020204" pitchFamily="34" charset="0"/>
                <a:ea typeface="Corbel"/>
                <a:cs typeface="Arial" panose="020B0604020202020204" pitchFamily="34" charset="0"/>
                <a:sym typeface="Corbel"/>
              </a:rPr>
              <a:t>) insurance policy: Business Interruption n=283.</a:t>
            </a:r>
            <a:r>
              <a:rPr lang="en-GB" sz="800" dirty="0">
                <a:latin typeface="Arial" panose="020B0604020202020204" pitchFamily="34" charset="0"/>
                <a:ea typeface="Corbel"/>
                <a:cs typeface="Arial" panose="020B0604020202020204" pitchFamily="34" charset="0"/>
                <a:sym typeface="Corbel"/>
              </a:rPr>
              <a:t> Note: If more than one different policies were selected, participants were randomly assigned to answer performance questions for one of the policies only.  </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75865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10" name="Google Shape;281;p26">
            <a:extLst>
              <a:ext uri="{FF2B5EF4-FFF2-40B4-BE49-F238E27FC236}">
                <a16:creationId xmlns:a16="http://schemas.microsoft.com/office/drawing/2014/main" id="{6BA30E1E-56C4-493B-8992-B93B1A6F3097}"/>
              </a:ext>
            </a:extLst>
          </p:cNvPr>
          <p:cNvSpPr txBox="1"/>
          <p:nvPr/>
        </p:nvSpPr>
        <p:spPr>
          <a:xfrm>
            <a:off x="-1947" y="6509801"/>
            <a:ext cx="9800703" cy="349849"/>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Dec 2022 &amp; May 2023 data.</a:t>
            </a:r>
            <a:r>
              <a:rPr lang="en-GB" sz="800" dirty="0">
                <a:latin typeface="Arial" panose="020B0604020202020204" pitchFamily="34" charset="0"/>
                <a:ea typeface="Corbel"/>
                <a:cs typeface="Arial" panose="020B0604020202020204" pitchFamily="34" charset="0"/>
                <a:sym typeface="Corbel"/>
              </a:rPr>
              <a:t> All SMEs that claimed on at least one (motor, employers’ liability, buildings and/or contents, business interruption) insurance policy: Motor n=79, Employers’ liability n=75, Buildings/Contents n=97, Business Interruption n=72. Note: If more than one different policies were selected, participants were randomly assigned to answer performance questions for one of the policies only.  </a:t>
            </a:r>
            <a:endParaRPr lang="en-GB" sz="800" dirty="0">
              <a:latin typeface="Arial" panose="020B0604020202020204" pitchFamily="34" charset="0"/>
              <a:cs typeface="Arial" panose="020B0604020202020204" pitchFamily="34" charset="0"/>
            </a:endParaRPr>
          </a:p>
        </p:txBody>
      </p:sp>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Theme scores for SMEs – policy type claimed</a:t>
            </a:r>
          </a:p>
        </p:txBody>
      </p:sp>
      <p:graphicFrame>
        <p:nvGraphicFramePr>
          <p:cNvPr id="4" name="Table 3"/>
          <p:cNvGraphicFramePr>
            <a:graphicFrameLocks noGrp="1"/>
          </p:cNvGraphicFramePr>
          <p:nvPr>
            <p:extLst>
              <p:ext uri="{D42A27DB-BD31-4B8C-83A1-F6EECF244321}">
                <p14:modId xmlns:p14="http://schemas.microsoft.com/office/powerpoint/2010/main" val="1320980757"/>
              </p:ext>
            </p:extLst>
          </p:nvPr>
        </p:nvGraphicFramePr>
        <p:xfrm>
          <a:off x="422143" y="2387938"/>
          <a:ext cx="3764849" cy="1579634"/>
        </p:xfrm>
        <a:graphic>
          <a:graphicData uri="http://schemas.openxmlformats.org/drawingml/2006/table">
            <a:tbl>
              <a:tblPr firstRow="1" bandRow="1">
                <a:tableStyleId>{6E62EB93-AAC6-4EBA-99E5-D1D4B1179FDE}</a:tableStyleId>
              </a:tblPr>
              <a:tblGrid>
                <a:gridCol w="379368">
                  <a:extLst>
                    <a:ext uri="{9D8B030D-6E8A-4147-A177-3AD203B41FA5}">
                      <a16:colId xmlns:a16="http://schemas.microsoft.com/office/drawing/2014/main" val="20000"/>
                    </a:ext>
                  </a:extLst>
                </a:gridCol>
                <a:gridCol w="773289">
                  <a:extLst>
                    <a:ext uri="{9D8B030D-6E8A-4147-A177-3AD203B41FA5}">
                      <a16:colId xmlns:a16="http://schemas.microsoft.com/office/drawing/2014/main" val="20001"/>
                    </a:ext>
                  </a:extLst>
                </a:gridCol>
                <a:gridCol w="886178">
                  <a:extLst>
                    <a:ext uri="{9D8B030D-6E8A-4147-A177-3AD203B41FA5}">
                      <a16:colId xmlns:a16="http://schemas.microsoft.com/office/drawing/2014/main" val="20002"/>
                    </a:ext>
                  </a:extLst>
                </a:gridCol>
                <a:gridCol w="888280">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7.79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7.32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6.53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2" name="TextBox 1"/>
          <p:cNvSpPr txBox="1"/>
          <p:nvPr/>
        </p:nvSpPr>
        <p:spPr>
          <a:xfrm>
            <a:off x="2068069" y="2026073"/>
            <a:ext cx="1890888" cy="307777"/>
          </a:xfrm>
          <a:prstGeom prst="rect">
            <a:avLst/>
          </a:prstGeom>
          <a:noFill/>
        </p:spPr>
        <p:txBody>
          <a:bodyPr wrap="square" rtlCol="0">
            <a:spAutoFit/>
          </a:bodyPr>
          <a:lstStyle/>
          <a:p>
            <a:r>
              <a:rPr lang="en-GB" b="1">
                <a:solidFill>
                  <a:srgbClr val="008265"/>
                </a:solidFill>
              </a:rPr>
              <a:t>Motor</a:t>
            </a:r>
          </a:p>
        </p:txBody>
      </p:sp>
      <p:sp>
        <p:nvSpPr>
          <p:cNvPr id="8" name="TextBox 7"/>
          <p:cNvSpPr txBox="1"/>
          <p:nvPr/>
        </p:nvSpPr>
        <p:spPr>
          <a:xfrm>
            <a:off x="9139020" y="2005742"/>
            <a:ext cx="1890888" cy="307777"/>
          </a:xfrm>
          <a:prstGeom prst="rect">
            <a:avLst/>
          </a:prstGeom>
          <a:noFill/>
        </p:spPr>
        <p:txBody>
          <a:bodyPr wrap="square" rtlCol="0">
            <a:spAutoFit/>
          </a:bodyPr>
          <a:lstStyle/>
          <a:p>
            <a:r>
              <a:rPr lang="en-GB" b="1">
                <a:solidFill>
                  <a:srgbClr val="008265"/>
                </a:solidFill>
              </a:rPr>
              <a:t>Buildings/ Contents</a:t>
            </a:r>
          </a:p>
        </p:txBody>
      </p:sp>
      <p:graphicFrame>
        <p:nvGraphicFramePr>
          <p:cNvPr id="12" name="Table 11"/>
          <p:cNvGraphicFramePr>
            <a:graphicFrameLocks noGrp="1"/>
          </p:cNvGraphicFramePr>
          <p:nvPr>
            <p:extLst>
              <p:ext uri="{D42A27DB-BD31-4B8C-83A1-F6EECF244321}">
                <p14:modId xmlns:p14="http://schemas.microsoft.com/office/powerpoint/2010/main" val="547468515"/>
              </p:ext>
            </p:extLst>
          </p:nvPr>
        </p:nvGraphicFramePr>
        <p:xfrm>
          <a:off x="4257543" y="2387936"/>
          <a:ext cx="3764849" cy="1579634"/>
        </p:xfrm>
        <a:graphic>
          <a:graphicData uri="http://schemas.openxmlformats.org/drawingml/2006/table">
            <a:tbl>
              <a:tblPr firstRow="1" bandRow="1">
                <a:tableStyleId>{6E62EB93-AAC6-4EBA-99E5-D1D4B1179FDE}</a:tableStyleId>
              </a:tblPr>
              <a:tblGrid>
                <a:gridCol w="413913">
                  <a:extLst>
                    <a:ext uri="{9D8B030D-6E8A-4147-A177-3AD203B41FA5}">
                      <a16:colId xmlns:a16="http://schemas.microsoft.com/office/drawing/2014/main" val="20000"/>
                    </a:ext>
                  </a:extLst>
                </a:gridCol>
                <a:gridCol w="752855">
                  <a:extLst>
                    <a:ext uri="{9D8B030D-6E8A-4147-A177-3AD203B41FA5}">
                      <a16:colId xmlns:a16="http://schemas.microsoft.com/office/drawing/2014/main" val="20001"/>
                    </a:ext>
                  </a:extLst>
                </a:gridCol>
                <a:gridCol w="846667">
                  <a:extLst>
                    <a:ext uri="{9D8B030D-6E8A-4147-A177-3AD203B41FA5}">
                      <a16:colId xmlns:a16="http://schemas.microsoft.com/office/drawing/2014/main" val="20002"/>
                    </a:ext>
                  </a:extLst>
                </a:gridCol>
                <a:gridCol w="913680">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6.18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5.65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5.27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6.02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190630517"/>
              </p:ext>
            </p:extLst>
          </p:nvPr>
        </p:nvGraphicFramePr>
        <p:xfrm>
          <a:off x="8092943" y="2387936"/>
          <a:ext cx="3764849" cy="1579634"/>
        </p:xfrm>
        <a:graphic>
          <a:graphicData uri="http://schemas.openxmlformats.org/drawingml/2006/table">
            <a:tbl>
              <a:tblPr firstRow="1" bandRow="1">
                <a:tableStyleId>{6E62EB93-AAC6-4EBA-99E5-D1D4B1179FDE}</a:tableStyleId>
              </a:tblPr>
              <a:tblGrid>
                <a:gridCol w="413913">
                  <a:extLst>
                    <a:ext uri="{9D8B030D-6E8A-4147-A177-3AD203B41FA5}">
                      <a16:colId xmlns:a16="http://schemas.microsoft.com/office/drawing/2014/main" val="20000"/>
                    </a:ext>
                  </a:extLst>
                </a:gridCol>
                <a:gridCol w="778255">
                  <a:extLst>
                    <a:ext uri="{9D8B030D-6E8A-4147-A177-3AD203B41FA5}">
                      <a16:colId xmlns:a16="http://schemas.microsoft.com/office/drawing/2014/main" val="20001"/>
                    </a:ext>
                  </a:extLst>
                </a:gridCol>
                <a:gridCol w="857956">
                  <a:extLst>
                    <a:ext uri="{9D8B030D-6E8A-4147-A177-3AD203B41FA5}">
                      <a16:colId xmlns:a16="http://schemas.microsoft.com/office/drawing/2014/main" val="20002"/>
                    </a:ext>
                  </a:extLst>
                </a:gridCol>
                <a:gridCol w="876991">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7.24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7.00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6.46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6.42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7.17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4" name="TextBox 13"/>
          <p:cNvSpPr txBox="1"/>
          <p:nvPr/>
        </p:nvSpPr>
        <p:spPr>
          <a:xfrm>
            <a:off x="5394375" y="2005743"/>
            <a:ext cx="1890888" cy="307777"/>
          </a:xfrm>
          <a:prstGeom prst="rect">
            <a:avLst/>
          </a:prstGeom>
          <a:noFill/>
        </p:spPr>
        <p:txBody>
          <a:bodyPr wrap="square" rtlCol="0">
            <a:spAutoFit/>
          </a:bodyPr>
          <a:lstStyle/>
          <a:p>
            <a:r>
              <a:rPr lang="en-GB" b="1">
                <a:solidFill>
                  <a:srgbClr val="008265"/>
                </a:solidFill>
              </a:rPr>
              <a:t>Employers’ liability</a:t>
            </a:r>
          </a:p>
        </p:txBody>
      </p:sp>
      <p:sp>
        <p:nvSpPr>
          <p:cNvPr id="5" name="TextBox 4">
            <a:extLst>
              <a:ext uri="{FF2B5EF4-FFF2-40B4-BE49-F238E27FC236}">
                <a16:creationId xmlns:a16="http://schemas.microsoft.com/office/drawing/2014/main" id="{DF41CAB0-72D4-4C90-B231-0E2363703045}"/>
              </a:ext>
            </a:extLst>
          </p:cNvPr>
          <p:cNvSpPr txBox="1"/>
          <p:nvPr/>
        </p:nvSpPr>
        <p:spPr>
          <a:xfrm>
            <a:off x="5241955" y="4257771"/>
            <a:ext cx="2043307" cy="307777"/>
          </a:xfrm>
          <a:prstGeom prst="rect">
            <a:avLst/>
          </a:prstGeom>
          <a:noFill/>
        </p:spPr>
        <p:txBody>
          <a:bodyPr wrap="square" rtlCol="0">
            <a:spAutoFit/>
          </a:bodyPr>
          <a:lstStyle/>
          <a:p>
            <a:r>
              <a:rPr lang="en-GB" b="1">
                <a:solidFill>
                  <a:srgbClr val="008265"/>
                </a:solidFill>
              </a:rPr>
              <a:t>Business Interruption</a:t>
            </a:r>
          </a:p>
        </p:txBody>
      </p:sp>
      <p:graphicFrame>
        <p:nvGraphicFramePr>
          <p:cNvPr id="6" name="Table 5">
            <a:extLst>
              <a:ext uri="{FF2B5EF4-FFF2-40B4-BE49-F238E27FC236}">
                <a16:creationId xmlns:a16="http://schemas.microsoft.com/office/drawing/2014/main" id="{FC6B8452-02B5-4E40-9355-A36BB33F5BD3}"/>
              </a:ext>
            </a:extLst>
          </p:cNvPr>
          <p:cNvGraphicFramePr>
            <a:graphicFrameLocks noGrp="1"/>
          </p:cNvGraphicFramePr>
          <p:nvPr>
            <p:extLst>
              <p:ext uri="{D42A27DB-BD31-4B8C-83A1-F6EECF244321}">
                <p14:modId xmlns:p14="http://schemas.microsoft.com/office/powerpoint/2010/main" val="4268507166"/>
              </p:ext>
            </p:extLst>
          </p:nvPr>
        </p:nvGraphicFramePr>
        <p:xfrm>
          <a:off x="4257543" y="4639965"/>
          <a:ext cx="3764849" cy="1579634"/>
        </p:xfrm>
        <a:graphic>
          <a:graphicData uri="http://schemas.openxmlformats.org/drawingml/2006/table">
            <a:tbl>
              <a:tblPr firstRow="1" bandRow="1">
                <a:tableStyleId>{6E62EB93-AAC6-4EBA-99E5-D1D4B1179FDE}</a:tableStyleId>
              </a:tblPr>
              <a:tblGrid>
                <a:gridCol w="413913">
                  <a:extLst>
                    <a:ext uri="{9D8B030D-6E8A-4147-A177-3AD203B41FA5}">
                      <a16:colId xmlns:a16="http://schemas.microsoft.com/office/drawing/2014/main" val="20000"/>
                    </a:ext>
                  </a:extLst>
                </a:gridCol>
                <a:gridCol w="778255">
                  <a:extLst>
                    <a:ext uri="{9D8B030D-6E8A-4147-A177-3AD203B41FA5}">
                      <a16:colId xmlns:a16="http://schemas.microsoft.com/office/drawing/2014/main" val="20001"/>
                    </a:ext>
                  </a:extLst>
                </a:gridCol>
                <a:gridCol w="857956">
                  <a:extLst>
                    <a:ext uri="{9D8B030D-6E8A-4147-A177-3AD203B41FA5}">
                      <a16:colId xmlns:a16="http://schemas.microsoft.com/office/drawing/2014/main" val="20002"/>
                    </a:ext>
                  </a:extLst>
                </a:gridCol>
                <a:gridCol w="876991">
                  <a:extLst>
                    <a:ext uri="{9D8B030D-6E8A-4147-A177-3AD203B41FA5}">
                      <a16:colId xmlns:a16="http://schemas.microsoft.com/office/drawing/2014/main" val="20003"/>
                    </a:ext>
                  </a:extLst>
                </a:gridCol>
                <a:gridCol w="837734">
                  <a:extLst>
                    <a:ext uri="{9D8B030D-6E8A-4147-A177-3AD203B41FA5}">
                      <a16:colId xmlns:a16="http://schemas.microsoft.com/office/drawing/2014/main" val="20004"/>
                    </a:ext>
                  </a:extLst>
                </a:gridCol>
              </a:tblGrid>
              <a:tr h="3987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393630">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5.52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93630">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5.10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4.49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93630">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3.88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4.73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3.03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519338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Opportunities for SMEs – claimed on motor</a:t>
            </a:r>
          </a:p>
        </p:txBody>
      </p:sp>
      <p:graphicFrame>
        <p:nvGraphicFramePr>
          <p:cNvPr id="4" name="Table 3"/>
          <p:cNvGraphicFramePr>
            <a:graphicFrameLocks noGrp="1"/>
          </p:cNvGraphicFramePr>
          <p:nvPr>
            <p:extLst>
              <p:ext uri="{D42A27DB-BD31-4B8C-83A1-F6EECF244321}">
                <p14:modId xmlns:p14="http://schemas.microsoft.com/office/powerpoint/2010/main" val="220915426"/>
              </p:ext>
            </p:extLst>
          </p:nvPr>
        </p:nvGraphicFramePr>
        <p:xfrm>
          <a:off x="1504499" y="785508"/>
          <a:ext cx="9063277" cy="5265667"/>
        </p:xfrm>
        <a:graphic>
          <a:graphicData uri="http://schemas.openxmlformats.org/drawingml/2006/table">
            <a:tbl>
              <a:tblPr firstRow="1" bandRow="1">
                <a:tableStyleId>{6E62EB93-AAC6-4EBA-99E5-D1D4B1179FDE}</a:tableStyleId>
              </a:tblPr>
              <a:tblGrid>
                <a:gridCol w="651236">
                  <a:extLst>
                    <a:ext uri="{9D8B030D-6E8A-4147-A177-3AD203B41FA5}">
                      <a16:colId xmlns:a16="http://schemas.microsoft.com/office/drawing/2014/main" val="20000"/>
                    </a:ext>
                  </a:extLst>
                </a:gridCol>
                <a:gridCol w="1078893">
                  <a:extLst>
                    <a:ext uri="{9D8B030D-6E8A-4147-A177-3AD203B41FA5}">
                      <a16:colId xmlns:a16="http://schemas.microsoft.com/office/drawing/2014/main" val="20001"/>
                    </a:ext>
                  </a:extLst>
                </a:gridCol>
                <a:gridCol w="2801510">
                  <a:extLst>
                    <a:ext uri="{9D8B030D-6E8A-4147-A177-3AD203B41FA5}">
                      <a16:colId xmlns:a16="http://schemas.microsoft.com/office/drawing/2014/main" val="20002"/>
                    </a:ext>
                  </a:extLst>
                </a:gridCol>
                <a:gridCol w="1510546">
                  <a:extLst>
                    <a:ext uri="{9D8B030D-6E8A-4147-A177-3AD203B41FA5}">
                      <a16:colId xmlns:a16="http://schemas.microsoft.com/office/drawing/2014/main" val="20003"/>
                    </a:ext>
                  </a:extLst>
                </a:gridCol>
                <a:gridCol w="1510546">
                  <a:extLst>
                    <a:ext uri="{9D8B030D-6E8A-4147-A177-3AD203B41FA5}">
                      <a16:colId xmlns:a16="http://schemas.microsoft.com/office/drawing/2014/main" val="20004"/>
                    </a:ext>
                  </a:extLst>
                </a:gridCol>
                <a:gridCol w="1510546">
                  <a:extLst>
                    <a:ext uri="{9D8B030D-6E8A-4147-A177-3AD203B41FA5}">
                      <a16:colId xmlns:a16="http://schemas.microsoft.com/office/drawing/2014/main" val="20005"/>
                    </a:ext>
                  </a:extLst>
                </a:gridCol>
              </a:tblGrid>
              <a:tr h="413713">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50521">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50521">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claim was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50521">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Repairs or replacement items were completed/ delivered at a time that suited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623893">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had a choice in how the company settled the claim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50521">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50521">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50521">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provided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450521">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did not have to prove that my claim was genuine with lots of receipts or pictures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623893">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was able to choose the supplier that the insurance company uses (e.g. tradesmen, garage, airline, law firm)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50521">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was not asked needless questions about my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7.96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9800703" cy="349849"/>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Dec 2022 &amp; May 2023 data.</a:t>
            </a:r>
            <a:r>
              <a:rPr lang="en-GB" sz="800" dirty="0">
                <a:latin typeface="Arial" panose="020B0604020202020204" pitchFamily="34" charset="0"/>
                <a:ea typeface="Corbel"/>
                <a:cs typeface="Arial" panose="020B0604020202020204" pitchFamily="34" charset="0"/>
                <a:sym typeface="Corbel"/>
              </a:rPr>
              <a:t> All SMEs that claimed on at least one (motor, employers’ liability, buildings and/or contents, business interruption) insurance policy: Motor n=79,  Note: If more than one different policies were selected, participants were randomly assigned to answer performance questions for one of the policies only.  </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5671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664605" y="157931"/>
            <a:ext cx="5936491" cy="883122"/>
          </a:xfrm>
        </p:spPr>
        <p:txBody>
          <a:bodyPr/>
          <a:lstStyle/>
          <a:p>
            <a:r>
              <a:rPr lang="en-GB" sz="2400" b="1">
                <a:solidFill>
                  <a:schemeClr val="bg2"/>
                </a:solidFill>
                <a:latin typeface="Rockwell" panose="02060603020205020403" pitchFamily="18" charset="0"/>
                <a:ea typeface="Arial"/>
                <a:cs typeface="Calibri Light" panose="020F0302020204030204" pitchFamily="34" charset="0"/>
              </a:rPr>
              <a:t>Key </a:t>
            </a:r>
            <a:r>
              <a:rPr lang="en-GB" sz="2400" b="1">
                <a:solidFill>
                  <a:schemeClr val="bg2"/>
                </a:solidFill>
                <a:latin typeface="Rockwell" panose="02060603020205020403" pitchFamily="18" charset="0"/>
                <a:ea typeface="Arial"/>
                <a:cs typeface="Calibri Light" panose="020F0302020204030204" pitchFamily="34" charset="0"/>
                <a:sym typeface="Arial"/>
              </a:rPr>
              <a:t>findings – SME market</a:t>
            </a:r>
          </a:p>
        </p:txBody>
      </p:sp>
      <p:sp>
        <p:nvSpPr>
          <p:cNvPr id="2" name="Text Placeholder 1"/>
          <p:cNvSpPr>
            <a:spLocks noGrp="1"/>
          </p:cNvSpPr>
          <p:nvPr>
            <p:ph type="body" idx="1"/>
          </p:nvPr>
        </p:nvSpPr>
        <p:spPr>
          <a:xfrm>
            <a:off x="377033" y="880533"/>
            <a:ext cx="11445431" cy="5380929"/>
          </a:xfrm>
        </p:spPr>
        <p:txBody>
          <a:bodyPr/>
          <a:lstStyle/>
          <a:p>
            <a:pPr marL="514350" marR="0" indent="-285750" rtl="0" fontAlgn="b">
              <a:spcBef>
                <a:spcPts val="0"/>
              </a:spcBef>
              <a:spcAft>
                <a:spcPts val="0"/>
              </a:spcAft>
              <a:buFont typeface="Arial" panose="020B0604020202020204" pitchFamily="34" charset="0"/>
              <a:buChar char="•"/>
            </a:pPr>
            <a:r>
              <a:rPr lang="en-GB" sz="1500" dirty="0">
                <a:solidFill>
                  <a:schemeClr val="tx1"/>
                </a:solidFill>
                <a:latin typeface="+mj-lt"/>
                <a:cs typeface="Calibri Light" panose="020F0302020204030204" pitchFamily="34" charset="0"/>
                <a:sym typeface="Arial"/>
              </a:rPr>
              <a:t>All themes have very similar importance and performance scores compared with wave 10&amp;11: none have increased or decreased by more than 0.3 points (on a scale range of -10 to +10), this has led to similar opportunity scores to the previous wave</a:t>
            </a:r>
          </a:p>
          <a:p>
            <a:pPr marL="228600" marR="0" indent="0" rtl="0" fontAlgn="b">
              <a:spcBef>
                <a:spcPts val="0"/>
              </a:spcBef>
              <a:spcAft>
                <a:spcPts val="0"/>
              </a:spcAft>
            </a:pPr>
            <a:endParaRPr lang="en-GB" sz="1500" dirty="0">
              <a:solidFill>
                <a:schemeClr val="tx1"/>
              </a:solidFill>
              <a:latin typeface="+mj-lt"/>
              <a:cs typeface="Calibri Light" panose="020F0302020204030204" pitchFamily="34" charset="0"/>
              <a:sym typeface="Arial"/>
            </a:endParaRPr>
          </a:p>
          <a:p>
            <a:pPr marL="514350" marR="0" indent="-285750" rtl="0" fontAlgn="b">
              <a:spcBef>
                <a:spcPts val="0"/>
              </a:spcBef>
              <a:spcAft>
                <a:spcPts val="0"/>
              </a:spcAft>
              <a:buFont typeface="Arial" panose="020B0604020202020204" pitchFamily="34" charset="0"/>
              <a:buChar char="•"/>
            </a:pPr>
            <a:r>
              <a:rPr lang="en-GB" sz="1500" dirty="0">
                <a:solidFill>
                  <a:schemeClr val="tx1"/>
                </a:solidFill>
                <a:latin typeface="+mj-lt"/>
                <a:cs typeface="Calibri Light" panose="020F0302020204030204" pitchFamily="34" charset="0"/>
                <a:sym typeface="Arial"/>
              </a:rPr>
              <a:t>Loyalty and Confidence are the top themes for SMEs consistently across the waves</a:t>
            </a:r>
          </a:p>
          <a:p>
            <a:pPr marL="514350" marR="0" indent="-285750" rtl="0" fontAlgn="b">
              <a:spcBef>
                <a:spcPts val="0"/>
              </a:spcBef>
              <a:spcAft>
                <a:spcPts val="0"/>
              </a:spcAft>
              <a:buFont typeface="Arial" panose="020B0604020202020204" pitchFamily="34" charset="0"/>
              <a:buChar char="•"/>
            </a:pPr>
            <a:endParaRPr lang="en-GB" sz="1500" dirty="0">
              <a:solidFill>
                <a:schemeClr val="tx1"/>
              </a:solidFill>
              <a:latin typeface="+mj-lt"/>
              <a:cs typeface="Calibri Light" panose="020F0302020204030204" pitchFamily="34" charset="0"/>
              <a:sym typeface="Arial"/>
            </a:endParaRPr>
          </a:p>
          <a:p>
            <a:pPr marL="514350" marR="0" indent="-285750" rtl="0" fontAlgn="b">
              <a:spcBef>
                <a:spcPts val="0"/>
              </a:spcBef>
              <a:spcAft>
                <a:spcPts val="0"/>
              </a:spcAft>
              <a:buFont typeface="Arial" panose="020B0604020202020204" pitchFamily="34" charset="0"/>
              <a:buChar char="•"/>
            </a:pPr>
            <a:r>
              <a:rPr lang="en-GB" sz="1500" dirty="0">
                <a:solidFill>
                  <a:schemeClr val="tx1"/>
                </a:solidFill>
                <a:latin typeface="+mj-lt"/>
                <a:cs typeface="Calibri Light" panose="020F0302020204030204" pitchFamily="34" charset="0"/>
              </a:rPr>
              <a:t>Speed (claims), has been steadily increasing every wave as an opportunity to improve trust since December 2020 and is the third highest opportunity in this wave</a:t>
            </a:r>
          </a:p>
          <a:p>
            <a:pPr marL="514350" marR="0" indent="-285750" rtl="0" fontAlgn="b">
              <a:spcBef>
                <a:spcPts val="0"/>
              </a:spcBef>
              <a:spcAft>
                <a:spcPts val="0"/>
              </a:spcAft>
              <a:buFont typeface="Arial" panose="020B0604020202020204" pitchFamily="34" charset="0"/>
              <a:buChar char="•"/>
            </a:pPr>
            <a:endParaRPr lang="en-GB" sz="1500" dirty="0">
              <a:solidFill>
                <a:schemeClr val="tx1"/>
              </a:solidFill>
              <a:latin typeface="+mj-lt"/>
              <a:cs typeface="Calibri Light" panose="020F0302020204030204" pitchFamily="34" charset="0"/>
            </a:endParaRPr>
          </a:p>
          <a:p>
            <a:pPr marL="514350" marR="0" indent="-285750" rtl="0" fontAlgn="b">
              <a:spcBef>
                <a:spcPts val="0"/>
              </a:spcBef>
              <a:spcAft>
                <a:spcPts val="0"/>
              </a:spcAft>
              <a:buFont typeface="Arial" panose="020B0604020202020204" pitchFamily="34" charset="0"/>
              <a:buChar char="•"/>
            </a:pPr>
            <a:r>
              <a:rPr lang="en-GB" sz="1500" dirty="0">
                <a:solidFill>
                  <a:schemeClr val="tx1"/>
                </a:solidFill>
                <a:latin typeface="+mj-lt"/>
                <a:cs typeface="Calibri Light" panose="020F0302020204030204" pitchFamily="34" charset="0"/>
              </a:rPr>
              <a:t>The longer-term trend shows that the overall need to improve trust with SMEs has been increasing since April 2021, when opportunity scores were at their lowest point on average</a:t>
            </a:r>
          </a:p>
          <a:p>
            <a:pPr marL="228600" marR="0" indent="0" rtl="0" fontAlgn="b">
              <a:spcBef>
                <a:spcPts val="0"/>
              </a:spcBef>
              <a:spcAft>
                <a:spcPts val="0"/>
              </a:spcAft>
            </a:pPr>
            <a:endParaRPr lang="en-GB" sz="1500" dirty="0">
              <a:solidFill>
                <a:schemeClr val="tx1"/>
              </a:solidFill>
              <a:latin typeface="+mj-lt"/>
              <a:cs typeface="Calibri Light" panose="020F0302020204030204" pitchFamily="34" charset="0"/>
              <a:sym typeface="Arial"/>
            </a:endParaRPr>
          </a:p>
          <a:p>
            <a:pPr marL="514350" marR="0" indent="-285750" rtl="0" fontAlgn="b">
              <a:spcBef>
                <a:spcPts val="0"/>
              </a:spcBef>
              <a:spcAft>
                <a:spcPts val="0"/>
              </a:spcAft>
              <a:buFont typeface="Arial" panose="020B0604020202020204" pitchFamily="34" charset="0"/>
              <a:buChar char="•"/>
            </a:pPr>
            <a:r>
              <a:rPr lang="en-GB" sz="1500" dirty="0">
                <a:solidFill>
                  <a:schemeClr val="tx1"/>
                </a:solidFill>
                <a:latin typeface="+mj-lt"/>
                <a:cs typeface="Calibri Light" panose="020F0302020204030204" pitchFamily="34" charset="0"/>
                <a:sym typeface="Arial"/>
              </a:rPr>
              <a:t>The 5 individual actions which would improve trust with all SMEs are:</a:t>
            </a:r>
          </a:p>
          <a:p>
            <a:pPr marL="514350" marR="0" indent="-285750" rtl="0" fontAlgn="b">
              <a:spcBef>
                <a:spcPts val="0"/>
              </a:spcBef>
              <a:spcAft>
                <a:spcPts val="0"/>
              </a:spcAft>
              <a:buFont typeface="Arial" panose="020B0604020202020204" pitchFamily="34" charset="0"/>
              <a:buChar char="•"/>
            </a:pPr>
            <a:endParaRPr lang="en-GB" sz="1500" dirty="0">
              <a:solidFill>
                <a:schemeClr val="tx1"/>
              </a:solidFill>
              <a:latin typeface="+mj-lt"/>
              <a:cs typeface="Calibri Light" panose="020F0302020204030204" pitchFamily="34" charset="0"/>
              <a:sym typeface="Arial"/>
            </a:endParaRPr>
          </a:p>
          <a:p>
            <a:pPr marL="1428750" lvl="2" indent="-285750" fontAlgn="b">
              <a:buFont typeface="Arial" panose="020B0604020202020204" pitchFamily="34" charset="0"/>
              <a:buChar char="•"/>
            </a:pPr>
            <a:r>
              <a:rPr lang="en-GB" sz="1500" dirty="0">
                <a:solidFill>
                  <a:schemeClr val="tx1"/>
                </a:solidFill>
                <a:latin typeface="+mj-lt"/>
                <a:cs typeface="Calibri Light" panose="020F0302020204030204" pitchFamily="34" charset="0"/>
                <a:sym typeface="Arial"/>
              </a:rPr>
              <a:t>Providing </a:t>
            </a:r>
            <a:r>
              <a:rPr lang="en-GB" sz="1500" dirty="0">
                <a:solidFill>
                  <a:schemeClr val="tx1"/>
                </a:solidFill>
                <a:latin typeface="+mj-lt"/>
                <a:cs typeface="Calibri Light" panose="020F0302020204030204" pitchFamily="34" charset="0"/>
              </a:rPr>
              <a:t>SMEs</a:t>
            </a:r>
            <a:r>
              <a:rPr lang="en-GB" sz="1500" dirty="0">
                <a:solidFill>
                  <a:schemeClr val="tx1"/>
                </a:solidFill>
                <a:latin typeface="+mj-lt"/>
                <a:cs typeface="Calibri Light" panose="020F0302020204030204" pitchFamily="34" charset="0"/>
                <a:sym typeface="Arial"/>
              </a:rPr>
              <a:t> with a discount for staying with the same company</a:t>
            </a:r>
          </a:p>
          <a:p>
            <a:pPr marL="1428750" lvl="2" indent="-285750" fontAlgn="b">
              <a:buFont typeface="Arial" panose="020B0604020202020204" pitchFamily="34" charset="0"/>
              <a:buChar char="•"/>
            </a:pPr>
            <a:r>
              <a:rPr lang="en-GB" sz="1500" dirty="0">
                <a:solidFill>
                  <a:schemeClr val="tx1"/>
                </a:solidFill>
                <a:latin typeface="+mj-lt"/>
                <a:cs typeface="Calibri Light" panose="020F0302020204030204" pitchFamily="34" charset="0"/>
                <a:sym typeface="Arial"/>
              </a:rPr>
              <a:t>Handling their complaints professionally and fairly</a:t>
            </a:r>
          </a:p>
          <a:p>
            <a:pPr marL="1428750" lvl="2" indent="-285750" fontAlgn="b">
              <a:buFont typeface="Arial" panose="020B0604020202020204" pitchFamily="34" charset="0"/>
              <a:buChar char="•"/>
            </a:pPr>
            <a:r>
              <a:rPr lang="en-GB" sz="1500" dirty="0">
                <a:solidFill>
                  <a:schemeClr val="tx1"/>
                </a:solidFill>
                <a:latin typeface="+mj-lt"/>
                <a:cs typeface="Calibri Light" panose="020F0302020204030204" pitchFamily="34" charset="0"/>
              </a:rPr>
              <a:t>Not having dual pricing for new / existing customers </a:t>
            </a:r>
          </a:p>
          <a:p>
            <a:pPr marL="1428750" lvl="2" indent="-285750" fontAlgn="b">
              <a:buFont typeface="Arial" panose="020B0604020202020204" pitchFamily="34" charset="0"/>
              <a:buChar char="•"/>
            </a:pPr>
            <a:r>
              <a:rPr lang="en-GB" sz="1500" dirty="0">
                <a:solidFill>
                  <a:schemeClr val="tx1"/>
                </a:solidFill>
                <a:latin typeface="+mj-lt"/>
                <a:cs typeface="Calibri Light" panose="020F0302020204030204" pitchFamily="34" charset="0"/>
              </a:rPr>
              <a:t>Explaining the policy clearly</a:t>
            </a:r>
          </a:p>
          <a:p>
            <a:pPr marL="1428750" lvl="2" indent="-285750" fontAlgn="b">
              <a:buFont typeface="Arial" panose="020B0604020202020204" pitchFamily="34" charset="0"/>
              <a:buChar char="•"/>
            </a:pPr>
            <a:r>
              <a:rPr lang="en-GB" sz="1500" dirty="0">
                <a:solidFill>
                  <a:schemeClr val="tx1"/>
                </a:solidFill>
                <a:latin typeface="+mj-lt"/>
                <a:cs typeface="Calibri Light" panose="020F0302020204030204" pitchFamily="34" charset="0"/>
              </a:rPr>
              <a:t>Taking their loyalty into account when calculating renewal quotes after a claim</a:t>
            </a:r>
          </a:p>
          <a:p>
            <a:pPr marL="228600" marR="0" indent="0" rtl="0" fontAlgn="b">
              <a:spcBef>
                <a:spcPts val="0"/>
              </a:spcBef>
              <a:spcAft>
                <a:spcPts val="0"/>
              </a:spcAft>
            </a:pPr>
            <a:endParaRPr lang="en-GB" sz="1500" dirty="0">
              <a:solidFill>
                <a:schemeClr val="tx1"/>
              </a:solidFill>
              <a:latin typeface="+mj-lt"/>
              <a:cs typeface="Calibri Light" panose="020F0302020204030204" pitchFamily="34" charset="0"/>
              <a:sym typeface="Arial"/>
            </a:endParaRPr>
          </a:p>
          <a:p>
            <a:pPr marL="228600" indent="0"/>
            <a:endParaRPr lang="en-GB" sz="1500" dirty="0">
              <a:solidFill>
                <a:schemeClr val="tx1"/>
              </a:solidFill>
              <a:latin typeface="+mj-lt"/>
              <a:ea typeface="Arial"/>
              <a:cs typeface="Calibri Light" panose="020F0302020204030204" pitchFamily="34" charset="0"/>
              <a:sym typeface="Arial"/>
            </a:endParaRPr>
          </a:p>
          <a:p>
            <a:pPr marL="514350" indent="-285750" fontAlgn="b">
              <a:buFont typeface="Arial" panose="020B0604020202020204" pitchFamily="34" charset="0"/>
              <a:buChar char="•"/>
            </a:pPr>
            <a:r>
              <a:rPr lang="en-GB" sz="1500" dirty="0">
                <a:solidFill>
                  <a:schemeClr val="tx1"/>
                </a:solidFill>
                <a:latin typeface="+mj-lt"/>
                <a:cs typeface="Calibri Light" panose="020F0302020204030204" pitchFamily="34" charset="0"/>
                <a:sym typeface="Arial"/>
              </a:rPr>
              <a:t>Overall satisfaction of SMEs with their current policy is 81%, </a:t>
            </a:r>
            <a:r>
              <a:rPr lang="en-GB" sz="1500" dirty="0">
                <a:solidFill>
                  <a:schemeClr val="tx1"/>
                </a:solidFill>
                <a:latin typeface="+mj-lt"/>
                <a:cs typeface="Calibri Light" panose="020F0302020204030204" pitchFamily="34" charset="0"/>
              </a:rPr>
              <a:t>a decrease of 2 percentage points compared to wave 10&amp;11 when it was at its highest ever level</a:t>
            </a:r>
          </a:p>
          <a:p>
            <a:pPr marL="514350" indent="-285750" fontAlgn="b">
              <a:buFont typeface="Arial" panose="020B0604020202020204" pitchFamily="34" charset="0"/>
              <a:buChar char="•"/>
            </a:pPr>
            <a:endParaRPr lang="en-GB" sz="1500" dirty="0">
              <a:solidFill>
                <a:schemeClr val="tx1"/>
              </a:solidFill>
              <a:latin typeface="+mj-lt"/>
              <a:cs typeface="Calibri Light" panose="020F0302020204030204" pitchFamily="34" charset="0"/>
            </a:endParaRPr>
          </a:p>
          <a:p>
            <a:pPr marL="228600" indent="0"/>
            <a:endParaRPr lang="en-GB" dirty="0">
              <a:solidFill>
                <a:schemeClr val="tx1"/>
              </a:solidFill>
              <a:latin typeface="+mj-lt"/>
              <a:ea typeface="Arial"/>
              <a:cs typeface="Calibri Light" panose="020F0302020204030204" pitchFamily="34" charset="0"/>
              <a:sym typeface="Arial"/>
            </a:endParaRPr>
          </a:p>
          <a:p>
            <a:pPr marL="228600" indent="0"/>
            <a:endParaRPr lang="en-GB" dirty="0">
              <a:solidFill>
                <a:schemeClr val="tx1"/>
              </a:solidFill>
              <a:latin typeface="+mj-lt"/>
              <a:ea typeface="Arial"/>
              <a:cs typeface="Calibri Light" panose="020F0302020204030204" pitchFamily="34" charset="0"/>
              <a:sym typeface="Arial"/>
            </a:endParaRPr>
          </a:p>
          <a:p>
            <a:pPr marL="514350" indent="-285750">
              <a:buFont typeface="Arial" panose="020B0604020202020204" pitchFamily="34" charset="0"/>
              <a:buChar char="•"/>
            </a:pPr>
            <a:endParaRPr lang="en-GB" dirty="0">
              <a:solidFill>
                <a:schemeClr val="tx1"/>
              </a:solidFill>
              <a:latin typeface="+mj-lt"/>
              <a:ea typeface="Arial"/>
              <a:cs typeface="Calibri Light" panose="020F0302020204030204" pitchFamily="34" charset="0"/>
              <a:sym typeface="Arial"/>
            </a:endParaRPr>
          </a:p>
          <a:p>
            <a:endParaRPr lang="en-GB" dirty="0">
              <a:solidFill>
                <a:schemeClr val="tx1"/>
              </a:solidFill>
              <a:latin typeface="+mj-lt"/>
              <a:cs typeface="Calibri Light" panose="020F0302020204030204" pitchFamily="34" charset="0"/>
            </a:endParaRPr>
          </a:p>
          <a:p>
            <a:endParaRPr lang="en-GB" b="1" dirty="0">
              <a:solidFill>
                <a:schemeClr val="bg2"/>
              </a:solidFill>
              <a:latin typeface="+mj-lt"/>
              <a:cs typeface="Calibri Light" panose="020F0302020204030204" pitchFamily="34" charset="0"/>
            </a:endParaRPr>
          </a:p>
          <a:p>
            <a:endParaRPr lang="en-GB" dirty="0"/>
          </a:p>
        </p:txBody>
      </p:sp>
    </p:spTree>
    <p:extLst>
      <p:ext uri="{BB962C8B-B14F-4D97-AF65-F5344CB8AC3E}">
        <p14:creationId xmlns:p14="http://schemas.microsoft.com/office/powerpoint/2010/main" val="11334903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Opportunities for SMEs – claimed on employers’ liability</a:t>
            </a:r>
          </a:p>
        </p:txBody>
      </p:sp>
      <p:graphicFrame>
        <p:nvGraphicFramePr>
          <p:cNvPr id="4" name="Table 3"/>
          <p:cNvGraphicFramePr>
            <a:graphicFrameLocks noGrp="1"/>
          </p:cNvGraphicFramePr>
          <p:nvPr>
            <p:extLst>
              <p:ext uri="{D42A27DB-BD31-4B8C-83A1-F6EECF244321}">
                <p14:modId xmlns:p14="http://schemas.microsoft.com/office/powerpoint/2010/main" val="1598059876"/>
              </p:ext>
            </p:extLst>
          </p:nvPr>
        </p:nvGraphicFramePr>
        <p:xfrm>
          <a:off x="1527077" y="777658"/>
          <a:ext cx="9028034" cy="5410329"/>
        </p:xfrm>
        <a:graphic>
          <a:graphicData uri="http://schemas.openxmlformats.org/drawingml/2006/table">
            <a:tbl>
              <a:tblPr firstRow="1" bandRow="1">
                <a:tableStyleId>{6E62EB93-AAC6-4EBA-99E5-D1D4B1179FDE}</a:tableStyleId>
              </a:tblPr>
              <a:tblGrid>
                <a:gridCol w="648703">
                  <a:extLst>
                    <a:ext uri="{9D8B030D-6E8A-4147-A177-3AD203B41FA5}">
                      <a16:colId xmlns:a16="http://schemas.microsoft.com/office/drawing/2014/main" val="20000"/>
                    </a:ext>
                  </a:extLst>
                </a:gridCol>
                <a:gridCol w="1074698">
                  <a:extLst>
                    <a:ext uri="{9D8B030D-6E8A-4147-A177-3AD203B41FA5}">
                      <a16:colId xmlns:a16="http://schemas.microsoft.com/office/drawing/2014/main" val="20001"/>
                    </a:ext>
                  </a:extLst>
                </a:gridCol>
                <a:gridCol w="2790617">
                  <a:extLst>
                    <a:ext uri="{9D8B030D-6E8A-4147-A177-3AD203B41FA5}">
                      <a16:colId xmlns:a16="http://schemas.microsoft.com/office/drawing/2014/main" val="20002"/>
                    </a:ext>
                  </a:extLst>
                </a:gridCol>
                <a:gridCol w="1504672">
                  <a:extLst>
                    <a:ext uri="{9D8B030D-6E8A-4147-A177-3AD203B41FA5}">
                      <a16:colId xmlns:a16="http://schemas.microsoft.com/office/drawing/2014/main" val="20003"/>
                    </a:ext>
                  </a:extLst>
                </a:gridCol>
                <a:gridCol w="1504672">
                  <a:extLst>
                    <a:ext uri="{9D8B030D-6E8A-4147-A177-3AD203B41FA5}">
                      <a16:colId xmlns:a16="http://schemas.microsoft.com/office/drawing/2014/main" val="20004"/>
                    </a:ext>
                  </a:extLst>
                </a:gridCol>
                <a:gridCol w="1504672">
                  <a:extLst>
                    <a:ext uri="{9D8B030D-6E8A-4147-A177-3AD203B41FA5}">
                      <a16:colId xmlns:a16="http://schemas.microsoft.com/office/drawing/2014/main" val="20005"/>
                    </a:ext>
                  </a:extLst>
                </a:gridCol>
              </a:tblGrid>
              <a:tr h="410800">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47351">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people you dealt with showed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7.74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47351">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565938">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47351">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claim was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6.94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47351">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had a choice in how the company settled the claim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532977">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was able to choose the supplier that the insurance company uses (e.g. tradesmen, garage, airline, law firm)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47351">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575707">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Repairs or replacement items were completed/ delivered at a time that suited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47351">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5.39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575707">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did not have to prove that my claim was genuine with lots of receipts or pictures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5.16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5.41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4.91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6" name="Google Shape;281;p26">
            <a:extLst>
              <a:ext uri="{FF2B5EF4-FFF2-40B4-BE49-F238E27FC236}">
                <a16:creationId xmlns:a16="http://schemas.microsoft.com/office/drawing/2014/main" id="{6BA30E1E-56C4-493B-8992-B93B1A6F3097}"/>
              </a:ext>
            </a:extLst>
          </p:cNvPr>
          <p:cNvSpPr txBox="1"/>
          <p:nvPr/>
        </p:nvSpPr>
        <p:spPr>
          <a:xfrm>
            <a:off x="-1947" y="6509801"/>
            <a:ext cx="9800703" cy="349849"/>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Dec 2022 &amp; May 2023 data.</a:t>
            </a:r>
            <a:r>
              <a:rPr lang="en-GB" sz="800" dirty="0">
                <a:latin typeface="Arial" panose="020B0604020202020204" pitchFamily="34" charset="0"/>
                <a:ea typeface="Corbel"/>
                <a:cs typeface="Arial" panose="020B0604020202020204" pitchFamily="34" charset="0"/>
                <a:sym typeface="Corbel"/>
              </a:rPr>
              <a:t> All SMEs that claimed on at least one (motor, employers’ liability, buildings and/or contents, business interruption) insurance policy: Employers’ liability n=75, Note: If more than one different policies were selected, participants were randomly assigned to answer performance questions for one of the policies only.  </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5536382"/>
      </p:ext>
    </p:extLst>
  </p:cSld>
  <p:clrMapOvr>
    <a:overrideClrMapping bg1="lt1" tx1="dk1" bg2="dk2" tx2="lt2" accent1="accent1" accent2="accent2" accent3="accent3" accent4="accent4" accent5="accent5" accent6="accent6" hlink="hlink" folHlink="folHlink"/>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Opportunities for SMEs – claimed on buildings/ contents</a:t>
            </a:r>
          </a:p>
        </p:txBody>
      </p:sp>
      <p:graphicFrame>
        <p:nvGraphicFramePr>
          <p:cNvPr id="6" name="Table 5"/>
          <p:cNvGraphicFramePr>
            <a:graphicFrameLocks noGrp="1"/>
          </p:cNvGraphicFramePr>
          <p:nvPr>
            <p:extLst>
              <p:ext uri="{D42A27DB-BD31-4B8C-83A1-F6EECF244321}">
                <p14:modId xmlns:p14="http://schemas.microsoft.com/office/powerpoint/2010/main" val="2899989112"/>
              </p:ext>
            </p:extLst>
          </p:nvPr>
        </p:nvGraphicFramePr>
        <p:xfrm>
          <a:off x="1582146" y="903109"/>
          <a:ext cx="8905232" cy="5255648"/>
        </p:xfrm>
        <a:graphic>
          <a:graphicData uri="http://schemas.openxmlformats.org/drawingml/2006/table">
            <a:tbl>
              <a:tblPr firstRow="1" bandRow="1">
                <a:tableStyleId>{6E62EB93-AAC6-4EBA-99E5-D1D4B1179FDE}</a:tableStyleId>
              </a:tblPr>
              <a:tblGrid>
                <a:gridCol w="639880">
                  <a:extLst>
                    <a:ext uri="{9D8B030D-6E8A-4147-A177-3AD203B41FA5}">
                      <a16:colId xmlns:a16="http://schemas.microsoft.com/office/drawing/2014/main" val="20000"/>
                    </a:ext>
                  </a:extLst>
                </a:gridCol>
                <a:gridCol w="1060080">
                  <a:extLst>
                    <a:ext uri="{9D8B030D-6E8A-4147-A177-3AD203B41FA5}">
                      <a16:colId xmlns:a16="http://schemas.microsoft.com/office/drawing/2014/main" val="20001"/>
                    </a:ext>
                  </a:extLst>
                </a:gridCol>
                <a:gridCol w="2752657">
                  <a:extLst>
                    <a:ext uri="{9D8B030D-6E8A-4147-A177-3AD203B41FA5}">
                      <a16:colId xmlns:a16="http://schemas.microsoft.com/office/drawing/2014/main" val="20002"/>
                    </a:ext>
                  </a:extLst>
                </a:gridCol>
                <a:gridCol w="1484205">
                  <a:extLst>
                    <a:ext uri="{9D8B030D-6E8A-4147-A177-3AD203B41FA5}">
                      <a16:colId xmlns:a16="http://schemas.microsoft.com/office/drawing/2014/main" val="20003"/>
                    </a:ext>
                  </a:extLst>
                </a:gridCol>
                <a:gridCol w="1484205">
                  <a:extLst>
                    <a:ext uri="{9D8B030D-6E8A-4147-A177-3AD203B41FA5}">
                      <a16:colId xmlns:a16="http://schemas.microsoft.com/office/drawing/2014/main" val="20004"/>
                    </a:ext>
                  </a:extLst>
                </a:gridCol>
                <a:gridCol w="1484205">
                  <a:extLst>
                    <a:ext uri="{9D8B030D-6E8A-4147-A177-3AD203B41FA5}">
                      <a16:colId xmlns:a16="http://schemas.microsoft.com/office/drawing/2014/main" val="20005"/>
                    </a:ext>
                  </a:extLst>
                </a:gridCol>
              </a:tblGrid>
              <a:tr h="418544">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55782">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8.13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9.66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55782">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can get through to the insurance company quickly at any time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55782">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did not have to prove that my claim was genuine with lots of receipts or pictures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7.30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619260">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was not asked needless questions about my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7.01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55782">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7.40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6.80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55782">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people you dealt with showed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455782">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claim was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571588">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Repairs or replacement items were completed/ delivered at a time that suited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55782">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provided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6.45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6.59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55782">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7.21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5.31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7" name="Google Shape;281;p26">
            <a:extLst>
              <a:ext uri="{FF2B5EF4-FFF2-40B4-BE49-F238E27FC236}">
                <a16:creationId xmlns:a16="http://schemas.microsoft.com/office/drawing/2014/main" id="{6BA30E1E-56C4-493B-8992-B93B1A6F3097}"/>
              </a:ext>
            </a:extLst>
          </p:cNvPr>
          <p:cNvSpPr txBox="1"/>
          <p:nvPr/>
        </p:nvSpPr>
        <p:spPr>
          <a:xfrm>
            <a:off x="-1947" y="6509801"/>
            <a:ext cx="9800703" cy="349849"/>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Dec 2022 &amp; May 2023 data.</a:t>
            </a:r>
            <a:r>
              <a:rPr lang="en-GB" sz="800" dirty="0">
                <a:latin typeface="Arial" panose="020B0604020202020204" pitchFamily="34" charset="0"/>
                <a:ea typeface="Corbel"/>
                <a:cs typeface="Arial" panose="020B0604020202020204" pitchFamily="34" charset="0"/>
                <a:sym typeface="Corbel"/>
              </a:rPr>
              <a:t> All SMEs that claimed on at least one (motor, employers’ liability, buildings and/or contents, business interruption) insurance policy: Buildings/Contents n=97. Note: If more than one different policies were selected, participants were randomly assigned to answer performance questions for one of the policies only.  </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2854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3" name="TextBox 2"/>
          <p:cNvSpPr txBox="1"/>
          <p:nvPr/>
        </p:nvSpPr>
        <p:spPr>
          <a:xfrm>
            <a:off x="422143" y="289187"/>
            <a:ext cx="11227990" cy="400110"/>
          </a:xfrm>
          <a:prstGeom prst="rect">
            <a:avLst/>
          </a:prstGeom>
          <a:noFill/>
        </p:spPr>
        <p:txBody>
          <a:bodyPr wrap="square" rtlCol="0">
            <a:spAutoFit/>
          </a:bodyPr>
          <a:lstStyle/>
          <a:p>
            <a:r>
              <a:rPr lang="en-GB" sz="2000" b="1">
                <a:solidFill>
                  <a:schemeClr val="bg2"/>
                </a:solidFill>
                <a:latin typeface="Rockwell" panose="02060603020205020403" pitchFamily="18" charset="0"/>
                <a:cs typeface="Calibri Light" panose="020F0302020204030204" pitchFamily="34" charset="0"/>
              </a:rPr>
              <a:t>Opportunities for SMEs – claimed on business interruption</a:t>
            </a:r>
          </a:p>
        </p:txBody>
      </p:sp>
      <p:graphicFrame>
        <p:nvGraphicFramePr>
          <p:cNvPr id="6" name="Table 5"/>
          <p:cNvGraphicFramePr>
            <a:graphicFrameLocks noGrp="1"/>
          </p:cNvGraphicFramePr>
          <p:nvPr>
            <p:extLst>
              <p:ext uri="{D42A27DB-BD31-4B8C-83A1-F6EECF244321}">
                <p14:modId xmlns:p14="http://schemas.microsoft.com/office/powerpoint/2010/main" val="2774354836"/>
              </p:ext>
            </p:extLst>
          </p:nvPr>
        </p:nvGraphicFramePr>
        <p:xfrm>
          <a:off x="1582146" y="903111"/>
          <a:ext cx="8905232" cy="5344380"/>
        </p:xfrm>
        <a:graphic>
          <a:graphicData uri="http://schemas.openxmlformats.org/drawingml/2006/table">
            <a:tbl>
              <a:tblPr firstRow="1" bandRow="1">
                <a:tableStyleId>{6E62EB93-AAC6-4EBA-99E5-D1D4B1179FDE}</a:tableStyleId>
              </a:tblPr>
              <a:tblGrid>
                <a:gridCol w="639880">
                  <a:extLst>
                    <a:ext uri="{9D8B030D-6E8A-4147-A177-3AD203B41FA5}">
                      <a16:colId xmlns:a16="http://schemas.microsoft.com/office/drawing/2014/main" val="20000"/>
                    </a:ext>
                  </a:extLst>
                </a:gridCol>
                <a:gridCol w="1060080">
                  <a:extLst>
                    <a:ext uri="{9D8B030D-6E8A-4147-A177-3AD203B41FA5}">
                      <a16:colId xmlns:a16="http://schemas.microsoft.com/office/drawing/2014/main" val="20001"/>
                    </a:ext>
                  </a:extLst>
                </a:gridCol>
                <a:gridCol w="2752657">
                  <a:extLst>
                    <a:ext uri="{9D8B030D-6E8A-4147-A177-3AD203B41FA5}">
                      <a16:colId xmlns:a16="http://schemas.microsoft.com/office/drawing/2014/main" val="20002"/>
                    </a:ext>
                  </a:extLst>
                </a:gridCol>
                <a:gridCol w="1484205">
                  <a:extLst>
                    <a:ext uri="{9D8B030D-6E8A-4147-A177-3AD203B41FA5}">
                      <a16:colId xmlns:a16="http://schemas.microsoft.com/office/drawing/2014/main" val="20003"/>
                    </a:ext>
                  </a:extLst>
                </a:gridCol>
                <a:gridCol w="1484205">
                  <a:extLst>
                    <a:ext uri="{9D8B030D-6E8A-4147-A177-3AD203B41FA5}">
                      <a16:colId xmlns:a16="http://schemas.microsoft.com/office/drawing/2014/main" val="20004"/>
                    </a:ext>
                  </a:extLst>
                </a:gridCol>
                <a:gridCol w="1484205">
                  <a:extLst>
                    <a:ext uri="{9D8B030D-6E8A-4147-A177-3AD203B41FA5}">
                      <a16:colId xmlns:a16="http://schemas.microsoft.com/office/drawing/2014/main" val="20005"/>
                    </a:ext>
                  </a:extLst>
                </a:gridCol>
              </a:tblGrid>
              <a:tr h="422017">
                <a:tc>
                  <a:txBody>
                    <a:bodyPr/>
                    <a:lstStyle/>
                    <a:p>
                      <a:endParaRPr lang="en-GB">
                        <a:latin typeface="+mj-lt"/>
                      </a:endParaRPr>
                    </a:p>
                  </a:txBody>
                  <a:tcP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a:r>
                        <a:rPr lang="en-GB" sz="1100" b="1" i="0" u="none" strike="noStrike" cap="none">
                          <a:solidFill>
                            <a:schemeClr val="bg1"/>
                          </a:solidFill>
                          <a:effectLst/>
                          <a:latin typeface="+mj-lt"/>
                          <a:ea typeface="Arial"/>
                          <a:cs typeface="Arial"/>
                          <a:sym typeface="Arial"/>
                        </a:rPr>
                        <a:t>Theme</a:t>
                      </a:r>
                    </a:p>
                  </a:txBody>
                  <a:tcPr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Statement</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Importance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Performance</a:t>
                      </a:r>
                    </a:p>
                  </a:txBody>
                  <a:tcPr marL="6350" marR="6350" marT="6350" marB="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ctr" fontAlgn="b"/>
                      <a:r>
                        <a:rPr lang="en-GB" sz="1100" b="1" i="0" u="none" strike="noStrike">
                          <a:solidFill>
                            <a:schemeClr val="bg1"/>
                          </a:solidFill>
                          <a:effectLst/>
                          <a:latin typeface="+mj-lt"/>
                        </a:rPr>
                        <a:t>Opportunity score</a:t>
                      </a:r>
                    </a:p>
                  </a:txBody>
                  <a:tcPr marL="6350" marR="6350" marT="6350" marB="0" anchor="ctr">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59564">
                <a:tc>
                  <a:txBody>
                    <a:bodyPr/>
                    <a:lstStyle/>
                    <a:p>
                      <a:pPr algn="ctr" fontAlgn="b"/>
                      <a:r>
                        <a:rPr lang="en-GB" sz="1100" b="0" i="0" u="none" strike="noStrike">
                          <a:solidFill>
                            <a:srgbClr val="000000"/>
                          </a:solidFill>
                          <a:effectLst/>
                          <a:latin typeface="+mj-lt"/>
                        </a:rPr>
                        <a:t>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insurance company did not try to avoid paying out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6.12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4.58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7.66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459564">
                <a:tc>
                  <a:txBody>
                    <a:bodyPr/>
                    <a:lstStyle/>
                    <a:p>
                      <a:pPr algn="ctr" fontAlgn="b"/>
                      <a:r>
                        <a:rPr lang="en-GB" sz="1100" b="0" i="0" u="none" strike="noStrike">
                          <a:solidFill>
                            <a:srgbClr val="000000"/>
                          </a:solidFill>
                          <a:effectLst/>
                          <a:latin typeface="+mj-lt"/>
                        </a:rPr>
                        <a:t>2</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claim was settled quickly</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5.92</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6.73</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459564">
                <a:tc>
                  <a:txBody>
                    <a:bodyPr/>
                    <a:lstStyle/>
                    <a:p>
                      <a:pPr algn="ctr" fontAlgn="b"/>
                      <a:r>
                        <a:rPr lang="en-GB" sz="1100" b="0" i="0" u="none" strike="noStrike">
                          <a:solidFill>
                            <a:srgbClr val="000000"/>
                          </a:solidFill>
                          <a:effectLst/>
                          <a:latin typeface="+mj-lt"/>
                        </a:rPr>
                        <a:t>3</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The people you dealt with showed compassion</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3.75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6.05</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459564">
                <a:tc>
                  <a:txBody>
                    <a:bodyPr/>
                    <a:lstStyle/>
                    <a:p>
                      <a:pPr algn="ctr" fontAlgn="b"/>
                      <a:r>
                        <a:rPr lang="en-GB" sz="1100" b="0" i="0" u="none" strike="noStrike">
                          <a:solidFill>
                            <a:srgbClr val="000000"/>
                          </a:solidFill>
                          <a:effectLst/>
                          <a:latin typeface="+mj-lt"/>
                        </a:rPr>
                        <a:t>4</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was not asked needless questions about my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4.26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5.54</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59564">
                <a:tc>
                  <a:txBody>
                    <a:bodyPr/>
                    <a:lstStyle/>
                    <a:p>
                      <a:pPr algn="ctr" fontAlgn="b"/>
                      <a:r>
                        <a:rPr lang="en-GB" sz="1100" b="0" i="0" u="none" strike="noStrike">
                          <a:solidFill>
                            <a:srgbClr val="000000"/>
                          </a:solidFill>
                          <a:effectLst/>
                          <a:latin typeface="+mj-lt"/>
                        </a:rPr>
                        <a:t>5</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knew what I need to do to make a claim</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5.10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459564">
                <a:tc>
                  <a:txBody>
                    <a:bodyPr/>
                    <a:lstStyle/>
                    <a:p>
                      <a:pPr algn="ctr" fontAlgn="b"/>
                      <a:r>
                        <a:rPr lang="en-GB" sz="1100" b="0" i="0" u="none" strike="noStrike">
                          <a:solidFill>
                            <a:srgbClr val="000000"/>
                          </a:solidFill>
                          <a:effectLst/>
                          <a:latin typeface="+mj-lt"/>
                        </a:rPr>
                        <a:t>6</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My insurer provided effective assistance/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4.90</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4.08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616641">
                <a:tc>
                  <a:txBody>
                    <a:bodyPr/>
                    <a:lstStyle/>
                    <a:p>
                      <a:pPr algn="ctr" fontAlgn="b"/>
                      <a:r>
                        <a:rPr lang="en-GB" sz="1100" b="0" i="0" u="none" strike="noStrike">
                          <a:solidFill>
                            <a:srgbClr val="000000"/>
                          </a:solidFill>
                          <a:effectLst/>
                          <a:latin typeface="+mj-lt"/>
                        </a:rPr>
                        <a:t>7</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Speed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am offered immediate assistance and advice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7"/>
                  </a:ext>
                </a:extLst>
              </a:tr>
              <a:tr h="576329">
                <a:tc>
                  <a:txBody>
                    <a:bodyPr/>
                    <a:lstStyle/>
                    <a:p>
                      <a:pPr algn="ctr" fontAlgn="b"/>
                      <a:r>
                        <a:rPr lang="en-GB" sz="1100" b="0" i="0" u="none" strike="noStrike">
                          <a:solidFill>
                            <a:srgbClr val="000000"/>
                          </a:solidFill>
                          <a:effectLst/>
                          <a:latin typeface="+mj-lt"/>
                        </a:rPr>
                        <a:t>8</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Repairs or replacement items were completed/ delivered at a time that suited me</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4.69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3.88</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r h="459564">
                <a:tc>
                  <a:txBody>
                    <a:bodyPr/>
                    <a:lstStyle/>
                    <a:p>
                      <a:pPr algn="ctr" fontAlgn="b"/>
                      <a:r>
                        <a:rPr lang="en-GB" sz="1100" b="0" i="0" u="none" strike="noStrike">
                          <a:solidFill>
                            <a:srgbClr val="000000"/>
                          </a:solidFill>
                          <a:effectLst/>
                          <a:latin typeface="+mj-lt"/>
                        </a:rPr>
                        <a:t>9</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Control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had a choice in how the company settled the claim (e.g. financial settlement, repair or replacement)</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3.67</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3.06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9"/>
                  </a:ext>
                </a:extLst>
              </a:tr>
              <a:tr h="459564">
                <a:tc>
                  <a:txBody>
                    <a:bodyPr/>
                    <a:lstStyle/>
                    <a:p>
                      <a:pPr algn="ctr" fontAlgn="b"/>
                      <a:r>
                        <a:rPr lang="en-GB" sz="1100" b="0" i="0" u="none" strike="noStrike">
                          <a:solidFill>
                            <a:srgbClr val="000000"/>
                          </a:solidFill>
                          <a:effectLst/>
                          <a:latin typeface="+mj-lt"/>
                        </a:rPr>
                        <a:t>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Respect (claims)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mj-lt"/>
                        </a:rPr>
                        <a:t>I did not have to prove that my claim was genuine with lots of receipts or pictures</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4.29</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5.71</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fontAlgn="ctr"/>
                      <a:r>
                        <a:rPr lang="en-GB" sz="1100" b="0" i="0" u="none" strike="noStrike">
                          <a:solidFill>
                            <a:srgbClr val="000000"/>
                          </a:solidFill>
                          <a:effectLst/>
                          <a:latin typeface="+mj-lt"/>
                        </a:rPr>
                        <a:t>2.86</a:t>
                      </a:r>
                    </a:p>
                  </a:txBody>
                  <a:tcPr marL="9525" marR="9525" marT="952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7" name="Google Shape;281;p26">
            <a:extLst>
              <a:ext uri="{FF2B5EF4-FFF2-40B4-BE49-F238E27FC236}">
                <a16:creationId xmlns:a16="http://schemas.microsoft.com/office/drawing/2014/main" id="{6BA30E1E-56C4-493B-8992-B93B1A6F3097}"/>
              </a:ext>
            </a:extLst>
          </p:cNvPr>
          <p:cNvSpPr txBox="1"/>
          <p:nvPr/>
        </p:nvSpPr>
        <p:spPr>
          <a:xfrm>
            <a:off x="-1947" y="6509801"/>
            <a:ext cx="9800703" cy="349849"/>
          </a:xfrm>
          <a:prstGeom prst="rect">
            <a:avLst/>
          </a:prstGeom>
          <a:noFill/>
          <a:ln>
            <a:noFill/>
          </a:ln>
        </p:spPr>
        <p:txBody>
          <a:bodyPr spcFirstLastPara="1" wrap="square" lIns="91425" tIns="45700" rIns="91425" bIns="45700" anchor="t" anchorCtr="0">
            <a:noAutofit/>
          </a:bodyPr>
          <a:lstStyle/>
          <a:p>
            <a:r>
              <a:rPr lang="en-GB" sz="800" dirty="0">
                <a:latin typeface="Arial" panose="020B0604020202020204" pitchFamily="34" charset="0"/>
                <a:ea typeface="Corbel"/>
                <a:cs typeface="Arial" panose="020B0604020202020204" pitchFamily="34" charset="0"/>
                <a:sym typeface="Corbel"/>
              </a:rPr>
              <a:t>Base: </a:t>
            </a:r>
            <a:r>
              <a:rPr lang="en-GB" sz="800" dirty="0">
                <a:solidFill>
                  <a:schemeClr val="tx1"/>
                </a:solidFill>
                <a:latin typeface="Arial" panose="020B0604020202020204" pitchFamily="34" charset="0"/>
                <a:ea typeface="Corbel"/>
                <a:cs typeface="Arial" panose="020B0604020202020204" pitchFamily="34" charset="0"/>
                <a:sym typeface="Corbel"/>
              </a:rPr>
              <a:t>Dec 2022 &amp; May 2023 data.</a:t>
            </a:r>
            <a:r>
              <a:rPr lang="en-GB" sz="800" dirty="0">
                <a:latin typeface="Arial" panose="020B0604020202020204" pitchFamily="34" charset="0"/>
                <a:ea typeface="Corbel"/>
                <a:cs typeface="Arial" panose="020B0604020202020204" pitchFamily="34" charset="0"/>
                <a:sym typeface="Corbel"/>
              </a:rPr>
              <a:t> All SMEs that claimed on at least one (motor, employers’ liability, buildings and/or contents, business interruption) insurance policy: Business Interruption n=72. Note: If more than one different policies were selected, participants were randomly assigned to answer performance questions for one of the policies only.  </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9116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664605" y="96968"/>
            <a:ext cx="5936491" cy="883122"/>
          </a:xfrm>
        </p:spPr>
        <p:txBody>
          <a:bodyPr/>
          <a:lstStyle/>
          <a:p>
            <a:r>
              <a:rPr lang="en-GB" sz="2400" b="1">
                <a:solidFill>
                  <a:schemeClr val="bg2"/>
                </a:solidFill>
                <a:latin typeface="Rockwell" panose="02060603020205020403" pitchFamily="18" charset="0"/>
                <a:ea typeface="Arial"/>
                <a:cs typeface="Calibri Light" panose="020F0302020204030204" pitchFamily="34" charset="0"/>
              </a:rPr>
              <a:t>Key </a:t>
            </a:r>
            <a:r>
              <a:rPr lang="en-GB" sz="2400" b="1">
                <a:solidFill>
                  <a:schemeClr val="bg2"/>
                </a:solidFill>
                <a:latin typeface="Rockwell" panose="02060603020205020403" pitchFamily="18" charset="0"/>
                <a:ea typeface="Arial"/>
                <a:cs typeface="Calibri Light" panose="020F0302020204030204" pitchFamily="34" charset="0"/>
                <a:sym typeface="Arial"/>
              </a:rPr>
              <a:t>findings – SME market</a:t>
            </a:r>
          </a:p>
        </p:txBody>
      </p:sp>
      <p:sp>
        <p:nvSpPr>
          <p:cNvPr id="2" name="Text Placeholder 1"/>
          <p:cNvSpPr>
            <a:spLocks noGrp="1"/>
          </p:cNvSpPr>
          <p:nvPr>
            <p:ph type="body" idx="1"/>
          </p:nvPr>
        </p:nvSpPr>
        <p:spPr>
          <a:xfrm>
            <a:off x="377033" y="722811"/>
            <a:ext cx="11256167" cy="4600309"/>
          </a:xfrm>
        </p:spPr>
        <p:txBody>
          <a:bodyPr/>
          <a:lstStyle/>
          <a:p>
            <a:pPr marL="228600" indent="0"/>
            <a:endParaRPr lang="en-GB" sz="1600">
              <a:solidFill>
                <a:schemeClr val="tx1"/>
              </a:solidFill>
              <a:latin typeface="+mj-lt"/>
              <a:ea typeface="Arial"/>
              <a:cs typeface="Calibri Light" panose="020F0302020204030204" pitchFamily="34" charset="0"/>
              <a:sym typeface="Arial"/>
            </a:endParaRPr>
          </a:p>
          <a:p>
            <a:pPr marL="228600" indent="0"/>
            <a:endParaRPr lang="en-GB" sz="1600">
              <a:solidFill>
                <a:schemeClr val="tx1"/>
              </a:solidFill>
              <a:latin typeface="+mj-lt"/>
              <a:ea typeface="Arial"/>
              <a:cs typeface="Calibri Light" panose="020F0302020204030204" pitchFamily="34" charset="0"/>
              <a:sym typeface="Arial"/>
            </a:endParaRPr>
          </a:p>
          <a:p>
            <a:pPr marL="228600" indent="0"/>
            <a:endParaRPr lang="en-GB" sz="1600">
              <a:solidFill>
                <a:schemeClr val="tx1"/>
              </a:solidFill>
              <a:latin typeface="+mj-lt"/>
              <a:ea typeface="Arial"/>
              <a:cs typeface="Calibri Light" panose="020F0302020204030204" pitchFamily="34" charset="0"/>
              <a:sym typeface="Arial"/>
            </a:endParaRPr>
          </a:p>
          <a:p>
            <a:endParaRPr lang="en-GB" sz="1600">
              <a:solidFill>
                <a:schemeClr val="tx1"/>
              </a:solidFill>
              <a:latin typeface="+mj-lt"/>
              <a:cs typeface="Calibri Light" panose="020F0302020204030204" pitchFamily="34" charset="0"/>
            </a:endParaRPr>
          </a:p>
          <a:p>
            <a:endParaRPr lang="en-GB" sz="1600" b="1">
              <a:solidFill>
                <a:schemeClr val="bg2"/>
              </a:solidFill>
              <a:latin typeface="+mj-lt"/>
              <a:cs typeface="Calibri Light" panose="020F0302020204030204" pitchFamily="34" charset="0"/>
            </a:endParaRPr>
          </a:p>
          <a:p>
            <a:endParaRPr lang="en-GB" sz="1600"/>
          </a:p>
        </p:txBody>
      </p:sp>
      <p:graphicFrame>
        <p:nvGraphicFramePr>
          <p:cNvPr id="4" name="Table 3">
            <a:extLst>
              <a:ext uri="{FF2B5EF4-FFF2-40B4-BE49-F238E27FC236}">
                <a16:creationId xmlns:a16="http://schemas.microsoft.com/office/drawing/2014/main" id="{7E088366-B6A2-449C-B379-1C6B560EC145}"/>
              </a:ext>
            </a:extLst>
          </p:cNvPr>
          <p:cNvGraphicFramePr>
            <a:graphicFrameLocks noGrp="1"/>
          </p:cNvGraphicFramePr>
          <p:nvPr>
            <p:extLst>
              <p:ext uri="{D42A27DB-BD31-4B8C-83A1-F6EECF244321}">
                <p14:modId xmlns:p14="http://schemas.microsoft.com/office/powerpoint/2010/main" val="1476164374"/>
              </p:ext>
            </p:extLst>
          </p:nvPr>
        </p:nvGraphicFramePr>
        <p:xfrm>
          <a:off x="464305" y="1274489"/>
          <a:ext cx="4821795" cy="1969770"/>
        </p:xfrm>
        <a:graphic>
          <a:graphicData uri="http://schemas.openxmlformats.org/drawingml/2006/table">
            <a:tbl>
              <a:tblPr/>
              <a:tblGrid>
                <a:gridCol w="1205449">
                  <a:extLst>
                    <a:ext uri="{9D8B030D-6E8A-4147-A177-3AD203B41FA5}">
                      <a16:colId xmlns:a16="http://schemas.microsoft.com/office/drawing/2014/main" val="4100435957"/>
                    </a:ext>
                  </a:extLst>
                </a:gridCol>
                <a:gridCol w="1349314">
                  <a:extLst>
                    <a:ext uri="{9D8B030D-6E8A-4147-A177-3AD203B41FA5}">
                      <a16:colId xmlns:a16="http://schemas.microsoft.com/office/drawing/2014/main" val="916215117"/>
                    </a:ext>
                  </a:extLst>
                </a:gridCol>
                <a:gridCol w="1203119">
                  <a:extLst>
                    <a:ext uri="{9D8B030D-6E8A-4147-A177-3AD203B41FA5}">
                      <a16:colId xmlns:a16="http://schemas.microsoft.com/office/drawing/2014/main" val="1230720913"/>
                    </a:ext>
                  </a:extLst>
                </a:gridCol>
                <a:gridCol w="1063913">
                  <a:extLst>
                    <a:ext uri="{9D8B030D-6E8A-4147-A177-3AD203B41FA5}">
                      <a16:colId xmlns:a16="http://schemas.microsoft.com/office/drawing/2014/main" val="1937850964"/>
                    </a:ext>
                  </a:extLst>
                </a:gridCol>
              </a:tblGrid>
              <a:tr h="323850">
                <a:tc>
                  <a:txBody>
                    <a:bodyPr/>
                    <a:lstStyle/>
                    <a:p>
                      <a:pPr algn="r" fontAlgn="b"/>
                      <a:r>
                        <a:rPr lang="en-GB" sz="12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1" i="0" u="none" strike="noStrike">
                          <a:solidFill>
                            <a:schemeClr val="bg1"/>
                          </a:solidFill>
                          <a:effectLst/>
                          <a:latin typeface="Arial" panose="020B0604020202020204" pitchFamily="34" charset="0"/>
                        </a:rPr>
                        <a:t>Wave 11&amp;12  Importance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ctr"/>
                      <a:r>
                        <a:rPr lang="en-GB" sz="1200" b="1" i="0" u="none" strike="noStrike">
                          <a:solidFill>
                            <a:schemeClr val="bg1"/>
                          </a:solidFill>
                          <a:effectLst/>
                          <a:latin typeface="Arial" panose="020B0604020202020204" pitchFamily="34" charset="0"/>
                        </a:rPr>
                        <a:t>Wave 10&amp;11  Importance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ctr"/>
                      <a:r>
                        <a:rPr lang="en-GB" sz="1200" b="1" i="0" u="none" strike="noStrike">
                          <a:solidFill>
                            <a:schemeClr val="bg1"/>
                          </a:solidFill>
                          <a:effectLst/>
                          <a:latin typeface="Arial" panose="020B0604020202020204" pitchFamily="34" charset="0"/>
                        </a:rPr>
                        <a:t>Change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856567273"/>
                  </a:ext>
                </a:extLst>
              </a:tr>
              <a:tr h="161925">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Loyalty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6.10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6.37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-0.27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0222358"/>
                  </a:ext>
                </a:extLst>
              </a:tr>
              <a:tr h="161925">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Confidence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6.82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6.77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0.05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3344914"/>
                  </a:ext>
                </a:extLst>
              </a:tr>
              <a:tr h="161925">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Speed (claims)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6.74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6.54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1052292"/>
                  </a:ext>
                </a:extLst>
              </a:tr>
              <a:tr h="161925">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Protection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6.37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6.61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-0.24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0981518"/>
                  </a:ext>
                </a:extLst>
              </a:tr>
              <a:tr h="161925">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Ease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6.51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6.59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-0.08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6326351"/>
                  </a:ext>
                </a:extLst>
              </a:tr>
              <a:tr h="161925">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Respect (claims)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6.14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6.05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0.09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476122"/>
                  </a:ext>
                </a:extLst>
              </a:tr>
              <a:tr h="161925">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Control (claims)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6.16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6.13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0.03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1216532"/>
                  </a:ext>
                </a:extLst>
              </a:tr>
              <a:tr h="161925">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Price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5.43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5.50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-0.07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7727106"/>
                  </a:ext>
                </a:extLst>
              </a:tr>
              <a:tr h="161925">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Relationship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4.99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5.29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-0.30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7772514"/>
                  </a:ext>
                </a:extLst>
              </a:tr>
            </a:tbl>
          </a:graphicData>
        </a:graphic>
      </p:graphicFrame>
      <p:graphicFrame>
        <p:nvGraphicFramePr>
          <p:cNvPr id="5" name="Table 4">
            <a:extLst>
              <a:ext uri="{FF2B5EF4-FFF2-40B4-BE49-F238E27FC236}">
                <a16:creationId xmlns:a16="http://schemas.microsoft.com/office/drawing/2014/main" id="{6A4A10AD-E800-4007-AF0C-A194683FFB0C}"/>
              </a:ext>
            </a:extLst>
          </p:cNvPr>
          <p:cNvGraphicFramePr>
            <a:graphicFrameLocks noGrp="1"/>
          </p:cNvGraphicFramePr>
          <p:nvPr>
            <p:extLst>
              <p:ext uri="{D42A27DB-BD31-4B8C-83A1-F6EECF244321}">
                <p14:modId xmlns:p14="http://schemas.microsoft.com/office/powerpoint/2010/main" val="488050205"/>
              </p:ext>
            </p:extLst>
          </p:nvPr>
        </p:nvGraphicFramePr>
        <p:xfrm>
          <a:off x="6392636" y="1274489"/>
          <a:ext cx="4919250" cy="1969770"/>
        </p:xfrm>
        <a:graphic>
          <a:graphicData uri="http://schemas.openxmlformats.org/drawingml/2006/table">
            <a:tbl>
              <a:tblPr/>
              <a:tblGrid>
                <a:gridCol w="1229813">
                  <a:extLst>
                    <a:ext uri="{9D8B030D-6E8A-4147-A177-3AD203B41FA5}">
                      <a16:colId xmlns:a16="http://schemas.microsoft.com/office/drawing/2014/main" val="2513559309"/>
                    </a:ext>
                  </a:extLst>
                </a:gridCol>
                <a:gridCol w="1417964">
                  <a:extLst>
                    <a:ext uri="{9D8B030D-6E8A-4147-A177-3AD203B41FA5}">
                      <a16:colId xmlns:a16="http://schemas.microsoft.com/office/drawing/2014/main" val="284212194"/>
                    </a:ext>
                  </a:extLst>
                </a:gridCol>
                <a:gridCol w="1220048">
                  <a:extLst>
                    <a:ext uri="{9D8B030D-6E8A-4147-A177-3AD203B41FA5}">
                      <a16:colId xmlns:a16="http://schemas.microsoft.com/office/drawing/2014/main" val="1349277287"/>
                    </a:ext>
                  </a:extLst>
                </a:gridCol>
                <a:gridCol w="1051425">
                  <a:extLst>
                    <a:ext uri="{9D8B030D-6E8A-4147-A177-3AD203B41FA5}">
                      <a16:colId xmlns:a16="http://schemas.microsoft.com/office/drawing/2014/main" val="1696347108"/>
                    </a:ext>
                  </a:extLst>
                </a:gridCol>
              </a:tblGrid>
              <a:tr h="323850">
                <a:tc>
                  <a:txBody>
                    <a:bodyPr/>
                    <a:lstStyle/>
                    <a:p>
                      <a:pPr algn="r" fontAlgn="ctr"/>
                      <a:r>
                        <a:rPr lang="en-GB" sz="12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1" i="0" u="none" strike="noStrike">
                          <a:solidFill>
                            <a:schemeClr val="bg1"/>
                          </a:solidFill>
                          <a:effectLst/>
                          <a:latin typeface="Arial" panose="020B0604020202020204" pitchFamily="34" charset="0"/>
                        </a:rPr>
                        <a:t>Wave 11&amp;12  Performance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ctr"/>
                      <a:r>
                        <a:rPr lang="en-GB" sz="1200" b="1" i="0" u="none" strike="noStrike">
                          <a:solidFill>
                            <a:schemeClr val="bg1"/>
                          </a:solidFill>
                          <a:effectLst/>
                          <a:latin typeface="Arial" panose="020B0604020202020204" pitchFamily="34" charset="0"/>
                        </a:rPr>
                        <a:t>Wave 10&amp;11 Performance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ctr"/>
                      <a:r>
                        <a:rPr lang="en-GB" sz="1200" b="1" i="0" u="none" strike="noStrike">
                          <a:solidFill>
                            <a:schemeClr val="bg1"/>
                          </a:solidFill>
                          <a:effectLst/>
                          <a:latin typeface="Arial" panose="020B0604020202020204" pitchFamily="34" charset="0"/>
                        </a:rPr>
                        <a:t>Change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2663326600"/>
                  </a:ext>
                </a:extLst>
              </a:tr>
              <a:tr h="161925">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Loyalty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5.05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5.29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FF0000"/>
                          </a:solidFill>
                          <a:effectLst/>
                          <a:latin typeface="Arial" panose="020B0604020202020204" pitchFamily="34" charset="0"/>
                          <a:ea typeface="+mn-ea"/>
                          <a:cs typeface="Arial" panose="020B0604020202020204" pitchFamily="34" charset="0"/>
                          <a:sym typeface="Arial"/>
                        </a:rPr>
                        <a:t>-0.24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5349506"/>
                  </a:ext>
                </a:extLst>
              </a:tr>
              <a:tr h="161925">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Confidence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6.68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6.64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B050"/>
                          </a:solidFill>
                          <a:effectLst/>
                          <a:latin typeface="Arial" panose="020B0604020202020204" pitchFamily="34" charset="0"/>
                          <a:ea typeface="+mn-ea"/>
                          <a:cs typeface="Arial" panose="020B0604020202020204" pitchFamily="34" charset="0"/>
                          <a:sym typeface="Arial"/>
                        </a:rPr>
                        <a:t>0.04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7164499"/>
                  </a:ext>
                </a:extLst>
              </a:tr>
              <a:tr h="161925">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Speed (claims)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6.79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6.70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B050"/>
                          </a:solidFill>
                          <a:effectLst/>
                          <a:latin typeface="Arial" panose="020B0604020202020204" pitchFamily="34" charset="0"/>
                          <a:ea typeface="+mn-ea"/>
                          <a:cs typeface="Arial" panose="020B0604020202020204" pitchFamily="34" charset="0"/>
                          <a:sym typeface="Arial"/>
                        </a:rPr>
                        <a:t>0.09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2903260"/>
                  </a:ext>
                </a:extLst>
              </a:tr>
              <a:tr h="161925">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Protection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6.35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6.59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FF0000"/>
                          </a:solidFill>
                          <a:effectLst/>
                          <a:latin typeface="Arial" panose="020B0604020202020204" pitchFamily="34" charset="0"/>
                          <a:ea typeface="+mn-ea"/>
                          <a:cs typeface="Arial" panose="020B0604020202020204" pitchFamily="34" charset="0"/>
                          <a:sym typeface="Arial"/>
                        </a:rPr>
                        <a:t>-0.24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1575530"/>
                  </a:ext>
                </a:extLst>
              </a:tr>
              <a:tr h="161925">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Ease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6.65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6.70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FF0000"/>
                          </a:solidFill>
                          <a:effectLst/>
                          <a:latin typeface="Arial" panose="020B0604020202020204" pitchFamily="34" charset="0"/>
                          <a:ea typeface="+mn-ea"/>
                          <a:cs typeface="Arial" panose="020B0604020202020204" pitchFamily="34" charset="0"/>
                          <a:sym typeface="Arial"/>
                        </a:rPr>
                        <a:t>-0.05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4154352"/>
                  </a:ext>
                </a:extLst>
              </a:tr>
              <a:tr h="161925">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Respect (claims)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6.17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6.18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FF0000"/>
                          </a:solidFill>
                          <a:effectLst/>
                          <a:latin typeface="Arial" panose="020B0604020202020204" pitchFamily="34" charset="0"/>
                          <a:ea typeface="+mn-ea"/>
                          <a:cs typeface="Arial" panose="020B0604020202020204" pitchFamily="34" charset="0"/>
                          <a:sym typeface="Arial"/>
                        </a:rPr>
                        <a:t>-0.01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6463201"/>
                  </a:ext>
                </a:extLst>
              </a:tr>
              <a:tr h="161925">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Control (claims)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6.64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6.37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B050"/>
                          </a:solidFill>
                          <a:effectLst/>
                          <a:latin typeface="Arial" panose="020B0604020202020204" pitchFamily="34" charset="0"/>
                          <a:ea typeface="+mn-ea"/>
                          <a:cs typeface="Arial" panose="020B0604020202020204" pitchFamily="34" charset="0"/>
                          <a:sym typeface="Arial"/>
                        </a:rPr>
                        <a:t>0.27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7186061"/>
                  </a:ext>
                </a:extLst>
              </a:tr>
              <a:tr h="161925">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Price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5.22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5.19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B050"/>
                          </a:solidFill>
                          <a:effectLst/>
                          <a:latin typeface="Arial" panose="020B0604020202020204" pitchFamily="34" charset="0"/>
                          <a:ea typeface="+mn-ea"/>
                          <a:cs typeface="Arial" panose="020B0604020202020204" pitchFamily="34" charset="0"/>
                          <a:sym typeface="Arial"/>
                        </a:rPr>
                        <a:t>0.03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462972"/>
                  </a:ext>
                </a:extLst>
              </a:tr>
              <a:tr h="0">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Relationship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4.96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5.03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FF0000"/>
                          </a:solidFill>
                          <a:effectLst/>
                          <a:latin typeface="Arial" panose="020B0604020202020204" pitchFamily="34" charset="0"/>
                          <a:ea typeface="+mn-ea"/>
                          <a:cs typeface="Arial" panose="020B0604020202020204" pitchFamily="34" charset="0"/>
                          <a:sym typeface="Arial"/>
                        </a:rPr>
                        <a:t>-0.07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9180816"/>
                  </a:ext>
                </a:extLst>
              </a:tr>
            </a:tbl>
          </a:graphicData>
        </a:graphic>
      </p:graphicFrame>
      <p:graphicFrame>
        <p:nvGraphicFramePr>
          <p:cNvPr id="6" name="Table 5">
            <a:extLst>
              <a:ext uri="{FF2B5EF4-FFF2-40B4-BE49-F238E27FC236}">
                <a16:creationId xmlns:a16="http://schemas.microsoft.com/office/drawing/2014/main" id="{DCD7043D-9C09-4F2E-B987-00EDF9A40F54}"/>
              </a:ext>
            </a:extLst>
          </p:cNvPr>
          <p:cNvGraphicFramePr>
            <a:graphicFrameLocks noGrp="1"/>
          </p:cNvGraphicFramePr>
          <p:nvPr>
            <p:extLst>
              <p:ext uri="{D42A27DB-BD31-4B8C-83A1-F6EECF244321}">
                <p14:modId xmlns:p14="http://schemas.microsoft.com/office/powerpoint/2010/main" val="4081374789"/>
              </p:ext>
            </p:extLst>
          </p:nvPr>
        </p:nvGraphicFramePr>
        <p:xfrm>
          <a:off x="348338" y="4098811"/>
          <a:ext cx="5704116" cy="2085603"/>
        </p:xfrm>
        <a:graphic>
          <a:graphicData uri="http://schemas.openxmlformats.org/drawingml/2006/table">
            <a:tbl>
              <a:tblPr/>
              <a:tblGrid>
                <a:gridCol w="1426029">
                  <a:extLst>
                    <a:ext uri="{9D8B030D-6E8A-4147-A177-3AD203B41FA5}">
                      <a16:colId xmlns:a16="http://schemas.microsoft.com/office/drawing/2014/main" val="3618808802"/>
                    </a:ext>
                  </a:extLst>
                </a:gridCol>
                <a:gridCol w="1426029">
                  <a:extLst>
                    <a:ext uri="{9D8B030D-6E8A-4147-A177-3AD203B41FA5}">
                      <a16:colId xmlns:a16="http://schemas.microsoft.com/office/drawing/2014/main" val="897037600"/>
                    </a:ext>
                  </a:extLst>
                </a:gridCol>
                <a:gridCol w="1589318">
                  <a:extLst>
                    <a:ext uri="{9D8B030D-6E8A-4147-A177-3AD203B41FA5}">
                      <a16:colId xmlns:a16="http://schemas.microsoft.com/office/drawing/2014/main" val="2989576348"/>
                    </a:ext>
                  </a:extLst>
                </a:gridCol>
                <a:gridCol w="1262740">
                  <a:extLst>
                    <a:ext uri="{9D8B030D-6E8A-4147-A177-3AD203B41FA5}">
                      <a16:colId xmlns:a16="http://schemas.microsoft.com/office/drawing/2014/main" val="3422868749"/>
                    </a:ext>
                  </a:extLst>
                </a:gridCol>
              </a:tblGrid>
              <a:tr h="491118">
                <a:tc>
                  <a:txBody>
                    <a:bodyPr/>
                    <a:lstStyle/>
                    <a:p>
                      <a:pPr algn="r" fontAlgn="ctr"/>
                      <a:r>
                        <a:rPr lang="en-GB" sz="12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1" i="0" u="none" strike="noStrike">
                          <a:solidFill>
                            <a:schemeClr val="bg1"/>
                          </a:solidFill>
                          <a:effectLst/>
                          <a:latin typeface="Arial" panose="020B0604020202020204" pitchFamily="34" charset="0"/>
                        </a:rPr>
                        <a:t>Wave 11&amp;12 Opportunity Score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ctr"/>
                      <a:r>
                        <a:rPr lang="en-GB" sz="1200" b="1" i="0" u="none" strike="noStrike">
                          <a:solidFill>
                            <a:schemeClr val="bg1"/>
                          </a:solidFill>
                          <a:effectLst/>
                          <a:latin typeface="Arial" panose="020B0604020202020204" pitchFamily="34" charset="0"/>
                        </a:rPr>
                        <a:t>Wave 10&amp;11 Opportunity Score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tc>
                  <a:txBody>
                    <a:bodyPr/>
                    <a:lstStyle/>
                    <a:p>
                      <a:pPr algn="ctr" fontAlgn="ctr"/>
                      <a:r>
                        <a:rPr lang="en-GB" sz="1200" b="1" i="0" u="none" strike="noStrike">
                          <a:solidFill>
                            <a:schemeClr val="bg1"/>
                          </a:solidFill>
                          <a:effectLst/>
                          <a:latin typeface="Arial" panose="020B0604020202020204" pitchFamily="34" charset="0"/>
                        </a:rPr>
                        <a:t>Change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265"/>
                    </a:solidFill>
                  </a:tcPr>
                </a:tc>
                <a:extLst>
                  <a:ext uri="{0D108BD9-81ED-4DB2-BD59-A6C34878D82A}">
                    <a16:rowId xmlns:a16="http://schemas.microsoft.com/office/drawing/2014/main" val="692207416"/>
                  </a:ext>
                </a:extLst>
              </a:tr>
              <a:tr h="161925">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Loyalty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7.16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7.45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-0.29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9011151"/>
                  </a:ext>
                </a:extLst>
              </a:tr>
              <a:tr h="161925">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Confidence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6.95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6.89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0.06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915296"/>
                  </a:ext>
                </a:extLst>
              </a:tr>
              <a:tr h="161925">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Speed (claims)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6.68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6.37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0.31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913631"/>
                  </a:ext>
                </a:extLst>
              </a:tr>
              <a:tr h="161925">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Protection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6.40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6.63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0114530"/>
                  </a:ext>
                </a:extLst>
              </a:tr>
              <a:tr h="161925">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Ease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6.37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6.48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815624"/>
                  </a:ext>
                </a:extLst>
              </a:tr>
              <a:tr h="161925">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Respect (claims)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6.12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5.91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5539033"/>
                  </a:ext>
                </a:extLst>
              </a:tr>
              <a:tr h="161925">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Control (claims)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5.67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5.88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4115390"/>
                  </a:ext>
                </a:extLst>
              </a:tr>
              <a:tr h="161925">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Price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5.65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5.80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4006446"/>
                  </a:ext>
                </a:extLst>
              </a:tr>
              <a:tr h="161925">
                <a:tc>
                  <a:txBody>
                    <a:bodyPr/>
                    <a:lstStyle/>
                    <a:p>
                      <a:pPr marR="0" algn="ctr" rtl="0" fontAlgn="b">
                        <a:lnSpc>
                          <a:spcPct val="100000"/>
                        </a:lnSpc>
                        <a:spcBef>
                          <a:spcPts val="0"/>
                        </a:spcBef>
                        <a:spcAft>
                          <a:spcPts val="0"/>
                        </a:spcAft>
                        <a:buClr>
                          <a:srgbClr val="000000"/>
                        </a:buClr>
                        <a:buFont typeface="Arial"/>
                      </a:pPr>
                      <a:r>
                        <a:rPr lang="en-GB" sz="1100" b="1" i="0" u="none" strike="noStrike" cap="none">
                          <a:solidFill>
                            <a:srgbClr val="000000"/>
                          </a:solidFill>
                          <a:effectLst/>
                          <a:latin typeface="+mn-lt"/>
                          <a:ea typeface="+mn-ea"/>
                          <a:cs typeface="+mn-cs"/>
                          <a:sym typeface="Arial"/>
                        </a:rPr>
                        <a:t>Relationship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5.03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5.55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R="0" algn="ctr" rtl="0" fontAlgn="ctr">
                        <a:lnSpc>
                          <a:spcPct val="100000"/>
                        </a:lnSpc>
                        <a:spcBef>
                          <a:spcPts val="0"/>
                        </a:spcBef>
                        <a:spcAft>
                          <a:spcPts val="0"/>
                        </a:spcAft>
                        <a:buClr>
                          <a:srgbClr val="000000"/>
                        </a:buClr>
                        <a:buFont typeface="Arial"/>
                      </a:pPr>
                      <a:r>
                        <a:rPr lang="en-GB" sz="1100" b="0" i="0" u="none" strike="noStrike" cap="none">
                          <a:solidFill>
                            <a:srgbClr val="000000"/>
                          </a:solidFill>
                          <a:effectLst/>
                          <a:latin typeface="Arial" panose="020B0604020202020204" pitchFamily="34" charset="0"/>
                          <a:ea typeface="+mn-ea"/>
                          <a:cs typeface="Arial" panose="020B0604020202020204" pitchFamily="34" charset="0"/>
                          <a:sym typeface="Arial"/>
                        </a:rPr>
                        <a:t>-0.52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9032476"/>
                  </a:ext>
                </a:extLst>
              </a:tr>
            </a:tbl>
          </a:graphicData>
        </a:graphic>
      </p:graphicFrame>
      <p:sp>
        <p:nvSpPr>
          <p:cNvPr id="8" name="TextBox 7">
            <a:extLst>
              <a:ext uri="{FF2B5EF4-FFF2-40B4-BE49-F238E27FC236}">
                <a16:creationId xmlns:a16="http://schemas.microsoft.com/office/drawing/2014/main" id="{56C097F0-293A-4A37-9863-516337CE3ED8}"/>
              </a:ext>
            </a:extLst>
          </p:cNvPr>
          <p:cNvSpPr txBox="1"/>
          <p:nvPr/>
        </p:nvSpPr>
        <p:spPr>
          <a:xfrm>
            <a:off x="6392636" y="3807137"/>
            <a:ext cx="5188846" cy="2677656"/>
          </a:xfrm>
          <a:prstGeom prst="rect">
            <a:avLst/>
          </a:prstGeom>
          <a:noFill/>
        </p:spPr>
        <p:txBody>
          <a:bodyPr wrap="square">
            <a:spAutoFit/>
          </a:bodyPr>
          <a:lstStyle/>
          <a:p>
            <a:pPr marL="514350" indent="-285750">
              <a:buSzPts val="1500"/>
              <a:buFont typeface="Arial" panose="020B0604020202020204" pitchFamily="34" charset="0"/>
              <a:buChar char="•"/>
            </a:pPr>
            <a:r>
              <a:rPr lang="en-GB" dirty="0">
                <a:solidFill>
                  <a:schemeClr val="tx1"/>
                </a:solidFill>
                <a:latin typeface="+mj-lt"/>
                <a:cs typeface="Calibri Light" panose="020F0302020204030204" pitchFamily="34" charset="0"/>
              </a:rPr>
              <a:t>Loyalty, Confidence, Speed (claims) and Protection are the highest opportunity scores for SMEs overall.  </a:t>
            </a:r>
          </a:p>
          <a:p>
            <a:pPr marL="514350" indent="-285750">
              <a:buSzPts val="1500"/>
              <a:buFont typeface="Arial" panose="020B0604020202020204" pitchFamily="34" charset="0"/>
              <a:buChar char="•"/>
            </a:pPr>
            <a:endParaRPr lang="en-GB" dirty="0">
              <a:solidFill>
                <a:schemeClr val="tx1"/>
              </a:solidFill>
              <a:latin typeface="+mj-lt"/>
              <a:cs typeface="Calibri Light" panose="020F0302020204030204" pitchFamily="34" charset="0"/>
            </a:endParaRPr>
          </a:p>
          <a:p>
            <a:pPr marL="514350" indent="-285750">
              <a:buSzPts val="1500"/>
              <a:buFont typeface="Arial" panose="020B0604020202020204" pitchFamily="34" charset="0"/>
              <a:buChar char="•"/>
            </a:pPr>
            <a:r>
              <a:rPr lang="en-GB" dirty="0">
                <a:solidFill>
                  <a:schemeClr val="tx1"/>
                </a:solidFill>
                <a:latin typeface="+mj-lt"/>
                <a:cs typeface="Calibri Light" panose="020F0302020204030204" pitchFamily="34" charset="0"/>
              </a:rPr>
              <a:t>Loyalty and Confidence have been the two highest opportunity scores for SMEs since the research began in 2019</a:t>
            </a:r>
          </a:p>
          <a:p>
            <a:pPr marL="228600"/>
            <a:endParaRPr lang="en-GB" dirty="0">
              <a:solidFill>
                <a:schemeClr val="tx1"/>
              </a:solidFill>
              <a:latin typeface="+mj-lt"/>
              <a:cs typeface="Calibri Light" panose="020F0302020204030204" pitchFamily="34" charset="0"/>
            </a:endParaRPr>
          </a:p>
          <a:p>
            <a:pPr marL="514350" indent="-285750">
              <a:buFont typeface="Arial" panose="020B0604020202020204" pitchFamily="34" charset="0"/>
              <a:buChar char="•"/>
            </a:pPr>
            <a:r>
              <a:rPr lang="en-GB" dirty="0">
                <a:solidFill>
                  <a:schemeClr val="tx1"/>
                </a:solidFill>
                <a:latin typeface="+mj-lt"/>
                <a:cs typeface="Calibri Light" panose="020F0302020204030204" pitchFamily="34" charset="0"/>
                <a:sym typeface="Arial"/>
              </a:rPr>
              <a:t>The levels of importance and current performance for all 9 themes are similar to wave 10&amp;11, none of them have increased or decreased by more than 0.30 points</a:t>
            </a:r>
          </a:p>
          <a:p>
            <a:pPr marL="514350" indent="-285750">
              <a:buFont typeface="Arial" panose="020B0604020202020204" pitchFamily="34" charset="0"/>
              <a:buChar char="•"/>
            </a:pPr>
            <a:endParaRPr lang="en-GB" dirty="0">
              <a:solidFill>
                <a:schemeClr val="tx1"/>
              </a:solidFill>
              <a:latin typeface="+mj-lt"/>
              <a:cs typeface="Calibri Light" panose="020F0302020204030204" pitchFamily="34" charset="0"/>
            </a:endParaRPr>
          </a:p>
          <a:p>
            <a:pPr marL="514350" indent="-285750">
              <a:buFont typeface="Arial" panose="020B0604020202020204" pitchFamily="34" charset="0"/>
              <a:buChar char="•"/>
            </a:pPr>
            <a:endParaRPr lang="en-GB" dirty="0">
              <a:solidFill>
                <a:schemeClr val="tx1"/>
              </a:solidFill>
              <a:latin typeface="+mj-lt"/>
              <a:cs typeface="Calibri Light" panose="020F0302020204030204" pitchFamily="34" charset="0"/>
            </a:endParaRPr>
          </a:p>
        </p:txBody>
      </p:sp>
      <p:sp>
        <p:nvSpPr>
          <p:cNvPr id="7" name="TextBox 6">
            <a:extLst>
              <a:ext uri="{FF2B5EF4-FFF2-40B4-BE49-F238E27FC236}">
                <a16:creationId xmlns:a16="http://schemas.microsoft.com/office/drawing/2014/main" id="{85EEBF65-2ADC-4189-92B6-5A1A535B0772}"/>
              </a:ext>
            </a:extLst>
          </p:cNvPr>
          <p:cNvSpPr txBox="1"/>
          <p:nvPr/>
        </p:nvSpPr>
        <p:spPr>
          <a:xfrm>
            <a:off x="1358537" y="840367"/>
            <a:ext cx="2880954" cy="307777"/>
          </a:xfrm>
          <a:prstGeom prst="rect">
            <a:avLst/>
          </a:prstGeom>
          <a:noFill/>
        </p:spPr>
        <p:txBody>
          <a:bodyPr wrap="square" rtlCol="0">
            <a:spAutoFit/>
          </a:bodyPr>
          <a:lstStyle/>
          <a:p>
            <a:r>
              <a:rPr lang="en-GB" b="1">
                <a:solidFill>
                  <a:schemeClr val="bg2"/>
                </a:solidFill>
              </a:rPr>
              <a:t>Importance scores </a:t>
            </a:r>
            <a:r>
              <a:rPr lang="en-GB" b="1">
                <a:solidFill>
                  <a:srgbClr val="008265"/>
                </a:solidFill>
              </a:rPr>
              <a:t>(-10 to +10) </a:t>
            </a:r>
          </a:p>
        </p:txBody>
      </p:sp>
      <p:sp>
        <p:nvSpPr>
          <p:cNvPr id="10" name="TextBox 9">
            <a:extLst>
              <a:ext uri="{FF2B5EF4-FFF2-40B4-BE49-F238E27FC236}">
                <a16:creationId xmlns:a16="http://schemas.microsoft.com/office/drawing/2014/main" id="{2DCD0D28-73E8-4A04-AF9B-8C613E5948F9}"/>
              </a:ext>
            </a:extLst>
          </p:cNvPr>
          <p:cNvSpPr txBox="1"/>
          <p:nvPr/>
        </p:nvSpPr>
        <p:spPr>
          <a:xfrm>
            <a:off x="7572120" y="840367"/>
            <a:ext cx="2994280" cy="307777"/>
          </a:xfrm>
          <a:prstGeom prst="rect">
            <a:avLst/>
          </a:prstGeom>
          <a:noFill/>
        </p:spPr>
        <p:txBody>
          <a:bodyPr wrap="square" rtlCol="0">
            <a:spAutoFit/>
          </a:bodyPr>
          <a:lstStyle/>
          <a:p>
            <a:r>
              <a:rPr lang="en-GB" b="1">
                <a:solidFill>
                  <a:schemeClr val="bg2"/>
                </a:solidFill>
              </a:rPr>
              <a:t>Performance scores (</a:t>
            </a:r>
            <a:r>
              <a:rPr lang="en-GB" b="1">
                <a:solidFill>
                  <a:srgbClr val="E20613"/>
                </a:solidFill>
              </a:rPr>
              <a:t>-10 </a:t>
            </a:r>
            <a:r>
              <a:rPr lang="en-GB" b="1">
                <a:solidFill>
                  <a:schemeClr val="bg2"/>
                </a:solidFill>
              </a:rPr>
              <a:t>to </a:t>
            </a:r>
            <a:r>
              <a:rPr lang="en-GB" b="1">
                <a:solidFill>
                  <a:srgbClr val="00B050"/>
                </a:solidFill>
              </a:rPr>
              <a:t>+10</a:t>
            </a:r>
            <a:r>
              <a:rPr lang="en-GB" b="1">
                <a:solidFill>
                  <a:schemeClr val="bg2"/>
                </a:solidFill>
              </a:rPr>
              <a:t>) </a:t>
            </a:r>
          </a:p>
        </p:txBody>
      </p:sp>
      <p:sp>
        <p:nvSpPr>
          <p:cNvPr id="11" name="TextBox 10">
            <a:extLst>
              <a:ext uri="{FF2B5EF4-FFF2-40B4-BE49-F238E27FC236}">
                <a16:creationId xmlns:a16="http://schemas.microsoft.com/office/drawing/2014/main" id="{2AE78D42-CBFF-45FE-BC69-C6A6092DFB83}"/>
              </a:ext>
            </a:extLst>
          </p:cNvPr>
          <p:cNvSpPr txBox="1"/>
          <p:nvPr/>
        </p:nvSpPr>
        <p:spPr>
          <a:xfrm>
            <a:off x="1354179" y="3653249"/>
            <a:ext cx="3143930" cy="307777"/>
          </a:xfrm>
          <a:prstGeom prst="rect">
            <a:avLst/>
          </a:prstGeom>
          <a:noFill/>
        </p:spPr>
        <p:txBody>
          <a:bodyPr wrap="square" rtlCol="0">
            <a:spAutoFit/>
          </a:bodyPr>
          <a:lstStyle/>
          <a:p>
            <a:r>
              <a:rPr lang="en-GB" b="1">
                <a:solidFill>
                  <a:schemeClr val="bg2"/>
                </a:solidFill>
              </a:rPr>
              <a:t>Opportunity scores (-30 to +30) </a:t>
            </a:r>
          </a:p>
        </p:txBody>
      </p:sp>
    </p:spTree>
    <p:extLst>
      <p:ext uri="{BB962C8B-B14F-4D97-AF65-F5344CB8AC3E}">
        <p14:creationId xmlns:p14="http://schemas.microsoft.com/office/powerpoint/2010/main" val="2794693963"/>
      </p:ext>
    </p:extLst>
  </p:cSld>
  <p:clrMapOvr>
    <a:masterClrMapping/>
  </p:clrMapOvr>
</p:sld>
</file>

<file path=ppt/theme/theme1.xml><?xml version="1.0" encoding="utf-8"?>
<a:theme xmlns:a="http://schemas.openxmlformats.org/drawingml/2006/main" name="1_Office Theme">
  <a:themeElements>
    <a:clrScheme name="ICS Theme 1">
      <a:dk1>
        <a:srgbClr val="000000"/>
      </a:dk1>
      <a:lt1>
        <a:srgbClr val="FFFFFF"/>
      </a:lt1>
      <a:dk2>
        <a:srgbClr val="008265"/>
      </a:dk2>
      <a:lt2>
        <a:srgbClr val="FFFFFF"/>
      </a:lt2>
      <a:accent1>
        <a:srgbClr val="008265"/>
      </a:accent1>
      <a:accent2>
        <a:srgbClr val="93C01F"/>
      </a:accent2>
      <a:accent3>
        <a:srgbClr val="15ADD0"/>
      </a:accent3>
      <a:accent4>
        <a:srgbClr val="AB588C"/>
      </a:accent4>
      <a:accent5>
        <a:srgbClr val="F5A03D"/>
      </a:accent5>
      <a:accent6>
        <a:srgbClr val="F9ED6F"/>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ICS Theme 1">
      <a:dk1>
        <a:srgbClr val="000000"/>
      </a:dk1>
      <a:lt1>
        <a:srgbClr val="FFFFFF"/>
      </a:lt1>
      <a:dk2>
        <a:srgbClr val="008265"/>
      </a:dk2>
      <a:lt2>
        <a:srgbClr val="FFFFFF"/>
      </a:lt2>
      <a:accent1>
        <a:srgbClr val="008265"/>
      </a:accent1>
      <a:accent2>
        <a:srgbClr val="93C01F"/>
      </a:accent2>
      <a:accent3>
        <a:srgbClr val="15ADD0"/>
      </a:accent3>
      <a:accent4>
        <a:srgbClr val="AB588C"/>
      </a:accent4>
      <a:accent5>
        <a:srgbClr val="F5A03D"/>
      </a:accent5>
      <a:accent6>
        <a:srgbClr val="F9ED6F"/>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ICS Theme 1">
    <a:dk1>
      <a:srgbClr val="000000"/>
    </a:dk1>
    <a:lt1>
      <a:srgbClr val="FFFFFF"/>
    </a:lt1>
    <a:dk2>
      <a:srgbClr val="008265"/>
    </a:dk2>
    <a:lt2>
      <a:srgbClr val="FFFFFF"/>
    </a:lt2>
    <a:accent1>
      <a:srgbClr val="008265"/>
    </a:accent1>
    <a:accent2>
      <a:srgbClr val="93C01F"/>
    </a:accent2>
    <a:accent3>
      <a:srgbClr val="15ADD0"/>
    </a:accent3>
    <a:accent4>
      <a:srgbClr val="AB588C"/>
    </a:accent4>
    <a:accent5>
      <a:srgbClr val="F5A03D"/>
    </a:accent5>
    <a:accent6>
      <a:srgbClr val="F9ED6F"/>
    </a:accent6>
    <a:hlink>
      <a:srgbClr val="000000"/>
    </a:hlink>
    <a:folHlink>
      <a:srgbClr val="000000"/>
    </a:folHlink>
  </a:clrScheme>
</a:themeOverride>
</file>

<file path=ppt/theme/themeOverride3.xml><?xml version="1.0" encoding="utf-8"?>
<a:themeOverride xmlns:a="http://schemas.openxmlformats.org/drawingml/2006/main">
  <a:clrScheme name="ICS Theme 1">
    <a:dk1>
      <a:srgbClr val="000000"/>
    </a:dk1>
    <a:lt1>
      <a:srgbClr val="FFFFFF"/>
    </a:lt1>
    <a:dk2>
      <a:srgbClr val="008265"/>
    </a:dk2>
    <a:lt2>
      <a:srgbClr val="FFFFFF"/>
    </a:lt2>
    <a:accent1>
      <a:srgbClr val="008265"/>
    </a:accent1>
    <a:accent2>
      <a:srgbClr val="93C01F"/>
    </a:accent2>
    <a:accent3>
      <a:srgbClr val="15ADD0"/>
    </a:accent3>
    <a:accent4>
      <a:srgbClr val="AB588C"/>
    </a:accent4>
    <a:accent5>
      <a:srgbClr val="F5A03D"/>
    </a:accent5>
    <a:accent6>
      <a:srgbClr val="F9ED6F"/>
    </a:accent6>
    <a:hlink>
      <a:srgbClr val="000000"/>
    </a:hlink>
    <a:folHlink>
      <a:srgbClr val="000000"/>
    </a:folHlink>
  </a:clrScheme>
</a:themeOverride>
</file>

<file path=ppt/theme/themeOverride4.xml><?xml version="1.0" encoding="utf-8"?>
<a:themeOverride xmlns:a="http://schemas.openxmlformats.org/drawingml/2006/main">
  <a:clrScheme name="ICS Theme 1">
    <a:dk1>
      <a:srgbClr val="000000"/>
    </a:dk1>
    <a:lt1>
      <a:srgbClr val="FFFFFF"/>
    </a:lt1>
    <a:dk2>
      <a:srgbClr val="008265"/>
    </a:dk2>
    <a:lt2>
      <a:srgbClr val="FFFFFF"/>
    </a:lt2>
    <a:accent1>
      <a:srgbClr val="008265"/>
    </a:accent1>
    <a:accent2>
      <a:srgbClr val="93C01F"/>
    </a:accent2>
    <a:accent3>
      <a:srgbClr val="15ADD0"/>
    </a:accent3>
    <a:accent4>
      <a:srgbClr val="AB588C"/>
    </a:accent4>
    <a:accent5>
      <a:srgbClr val="F5A03D"/>
    </a:accent5>
    <a:accent6>
      <a:srgbClr val="F9ED6F"/>
    </a:accent6>
    <a:hlink>
      <a:srgbClr val="000000"/>
    </a:hlink>
    <a:folHlink>
      <a:srgbClr val="000000"/>
    </a:folHlink>
  </a:clrScheme>
</a:themeOverride>
</file>

<file path=ppt/theme/themeOverride5.xml><?xml version="1.0" encoding="utf-8"?>
<a:themeOverride xmlns:a="http://schemas.openxmlformats.org/drawingml/2006/main">
  <a:clrScheme name="ICS Theme 1">
    <a:dk1>
      <a:srgbClr val="000000"/>
    </a:dk1>
    <a:lt1>
      <a:srgbClr val="FFFFFF"/>
    </a:lt1>
    <a:dk2>
      <a:srgbClr val="008265"/>
    </a:dk2>
    <a:lt2>
      <a:srgbClr val="FFFFFF"/>
    </a:lt2>
    <a:accent1>
      <a:srgbClr val="008265"/>
    </a:accent1>
    <a:accent2>
      <a:srgbClr val="93C01F"/>
    </a:accent2>
    <a:accent3>
      <a:srgbClr val="15ADD0"/>
    </a:accent3>
    <a:accent4>
      <a:srgbClr val="AB588C"/>
    </a:accent4>
    <a:accent5>
      <a:srgbClr val="F5A03D"/>
    </a:accent5>
    <a:accent6>
      <a:srgbClr val="F9ED6F"/>
    </a:accent6>
    <a:hlink>
      <a:srgbClr val="000000"/>
    </a:hlink>
    <a:folHlink>
      <a:srgbClr val="0000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678DB9336289438FBAE4A1AB5A3E00" ma:contentTypeVersion="16" ma:contentTypeDescription="Create a new document." ma:contentTypeScope="" ma:versionID="83aca1c2cc8f2e0066c07543b70cd66a">
  <xsd:schema xmlns:xsd="http://www.w3.org/2001/XMLSchema" xmlns:xs="http://www.w3.org/2001/XMLSchema" xmlns:p="http://schemas.microsoft.com/office/2006/metadata/properties" xmlns:ns2="dd376980-a4e1-4fd8-aff1-a97f0b035b5f" xmlns:ns3="fa7f30be-cfe5-449f-a5ad-53e8f8977787" targetNamespace="http://schemas.microsoft.com/office/2006/metadata/properties" ma:root="true" ma:fieldsID="f4e4c1078c391ee6b9c135ae43368ccf" ns2:_="" ns3:_="">
    <xsd:import namespace="dd376980-a4e1-4fd8-aff1-a97f0b035b5f"/>
    <xsd:import namespace="fa7f30be-cfe5-449f-a5ad-53e8f897778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376980-a4e1-4fd8-aff1-a97f0b035b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b78c983-70e1-4d19-aa21-d2ba636a15d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a7f30be-cfe5-449f-a5ad-53e8f897778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602e060-28e5-46ce-a089-4dce914eb31d}" ma:internalName="TaxCatchAll" ma:showField="CatchAllData" ma:web="fa7f30be-cfe5-449f-a5ad-53e8f89777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d376980-a4e1-4fd8-aff1-a97f0b035b5f">
      <Terms xmlns="http://schemas.microsoft.com/office/infopath/2007/PartnerControls"/>
    </lcf76f155ced4ddcb4097134ff3c332f>
    <TaxCatchAll xmlns="fa7f30be-cfe5-449f-a5ad-53e8f897778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80D5B7-CC85-404B-A5BD-25325F0BECEF}">
  <ds:schemaRefs>
    <ds:schemaRef ds:uri="dd376980-a4e1-4fd8-aff1-a97f0b035b5f"/>
    <ds:schemaRef ds:uri="fa7f30be-cfe5-449f-a5ad-53e8f897778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9E6EA8B-EFD5-49E9-B2F7-1E3FCC38E0A4}">
  <ds:schemaRefs>
    <ds:schemaRef ds:uri="dd376980-a4e1-4fd8-aff1-a97f0b035b5f"/>
    <ds:schemaRef ds:uri="fa7f30be-cfe5-449f-a5ad-53e8f897778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0AE3DA2-172E-4C28-BD7C-C6C553E932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14194</TotalTime>
  <Words>17519</Words>
  <Application>Microsoft Office PowerPoint</Application>
  <PresentationFormat>Widescreen</PresentationFormat>
  <Paragraphs>4420</Paragraphs>
  <Slides>82</Slides>
  <Notes>76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82</vt:i4>
      </vt:variant>
    </vt:vector>
  </HeadingPairs>
  <TitlesOfParts>
    <vt:vector size="91" baseType="lpstr">
      <vt:lpstr>Arial (Headings)</vt:lpstr>
      <vt:lpstr>Calibri Light</vt:lpstr>
      <vt:lpstr>arial</vt:lpstr>
      <vt:lpstr>arial</vt:lpstr>
      <vt:lpstr>Rockwell</vt:lpstr>
      <vt:lpstr>Calibri</vt:lpstr>
      <vt:lpstr>Arial (Body)</vt:lpstr>
      <vt:lpstr>1_Office Theme</vt:lpstr>
      <vt:lpstr>3_Office Theme</vt:lpstr>
      <vt:lpstr>PowerPoint Presentation</vt:lpstr>
      <vt:lpstr>Contents</vt:lpstr>
      <vt:lpstr>PowerPoint Presentation</vt:lpstr>
      <vt:lpstr>The 9 key themes of the study </vt:lpstr>
      <vt:lpstr>Key findings – Consumers</vt:lpstr>
      <vt:lpstr>Key findings – Consumers</vt:lpstr>
      <vt:lpstr>PowerPoint Presentation</vt:lpstr>
      <vt:lpstr>Key findings – SME market</vt:lpstr>
      <vt:lpstr>Key findings – SME market</vt:lpstr>
      <vt:lpstr>PowerPoint Presentation</vt:lpstr>
      <vt:lpstr>PowerPoint Presentation</vt:lpstr>
      <vt:lpstr>Consumer survey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SME survey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Appendix </vt:lpstr>
      <vt:lpstr>PowerPoint Presentation</vt:lpstr>
      <vt:lpstr>PowerPoint Presentation</vt:lpstr>
      <vt:lpstr>PowerPoint Presentation</vt:lpstr>
      <vt:lpstr>PowerPoint Presentation</vt:lpstr>
      <vt:lpstr>PowerPoint Presentation</vt:lpstr>
      <vt:lpstr>PowerPoint Presentation</vt:lpstr>
      <vt:lpstr>Appendix - Consumers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Appendix - SMEs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Boulton</dc:creator>
  <cp:lastModifiedBy>Luke Fisher</cp:lastModifiedBy>
  <cp:revision>2</cp:revision>
  <cp:lastPrinted>2023-06-27T15:11:19Z</cp:lastPrinted>
  <dcterms:modified xsi:type="dcterms:W3CDTF">2023-07-07T14:30:33Z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1339200</vt:r8>
  </property>
  <property fmtid="{D5CDD505-2E9C-101B-9397-08002B2CF9AE}" pid="3" name="ContentTypeId">
    <vt:lpwstr>0x0101007D678DB9336289438FBAE4A1AB5A3E00</vt:lpwstr>
  </property>
  <property fmtid="{D5CDD505-2E9C-101B-9397-08002B2CF9AE}" pid="4" name="MediaServiceImageTags">
    <vt:lpwstr/>
  </property>
</Properties>
</file>