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9.xml" ContentType="application/vnd.openxmlformats-officedocument.presentationml.notesSlid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chart4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heme/themeOverride4.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8" r:id="rId4"/>
    <p:sldMasterId id="2147483670" r:id="rId5"/>
  </p:sldMasterIdLst>
  <p:notesMasterIdLst>
    <p:notesMasterId r:id="rId85"/>
  </p:notesMasterIdLst>
  <p:sldIdLst>
    <p:sldId id="256" r:id="rId6"/>
    <p:sldId id="513" r:id="rId7"/>
    <p:sldId id="440" r:id="rId8"/>
    <p:sldId id="519" r:id="rId9"/>
    <p:sldId id="520" r:id="rId10"/>
    <p:sldId id="421" r:id="rId11"/>
    <p:sldId id="393" r:id="rId12"/>
    <p:sldId id="521" r:id="rId13"/>
    <p:sldId id="501" r:id="rId14"/>
    <p:sldId id="524" r:id="rId15"/>
    <p:sldId id="497" r:id="rId16"/>
    <p:sldId id="532" r:id="rId17"/>
    <p:sldId id="394" r:id="rId18"/>
    <p:sldId id="390" r:id="rId19"/>
    <p:sldId id="485" r:id="rId20"/>
    <p:sldId id="398" r:id="rId21"/>
    <p:sldId id="486" r:id="rId22"/>
    <p:sldId id="487" r:id="rId23"/>
    <p:sldId id="433" r:id="rId24"/>
    <p:sldId id="499" r:id="rId25"/>
    <p:sldId id="496" r:id="rId26"/>
    <p:sldId id="397" r:id="rId27"/>
    <p:sldId id="489" r:id="rId28"/>
    <p:sldId id="399" r:id="rId29"/>
    <p:sldId id="490" r:id="rId30"/>
    <p:sldId id="491" r:id="rId31"/>
    <p:sldId id="492" r:id="rId32"/>
    <p:sldId id="493" r:id="rId33"/>
    <p:sldId id="498" r:id="rId34"/>
    <p:sldId id="422" r:id="rId35"/>
    <p:sldId id="531" r:id="rId36"/>
    <p:sldId id="494" r:id="rId37"/>
    <p:sldId id="530" r:id="rId38"/>
    <p:sldId id="525" r:id="rId39"/>
    <p:sldId id="522" r:id="rId40"/>
    <p:sldId id="503" r:id="rId41"/>
    <p:sldId id="445" r:id="rId42"/>
    <p:sldId id="446" r:id="rId43"/>
    <p:sldId id="447" r:id="rId44"/>
    <p:sldId id="448" r:id="rId45"/>
    <p:sldId id="449" r:id="rId46"/>
    <p:sldId id="450" r:id="rId47"/>
    <p:sldId id="451" r:id="rId48"/>
    <p:sldId id="452" r:id="rId49"/>
    <p:sldId id="453" r:id="rId50"/>
    <p:sldId id="454" r:id="rId51"/>
    <p:sldId id="469" r:id="rId52"/>
    <p:sldId id="470" r:id="rId53"/>
    <p:sldId id="471" r:id="rId54"/>
    <p:sldId id="472" r:id="rId55"/>
    <p:sldId id="473" r:id="rId56"/>
    <p:sldId id="474" r:id="rId57"/>
    <p:sldId id="475" r:id="rId58"/>
    <p:sldId id="476" r:id="rId59"/>
    <p:sldId id="504" r:id="rId60"/>
    <p:sldId id="455" r:id="rId61"/>
    <p:sldId id="456" r:id="rId62"/>
    <p:sldId id="457" r:id="rId63"/>
    <p:sldId id="458" r:id="rId64"/>
    <p:sldId id="459" r:id="rId65"/>
    <p:sldId id="460" r:id="rId66"/>
    <p:sldId id="495" r:id="rId67"/>
    <p:sldId id="462" r:id="rId68"/>
    <p:sldId id="463" r:id="rId69"/>
    <p:sldId id="464" r:id="rId70"/>
    <p:sldId id="465" r:id="rId71"/>
    <p:sldId id="466" r:id="rId72"/>
    <p:sldId id="467" r:id="rId73"/>
    <p:sldId id="468" r:id="rId74"/>
    <p:sldId id="477" r:id="rId75"/>
    <p:sldId id="478" r:id="rId76"/>
    <p:sldId id="479" r:id="rId77"/>
    <p:sldId id="480" r:id="rId78"/>
    <p:sldId id="516" r:id="rId79"/>
    <p:sldId id="481" r:id="rId80"/>
    <p:sldId id="482" r:id="rId81"/>
    <p:sldId id="483" r:id="rId82"/>
    <p:sldId id="484" r:id="rId83"/>
    <p:sldId id="515" r:id="rId84"/>
  </p:sldIdLst>
  <p:sldSz cx="12192000" cy="6858000"/>
  <p:notesSz cx="6797675" cy="9926638"/>
  <p:embeddedFontLst>
    <p:embeddedFont>
      <p:font typeface="Calibri" panose="020F0502020204030204" pitchFamily="34" charset="0"/>
      <p:regular r:id="rId86"/>
      <p:bold r:id="rId87"/>
      <p:italic r:id="rId88"/>
      <p:boldItalic r:id="rId89"/>
    </p:embeddedFont>
    <p:embeddedFont>
      <p:font typeface="Calibri Light" panose="020F0302020204030204" pitchFamily="34" charset="0"/>
      <p:regular r:id="rId90"/>
      <p:italic r:id="rId91"/>
    </p:embeddedFont>
    <p:embeddedFont>
      <p:font typeface="Rockwell" panose="02060603020205020403" pitchFamily="18"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3"/>
            <p14:sldId id="521"/>
            <p14:sldId id="501"/>
            <p14:sldId id="524"/>
            <p14:sldId id="497"/>
            <p14:sldId id="532"/>
            <p14:sldId id="394"/>
            <p14:sldId id="390"/>
            <p14:sldId id="485"/>
            <p14:sldId id="398"/>
            <p14:sldId id="486"/>
            <p14:sldId id="487"/>
            <p14:sldId id="433"/>
            <p14:sldId id="499"/>
            <p14:sldId id="496"/>
            <p14:sldId id="397"/>
            <p14:sldId id="489"/>
            <p14:sldId id="399"/>
            <p14:sldId id="490"/>
            <p14:sldId id="491"/>
            <p14:sldId id="492"/>
            <p14:sldId id="493"/>
            <p14:sldId id="498"/>
            <p14:sldId id="422"/>
            <p14:sldId id="531"/>
            <p14:sldId id="494"/>
            <p14:sldId id="530"/>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3"/>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5C0"/>
    <a:srgbClr val="F9ED6F"/>
    <a:srgbClr val="008265"/>
    <a:srgbClr val="E20613"/>
    <a:srgbClr val="E2EFDA"/>
    <a:srgbClr val="F5A03D"/>
    <a:srgbClr val="15ADD0"/>
    <a:srgbClr val="AB588C"/>
    <a:srgbClr val="FCE4D6"/>
    <a:srgbClr val="93C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D4292-F581-4498-A15B-CBC3DD73888F}" v="322" dt="2022-08-10T15:35:25.168"/>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font" Target="fonts/font4.fntdata"/><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2.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93" Type="http://schemas.openxmlformats.org/officeDocument/2006/relationships/font" Target="fonts/font8.fntdata"/><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CP).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20Wave%209%20and%2010%20report%2029.07.22.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CP).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26.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20Wave%209%20and%2010%20report%2029.07.2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Sheet1!$D$31:$M$31</c:f>
              <c:numCache>
                <c:formatCode>0.00</c:formatCode>
                <c:ptCount val="10"/>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numCache>
            </c:numRef>
          </c:val>
          <c:smooth val="0"/>
          <c:extLst>
            <c:ext xmlns:c16="http://schemas.microsoft.com/office/drawing/2014/chart" uri="{C3380CC4-5D6E-409C-BE32-E72D297353CC}">
              <c16:uniqueId val="{00000000-3ECF-46C7-9504-76EAB3D728BA}"/>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Sheet1!$D$32:$M$32</c:f>
              <c:numCache>
                <c:formatCode>0.00</c:formatCode>
                <c:ptCount val="10"/>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numCache>
            </c:numRef>
          </c:val>
          <c:smooth val="0"/>
          <c:extLst>
            <c:ext xmlns:c16="http://schemas.microsoft.com/office/drawing/2014/chart" uri="{C3380CC4-5D6E-409C-BE32-E72D297353CC}">
              <c16:uniqueId val="{00000001-3ECF-46C7-9504-76EAB3D728BA}"/>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CF-46C7-9504-76EAB3D728BA}"/>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CF-46C7-9504-76EAB3D728BA}"/>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CF-46C7-9504-76EAB3D728BA}"/>
                </c:ext>
              </c:extLst>
            </c:dLbl>
            <c:dLbl>
              <c:idx val="7"/>
              <c:layout>
                <c:manualLayout>
                  <c:x val="-2.6365869300373004E-2"/>
                  <c:y val="9.50683303624480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CF-46C7-9504-76EAB3D728BA}"/>
                </c:ext>
              </c:extLst>
            </c:dLbl>
            <c:dLbl>
              <c:idx val="8"/>
              <c:layout>
                <c:manualLayout>
                  <c:x val="-1.9555915972682972E-2"/>
                  <c:y val="4.0404040404040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EE-44DB-B2AF-B10A12170EA2}"/>
                </c:ext>
              </c:extLst>
            </c:dLbl>
            <c:dLbl>
              <c:idx val="9"/>
              <c:layout>
                <c:manualLayout>
                  <c:x val="-1.8869997418990762E-2"/>
                  <c:y val="1.1883541295306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Sheet1!$D$33:$M$33</c:f>
              <c:numCache>
                <c:formatCode>0.00</c:formatCode>
                <c:ptCount val="10"/>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numCache>
            </c:numRef>
          </c:val>
          <c:smooth val="0"/>
          <c:extLst>
            <c:ext xmlns:c16="http://schemas.microsoft.com/office/drawing/2014/chart" uri="{C3380CC4-5D6E-409C-BE32-E72D297353CC}">
              <c16:uniqueId val="{00000006-3ECF-46C7-9504-76EAB3D728BA}"/>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332958380213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CF-46C7-9504-76EAB3D728BA}"/>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CF-46C7-9504-76EAB3D728BA}"/>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CF-46C7-9504-76EAB3D728BA}"/>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CF-46C7-9504-76EAB3D728BA}"/>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CF-46C7-9504-76EAB3D728BA}"/>
                </c:ext>
              </c:extLst>
            </c:dLbl>
            <c:dLbl>
              <c:idx val="7"/>
              <c:layout>
                <c:manualLayout>
                  <c:x val="-2.7500861521654579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CF-46C7-9504-76EAB3D728BA}"/>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EE-44DB-B2AF-B10A12170EA2}"/>
                </c:ext>
              </c:extLst>
            </c:dLbl>
            <c:dLbl>
              <c:idx val="9"/>
              <c:layout>
                <c:manualLayout>
                  <c:x val="-1.8869997418990762E-2"/>
                  <c:y val="1.66369578134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Sheet1!$D$34:$M$34</c:f>
              <c:numCache>
                <c:formatCode>0.00</c:formatCode>
                <c:ptCount val="10"/>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numCache>
            </c:numRef>
          </c:val>
          <c:smooth val="0"/>
          <c:extLst>
            <c:ext xmlns:c16="http://schemas.microsoft.com/office/drawing/2014/chart" uri="{C3380CC4-5D6E-409C-BE32-E72D297353CC}">
              <c16:uniqueId val="{0000000D-3ECF-46C7-9504-76EAB3D728BA}"/>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CF-46C7-9504-76EAB3D728BA}"/>
                </c:ext>
              </c:extLst>
            </c:dLbl>
            <c:dLbl>
              <c:idx val="8"/>
              <c:layout>
                <c:manualLayout>
                  <c:x val="-9.3409859811480478E-3"/>
                  <c:y val="9.50683303624480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EE-44DB-B2AF-B10A12170EA2}"/>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Sheet1!$D$35:$M$35</c:f>
              <c:numCache>
                <c:formatCode>0.00</c:formatCode>
                <c:ptCount val="10"/>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numCache>
            </c:numRef>
          </c:val>
          <c:smooth val="0"/>
          <c:extLst>
            <c:ext xmlns:c16="http://schemas.microsoft.com/office/drawing/2014/chart" uri="{C3380CC4-5D6E-409C-BE32-E72D297353CC}">
              <c16:uniqueId val="{0000000F-3ECF-46C7-9504-76EAB3D728BA}"/>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CF-46C7-9504-76EAB3D728BA}"/>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CF-46C7-9504-76EAB3D728BA}"/>
                </c:ext>
              </c:extLst>
            </c:dLbl>
            <c:dLbl>
              <c:idx val="8"/>
              <c:layout>
                <c:manualLayout>
                  <c:x val="3.1439284529501932E-3"/>
                  <c:y val="-1.426024955436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EE-44DB-B2AF-B10A12170EA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Sheet1!$D$36:$M$36</c:f>
              <c:numCache>
                <c:formatCode>0.00</c:formatCode>
                <c:ptCount val="10"/>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numCache>
            </c:numRef>
          </c:val>
          <c:smooth val="0"/>
          <c:extLst>
            <c:ext xmlns:c16="http://schemas.microsoft.com/office/drawing/2014/chart" uri="{C3380CC4-5D6E-409C-BE32-E72D297353CC}">
              <c16:uniqueId val="{00000012-3ECF-46C7-9504-76EAB3D728BA}"/>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CF-46C7-9504-76EAB3D728BA}"/>
                </c:ext>
              </c:extLst>
            </c:dLbl>
            <c:dLbl>
              <c:idx val="6"/>
              <c:layout>
                <c:manualLayout>
                  <c:x val="-2.6464285714285888E-2"/>
                  <c:y val="2.0202020202020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CF-46C7-9504-76EAB3D728BA}"/>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CF-46C7-9504-76EAB3D728BA}"/>
                </c:ext>
              </c:extLst>
            </c:dLbl>
            <c:dLbl>
              <c:idx val="9"/>
              <c:layout>
                <c:manualLayout>
                  <c:x val="-1.8869997418990762E-2"/>
                  <c:y val="9.50683303624471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9ED6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Sheet1!$D$37:$M$37</c:f>
              <c:numCache>
                <c:formatCode>0.00</c:formatCode>
                <c:ptCount val="10"/>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numCache>
            </c:numRef>
          </c:val>
          <c:smooth val="0"/>
          <c:extLst>
            <c:ext xmlns:c16="http://schemas.microsoft.com/office/drawing/2014/chart" uri="{C3380CC4-5D6E-409C-BE32-E72D297353CC}">
              <c16:uniqueId val="{00000016-3ECF-46C7-9504-76EAB3D728BA}"/>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Sheet1!$D$38:$M$38</c:f>
              <c:numCache>
                <c:formatCode>0.00</c:formatCode>
                <c:ptCount val="10"/>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numCache>
            </c:numRef>
          </c:val>
          <c:smooth val="0"/>
          <c:extLst>
            <c:ext xmlns:c16="http://schemas.microsoft.com/office/drawing/2014/chart" uri="{C3380CC4-5D6E-409C-BE32-E72D297353CC}">
              <c16:uniqueId val="{00000017-3ECF-46C7-9504-76EAB3D728BA}"/>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EE-44DB-B2AF-B10A12170EA2}"/>
                </c:ext>
              </c:extLst>
            </c:dLbl>
            <c:dLbl>
              <c:idx val="9"/>
              <c:layout>
                <c:manualLayout>
                  <c:x val="-1.7774814748126526E-2"/>
                  <c:y val="-7.13012477718360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Sheet1!$D$30:$M$30</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strCache>
            </c:strRef>
          </c:cat>
          <c:val>
            <c:numRef>
              <c:f>Sheet1!$D$39:$M$39</c:f>
              <c:numCache>
                <c:formatCode>0.00</c:formatCode>
                <c:ptCount val="10"/>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numCache>
            </c:numRef>
          </c:val>
          <c:smooth val="0"/>
          <c:extLst>
            <c:ext xmlns:c16="http://schemas.microsoft.com/office/drawing/2014/chart" uri="{C3380CC4-5D6E-409C-BE32-E72D297353CC}">
              <c16:uniqueId val="{00000018-3ECF-46C7-9504-76EAB3D728BA}"/>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AB588C"/>
              </a:solidFill>
              <a:ln>
                <a:noFill/>
              </a:ln>
              <a:effectLst/>
            </c:spPr>
            <c:extLst>
              <c:ext xmlns:c16="http://schemas.microsoft.com/office/drawing/2014/chart" uri="{C3380CC4-5D6E-409C-BE32-E72D297353CC}">
                <c16:uniqueId val="{00000000-46B6-4072-880E-0E0F880EBB94}"/>
              </c:ext>
            </c:extLst>
          </c:dPt>
          <c:dPt>
            <c:idx val="2"/>
            <c:invertIfNegative val="0"/>
            <c:bubble3D val="0"/>
            <c:spPr>
              <a:solidFill>
                <a:srgbClr val="F5A03D"/>
              </a:solidFill>
              <a:ln>
                <a:noFill/>
              </a:ln>
              <a:effectLst/>
            </c:spPr>
            <c:extLst>
              <c:ext xmlns:c16="http://schemas.microsoft.com/office/drawing/2014/chart" uri="{C3380CC4-5D6E-409C-BE32-E72D297353CC}">
                <c16:uniqueId val="{00000002-46B6-4072-880E-0E0F880EBB94}"/>
              </c:ext>
            </c:extLst>
          </c:dPt>
          <c:dPt>
            <c:idx val="3"/>
            <c:invertIfNegative val="0"/>
            <c:bubble3D val="0"/>
            <c:spPr>
              <a:solidFill>
                <a:srgbClr val="15ADD0"/>
              </a:solidFill>
              <a:ln>
                <a:noFill/>
              </a:ln>
              <a:effectLst/>
            </c:spPr>
            <c:extLst>
              <c:ext xmlns:c16="http://schemas.microsoft.com/office/drawing/2014/chart" uri="{C3380CC4-5D6E-409C-BE32-E72D297353CC}">
                <c16:uniqueId val="{00000003-46B6-4072-880E-0E0F880EBB94}"/>
              </c:ext>
            </c:extLst>
          </c:dPt>
          <c:dPt>
            <c:idx val="4"/>
            <c:invertIfNegative val="0"/>
            <c:bubble3D val="0"/>
            <c:spPr>
              <a:solidFill>
                <a:srgbClr val="F9ED6F"/>
              </a:solidFill>
              <a:ln>
                <a:noFill/>
              </a:ln>
              <a:effectLst/>
            </c:spPr>
            <c:extLst>
              <c:ext xmlns:c16="http://schemas.microsoft.com/office/drawing/2014/chart" uri="{C3380CC4-5D6E-409C-BE32-E72D297353CC}">
                <c16:uniqueId val="{00000004-46B6-4072-880E-0E0F880EBB94}"/>
              </c:ext>
            </c:extLst>
          </c:dPt>
          <c:dLbls>
            <c:dLbl>
              <c:idx val="0"/>
              <c:layout>
                <c:manualLayout>
                  <c:x val="-1.3467857886169909E-16"/>
                  <c:y val="0.1388888888888889"/>
                </c:manualLayout>
              </c:layout>
              <c:tx>
                <c:rich>
                  <a:bodyPr/>
                  <a:lstStyle/>
                  <a:p>
                    <a:fld id="{BF9EF758-D827-49BC-A82F-6B25A2AAC56B}" type="CELLRANGE">
                      <a:rPr lang="en-US" baseline="0"/>
                      <a:pPr/>
                      <a:t>[CELLRANGE]</a:t>
                    </a:fld>
                    <a:r>
                      <a:rPr lang="en-US" baseline="0"/>
                      <a:t>, </a:t>
                    </a:r>
                    <a:fld id="{2D7ECFB1-84D1-4BC1-AC04-4CFD2C3CBCDD}"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0-46B6-4072-880E-0E0F880EBB94}"/>
                </c:ext>
              </c:extLst>
            </c:dLbl>
            <c:dLbl>
              <c:idx val="1"/>
              <c:layout>
                <c:manualLayout>
                  <c:x val="-0.41322314049586784"/>
                  <c:y val="0.16944444444444445"/>
                </c:manualLayout>
              </c:layout>
              <c:tx>
                <c:rich>
                  <a:bodyPr/>
                  <a:lstStyle/>
                  <a:p>
                    <a:fld id="{C94B9B9E-CECE-4433-9E32-514F9BC65CF3}" type="CELLRANGE">
                      <a:rPr lang="en-US" baseline="0"/>
                      <a:pPr/>
                      <a:t>[CELLRANGE]</a:t>
                    </a:fld>
                    <a:r>
                      <a:rPr lang="en-US" baseline="0"/>
                      <a:t>, </a:t>
                    </a:r>
                    <a:fld id="{F116A7CB-FEAB-4FB7-8A72-8E69682DCD60}"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1-46B6-4072-880E-0E0F880EBB94}"/>
                </c:ext>
              </c:extLst>
            </c:dLbl>
            <c:dLbl>
              <c:idx val="2"/>
              <c:layout>
                <c:manualLayout>
                  <c:x val="-0.48484848484848486"/>
                  <c:y val="2.7777777777777267E-3"/>
                </c:manualLayout>
              </c:layout>
              <c:tx>
                <c:rich>
                  <a:bodyPr/>
                  <a:lstStyle/>
                  <a:p>
                    <a:fld id="{4CDC1F20-4CA7-4826-83AB-674FDC80E023}" type="CELLRANGE">
                      <a:rPr lang="en-US" baseline="0"/>
                      <a:pPr/>
                      <a:t>[CELLRANGE]</a:t>
                    </a:fld>
                    <a:r>
                      <a:rPr lang="en-US" baseline="0"/>
                      <a:t>, </a:t>
                    </a:r>
                    <a:fld id="{9548B07E-2407-498E-85A0-4023BFCE9F3D}"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2-46B6-4072-880E-0E0F880EBB94}"/>
                </c:ext>
              </c:extLst>
            </c:dLbl>
            <c:dLbl>
              <c:idx val="3"/>
              <c:layout>
                <c:manualLayout>
                  <c:x val="-1.3467857886169909E-16"/>
                  <c:y val="-2.7777777777777779E-3"/>
                </c:manualLayout>
              </c:layout>
              <c:tx>
                <c:rich>
                  <a:bodyPr/>
                  <a:lstStyle/>
                  <a:p>
                    <a:fld id="{E7FA000D-2F65-4230-97B3-41267E2A9909}" type="CELLRANGE">
                      <a:rPr lang="en-US" baseline="0"/>
                      <a:pPr/>
                      <a:t>[CELLRANGE]</a:t>
                    </a:fld>
                    <a:r>
                      <a:rPr lang="en-US" baseline="0"/>
                      <a:t>, </a:t>
                    </a:r>
                    <a:fld id="{6D4949DC-EC53-4EA1-A406-4705DE93E93F}"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46B6-4072-880E-0E0F880EBB94}"/>
                </c:ext>
              </c:extLst>
            </c:dLbl>
            <c:dLbl>
              <c:idx val="4"/>
              <c:layout>
                <c:manualLayout>
                  <c:x val="0"/>
                  <c:y val="-0.10955424321959754"/>
                </c:manualLayout>
              </c:layout>
              <c:tx>
                <c:rich>
                  <a:bodyPr/>
                  <a:lstStyle/>
                  <a:p>
                    <a:fld id="{3BBFCB0A-9BC2-4780-9D1D-E8103A483D2E}" type="CELLRANGE">
                      <a:rPr lang="en-US" baseline="0"/>
                      <a:pPr/>
                      <a:t>[CELLRANGE]</a:t>
                    </a:fld>
                    <a:r>
                      <a:rPr lang="en-US" baseline="0"/>
                      <a:t>, </a:t>
                    </a:r>
                    <a:fld id="{621FFB6C-2331-4821-950D-1E6B8CA81083}"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4-46B6-4072-880E-0E0F880EBB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0"/>
            <c:showCatName val="0"/>
            <c:showSerName val="0"/>
            <c:showPercent val="0"/>
            <c:showBubbleSize val="1"/>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'1'!$C$9:$C$13</c:f>
              <c:numCache>
                <c:formatCode>0.00</c:formatCode>
                <c:ptCount val="5"/>
                <c:pt idx="0">
                  <c:v>7.432567433</c:v>
                </c:pt>
                <c:pt idx="1">
                  <c:v>6.9930069929999998</c:v>
                </c:pt>
                <c:pt idx="2">
                  <c:v>6.9130869129999999</c:v>
                </c:pt>
                <c:pt idx="3">
                  <c:v>7.2227772229999996</c:v>
                </c:pt>
                <c:pt idx="4">
                  <c:v>7.7922077920000001</c:v>
                </c:pt>
              </c:numCache>
            </c:numRef>
          </c:xVal>
          <c:yVal>
            <c:numRef>
              <c:f>'1'!$D$9:$D$13</c:f>
              <c:numCache>
                <c:formatCode>0.00</c:formatCode>
                <c:ptCount val="5"/>
                <c:pt idx="0">
                  <c:v>3.5193133049999998</c:v>
                </c:pt>
                <c:pt idx="1">
                  <c:v>2.651515152</c:v>
                </c:pt>
                <c:pt idx="2">
                  <c:v>3.2815964520000001</c:v>
                </c:pt>
                <c:pt idx="3">
                  <c:v>4.4698544699999996</c:v>
                </c:pt>
                <c:pt idx="4">
                  <c:v>5.7650695519999999</c:v>
                </c:pt>
              </c:numCache>
            </c:numRef>
          </c:yVal>
          <c:bubbleSize>
            <c:numRef>
              <c:f>'1'!$E$9:$E$13</c:f>
              <c:numCache>
                <c:formatCode>0.00</c:formatCode>
                <c:ptCount val="5"/>
                <c:pt idx="0">
                  <c:v>11.345821560999999</c:v>
                </c:pt>
                <c:pt idx="1">
                  <c:v>11.334498835</c:v>
                </c:pt>
                <c:pt idx="2">
                  <c:v>10.544577373999999</c:v>
                </c:pt>
                <c:pt idx="3">
                  <c:v>9.9756999759999996</c:v>
                </c:pt>
                <c:pt idx="4">
                  <c:v>9.8193460330000004</c:v>
                </c:pt>
              </c:numCache>
            </c:numRef>
          </c:bubbleSize>
          <c:bubble3D val="0"/>
          <c:extLst>
            <c:ext xmlns:c15="http://schemas.microsoft.com/office/drawing/2012/chart" uri="{02D57815-91ED-43cb-92C2-25804820EDAC}">
              <c15:datalabelsRange>
                <c15:f>'1'!$B$9:$B$13</c15:f>
                <c15:dlblRangeCache>
                  <c:ptCount val="5"/>
                  <c:pt idx="0">
                    <c:v>Loyalty: The premium doesn't increase because I'm not a new customer anymore</c:v>
                  </c:pt>
                  <c:pt idx="1">
                    <c:v>Loyalty: I am able to get a discount for staying with the same company</c:v>
                  </c:pt>
                  <c:pt idx="2">
                    <c:v>Loyalty: My provider takes my loyalty into account when calculating renewal quotes after I have claimed</c:v>
                  </c:pt>
                  <c:pt idx="3">
                    <c:v>Confidence: The insurer assesses my risk individually, rather than using generic assumptions</c:v>
                  </c:pt>
                  <c:pt idx="4">
                    <c:v>Confidence: The company handles complaints professionally and fairly</c:v>
                  </c:pt>
                </c15:dlblRangeCache>
              </c15:datalabelsRange>
            </c:ext>
            <c:ext xmlns:c16="http://schemas.microsoft.com/office/drawing/2014/chart" uri="{C3380CC4-5D6E-409C-BE32-E72D297353CC}">
              <c16:uniqueId val="{00000005-46B6-4072-880E-0E0F880EBB94}"/>
            </c:ext>
          </c:extLst>
        </c:ser>
        <c:dLbls>
          <c:showLegendKey val="0"/>
          <c:showVal val="0"/>
          <c:showCatName val="0"/>
          <c:showSerName val="0"/>
          <c:showPercent val="0"/>
          <c:showBubbleSize val="0"/>
        </c:dLbls>
        <c:bubbleScale val="100"/>
        <c:showNegBubbles val="0"/>
        <c:sizeRepresents val="w"/>
        <c:axId val="50795728"/>
        <c:axId val="50800720"/>
      </c:bubbleChart>
      <c:valAx>
        <c:axId val="50795728"/>
        <c:scaling>
          <c:orientation val="minMax"/>
          <c:min val="0"/>
        </c:scaling>
        <c:delete val="1"/>
        <c:axPos val="b"/>
        <c:numFmt formatCode="0.00" sourceLinked="1"/>
        <c:majorTickMark val="none"/>
        <c:minorTickMark val="none"/>
        <c:tickLblPos val="nextTo"/>
        <c:crossAx val="50800720"/>
        <c:crosses val="autoZero"/>
        <c:crossBetween val="midCat"/>
      </c:valAx>
      <c:valAx>
        <c:axId val="50800720"/>
        <c:scaling>
          <c:orientation val="minMax"/>
        </c:scaling>
        <c:delete val="1"/>
        <c:axPos val="l"/>
        <c:numFmt formatCode="0.00" sourceLinked="1"/>
        <c:majorTickMark val="none"/>
        <c:minorTickMark val="none"/>
        <c:tickLblPos val="nextTo"/>
        <c:crossAx val="507957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Respect (claims)</c:v>
                </c:pt>
                <c:pt idx="4">
                  <c:v>Price</c:v>
                </c:pt>
                <c:pt idx="5">
                  <c:v>Control (claims)</c:v>
                </c:pt>
                <c:pt idx="6">
                  <c:v>Protection</c:v>
                </c:pt>
                <c:pt idx="7">
                  <c:v>Ease</c:v>
                </c:pt>
                <c:pt idx="8">
                  <c:v>Relationship</c:v>
                </c:pt>
              </c:strCache>
            </c:strRef>
          </c:cat>
          <c:val>
            <c:numRef>
              <c:f>Sheet1!$D$2:$D$10</c:f>
              <c:numCache>
                <c:formatCode>0.00</c:formatCode>
                <c:ptCount val="9"/>
                <c:pt idx="0">
                  <c:v>9.8317240479999999</c:v>
                </c:pt>
                <c:pt idx="1">
                  <c:v>8.9339855460000006</c:v>
                </c:pt>
                <c:pt idx="2">
                  <c:v>8.4170022170000003</c:v>
                </c:pt>
                <c:pt idx="3">
                  <c:v>7.2316234799999997</c:v>
                </c:pt>
                <c:pt idx="4">
                  <c:v>6.8703574209999996</c:v>
                </c:pt>
                <c:pt idx="5">
                  <c:v>6.6857282500000004</c:v>
                </c:pt>
                <c:pt idx="6">
                  <c:v>6.6224984249999999</c:v>
                </c:pt>
                <c:pt idx="7">
                  <c:v>6.394583774</c:v>
                </c:pt>
                <c:pt idx="8">
                  <c:v>4.0384766660000002</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Speed (claims)</c:v>
                </c:pt>
                <c:pt idx="4">
                  <c:v>Ease</c:v>
                </c:pt>
                <c:pt idx="5">
                  <c:v>Price</c:v>
                </c:pt>
                <c:pt idx="6">
                  <c:v>Protection</c:v>
                </c:pt>
                <c:pt idx="7">
                  <c:v>Respect (claims)</c:v>
                </c:pt>
                <c:pt idx="8">
                  <c:v>Relationship</c:v>
                </c:pt>
              </c:strCache>
            </c:strRef>
          </c:cat>
          <c:val>
            <c:numRef>
              <c:f>Sheet1!$D$2:$D$10</c:f>
              <c:numCache>
                <c:formatCode>0.00</c:formatCode>
                <c:ptCount val="9"/>
                <c:pt idx="0">
                  <c:v>8.6954554710000007</c:v>
                </c:pt>
                <c:pt idx="1">
                  <c:v>7.4501902519999996</c:v>
                </c:pt>
                <c:pt idx="2">
                  <c:v>6.4388981709999999</c:v>
                </c:pt>
                <c:pt idx="3">
                  <c:v>6.1771484689999996</c:v>
                </c:pt>
                <c:pt idx="4">
                  <c:v>6.0234352439999999</c:v>
                </c:pt>
                <c:pt idx="5">
                  <c:v>5.7817202669999999</c:v>
                </c:pt>
                <c:pt idx="6">
                  <c:v>5.3718057760000004</c:v>
                </c:pt>
                <c:pt idx="7">
                  <c:v>4.2845181139999999</c:v>
                </c:pt>
                <c:pt idx="8">
                  <c:v>3.7881465940000001</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1.8052514856173017E-2"/>
          <c:y val="0.14034804130983111"/>
          <c:w val="0.68525205533167977"/>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1.1290322580645161E-2"/>
                  <c:y val="-1.0720126615668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Control (claims)</c:v>
                </c:pt>
                <c:pt idx="4">
                  <c:v>Respect (claims)</c:v>
                </c:pt>
                <c:pt idx="5">
                  <c:v>Ease</c:v>
                </c:pt>
                <c:pt idx="6">
                  <c:v>Price</c:v>
                </c:pt>
                <c:pt idx="7">
                  <c:v>Protection</c:v>
                </c:pt>
                <c:pt idx="8">
                  <c:v>Relationship</c:v>
                </c:pt>
              </c:strCache>
            </c:strRef>
          </c:cat>
          <c:val>
            <c:numRef>
              <c:f>Sheet1!$D$2:$D$10</c:f>
              <c:numCache>
                <c:formatCode>0.00</c:formatCode>
                <c:ptCount val="9"/>
                <c:pt idx="0">
                  <c:v>9.6508188019999999</c:v>
                </c:pt>
                <c:pt idx="1">
                  <c:v>8.119790235</c:v>
                </c:pt>
                <c:pt idx="2">
                  <c:v>8.1098430889999999</c:v>
                </c:pt>
                <c:pt idx="3">
                  <c:v>7.8438914029999998</c:v>
                </c:pt>
                <c:pt idx="4">
                  <c:v>6.8507944470000002</c:v>
                </c:pt>
                <c:pt idx="5">
                  <c:v>6.366146079</c:v>
                </c:pt>
                <c:pt idx="6">
                  <c:v>6.359779574</c:v>
                </c:pt>
                <c:pt idx="7">
                  <c:v>6.0948377430000003</c:v>
                </c:pt>
                <c:pt idx="8">
                  <c:v>3.7564266590000002</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44266417069933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Loyalty</c:v>
                </c:pt>
                <c:pt idx="2">
                  <c:v>Price</c:v>
                </c:pt>
                <c:pt idx="3">
                  <c:v>Speed (claims)</c:v>
                </c:pt>
                <c:pt idx="4">
                  <c:v>Protection</c:v>
                </c:pt>
                <c:pt idx="5">
                  <c:v>Relationship</c:v>
                </c:pt>
                <c:pt idx="6">
                  <c:v>Ease</c:v>
                </c:pt>
                <c:pt idx="7">
                  <c:v>Respect (claims)</c:v>
                </c:pt>
                <c:pt idx="8">
                  <c:v>Control (claims)</c:v>
                </c:pt>
              </c:strCache>
            </c:strRef>
          </c:cat>
          <c:val>
            <c:numRef>
              <c:f>Sheet1!$D$2:$D$10</c:f>
              <c:numCache>
                <c:formatCode>0.00</c:formatCode>
                <c:ptCount val="9"/>
                <c:pt idx="0">
                  <c:v>6.5103354019999999</c:v>
                </c:pt>
                <c:pt idx="1">
                  <c:v>6.4838208120000003</c:v>
                </c:pt>
                <c:pt idx="2">
                  <c:v>6.2002206009999998</c:v>
                </c:pt>
                <c:pt idx="3">
                  <c:v>5.9368191719999999</c:v>
                </c:pt>
                <c:pt idx="4">
                  <c:v>5.385775862</c:v>
                </c:pt>
                <c:pt idx="5">
                  <c:v>5.0724520579999997</c:v>
                </c:pt>
                <c:pt idx="6">
                  <c:v>4.877136578</c:v>
                </c:pt>
                <c:pt idx="7">
                  <c:v>2.8703703699999998</c:v>
                </c:pt>
                <c:pt idx="8">
                  <c:v>2.5238095239999998</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88-49F3-BF48-773E2FC74CC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8.2142857149999998E-2</c:v>
                </c:pt>
                <c:pt idx="1">
                  <c:v>3.7900874639999999E-2</c:v>
                </c:pt>
                <c:pt idx="2">
                  <c:v>2.9100529109999999E-2</c:v>
                </c:pt>
                <c:pt idx="3">
                  <c:v>5.3941908720000001E-2</c:v>
                </c:pt>
                <c:pt idx="4">
                  <c:v>4.0776699029999995E-2</c:v>
                </c:pt>
                <c:pt idx="5">
                  <c:v>4.4368600679999995E-2</c:v>
                </c:pt>
                <c:pt idx="6">
                  <c:v>6.6666666669999999E-2</c:v>
                </c:pt>
                <c:pt idx="7">
                  <c:v>5.0660792959999999E-2</c:v>
                </c:pt>
                <c:pt idx="8">
                  <c:v>4.1237113409999998E-2</c:v>
                </c:pt>
                <c:pt idx="9">
                  <c:v>4.532577904E-2</c:v>
                </c:pt>
                <c:pt idx="10">
                  <c:v>4.6953046949999994E-2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0.10357142857</c:v>
                </c:pt>
                <c:pt idx="1">
                  <c:v>9.3294460640000007E-2</c:v>
                </c:pt>
                <c:pt idx="2">
                  <c:v>8.9947089950000003E-2</c:v>
                </c:pt>
                <c:pt idx="3">
                  <c:v>9.7510373440000006E-2</c:v>
                </c:pt>
                <c:pt idx="4">
                  <c:v>9.1262135919999987E-2</c:v>
                </c:pt>
                <c:pt idx="5">
                  <c:v>8.8737201369999991E-2</c:v>
                </c:pt>
                <c:pt idx="6">
                  <c:v>0.125</c:v>
                </c:pt>
                <c:pt idx="7">
                  <c:v>8.8105726870000012E-2</c:v>
                </c:pt>
                <c:pt idx="8">
                  <c:v>9.793814432999999E-2</c:v>
                </c:pt>
                <c:pt idx="9">
                  <c:v>0.10198300283</c:v>
                </c:pt>
                <c:pt idx="10">
                  <c:v>9.4905094909999987E-2</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0.81428571429000007</c:v>
                </c:pt>
                <c:pt idx="1">
                  <c:v>0.86880466472999995</c:v>
                </c:pt>
                <c:pt idx="2">
                  <c:v>0.88095238095999995</c:v>
                </c:pt>
                <c:pt idx="3">
                  <c:v>0.84854771784999994</c:v>
                </c:pt>
                <c:pt idx="4">
                  <c:v>0.86796116506000009</c:v>
                </c:pt>
                <c:pt idx="5">
                  <c:v>0.86689419796000011</c:v>
                </c:pt>
                <c:pt idx="6">
                  <c:v>0.80833333333000001</c:v>
                </c:pt>
                <c:pt idx="7">
                  <c:v>0.86123348018000012</c:v>
                </c:pt>
                <c:pt idx="8">
                  <c:v>0.86082474226999994</c:v>
                </c:pt>
                <c:pt idx="9">
                  <c:v>0.85269121814000015</c:v>
                </c:pt>
                <c:pt idx="10">
                  <c:v>0.85814185813999999</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7.1428571399999993E-3</c:v>
                      </c:pt>
                      <c:pt idx="1">
                        <c:v>5.8309037900000004E-3</c:v>
                      </c:pt>
                      <c:pt idx="2">
                        <c:v>7.9365079400000003E-3</c:v>
                      </c:pt>
                      <c:pt idx="3">
                        <c:v>8.2987551899999998E-3</c:v>
                      </c:pt>
                      <c:pt idx="4">
                        <c:v>5.8252427200000002E-3</c:v>
                      </c:pt>
                      <c:pt idx="5">
                        <c:v>6.8259385699999996E-3</c:v>
                      </c:pt>
                      <c:pt idx="6">
                        <c:v>8.3333333299999996E-3</c:v>
                      </c:pt>
                      <c:pt idx="7">
                        <c:v>8.8105726900000007E-3</c:v>
                      </c:pt>
                      <c:pt idx="8">
                        <c:v>5.1546391800000001E-3</c:v>
                      </c:pt>
                      <c:pt idx="9">
                        <c:v>5.66572238E-3</c:v>
                      </c:pt>
                      <c:pt idx="10">
                        <c:v>6.9930069899999999E-3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1.4285714289999999E-2</c:v>
                      </c:pt>
                      <c:pt idx="1">
                        <c:v>8.7463556899999989E-3</c:v>
                      </c:pt>
                      <c:pt idx="2">
                        <c:v>2.6455026500000001E-3</c:v>
                      </c:pt>
                      <c:pt idx="3">
                        <c:v>1.4522821580000001E-2</c:v>
                      </c:pt>
                      <c:pt idx="4">
                        <c:v>1.9417475700000001E-3</c:v>
                      </c:pt>
                      <c:pt idx="5">
                        <c:v>3.4129692799999998E-3</c:v>
                      </c:pt>
                      <c:pt idx="6">
                        <c:v>4.1666666670000005E-2</c:v>
                      </c:pt>
                      <c:pt idx="7">
                        <c:v>8.8105726900000007E-3</c:v>
                      </c:pt>
                      <c:pt idx="8">
                        <c:v>5.1546391800000001E-3</c:v>
                      </c:pt>
                      <c:pt idx="9">
                        <c:v>8.4985835700000009E-3</c:v>
                      </c:pt>
                      <c:pt idx="10">
                        <c:v>7.9920079899999993E-3</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6.0714285720000004E-2</c:v>
                      </c:pt>
                      <c:pt idx="1">
                        <c:v>2.3323615160000002E-2</c:v>
                      </c:pt>
                      <c:pt idx="2">
                        <c:v>1.8518518519999999E-2</c:v>
                      </c:pt>
                      <c:pt idx="3">
                        <c:v>3.112033195E-2</c:v>
                      </c:pt>
                      <c:pt idx="4">
                        <c:v>3.3009708739999997E-2</c:v>
                      </c:pt>
                      <c:pt idx="5">
                        <c:v>3.4129692829999995E-2</c:v>
                      </c:pt>
                      <c:pt idx="6">
                        <c:v>1.666666667E-2</c:v>
                      </c:pt>
                      <c:pt idx="7">
                        <c:v>3.3039647579999998E-2</c:v>
                      </c:pt>
                      <c:pt idx="8">
                        <c:v>3.0927835049999998E-2</c:v>
                      </c:pt>
                      <c:pt idx="9">
                        <c:v>3.1161473089999999E-2</c:v>
                      </c:pt>
                      <c:pt idx="10">
                        <c:v>3.1968031969999998E-2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0.10357142857</c:v>
                      </c:pt>
                      <c:pt idx="1">
                        <c:v>9.3294460640000007E-2</c:v>
                      </c:pt>
                      <c:pt idx="2">
                        <c:v>8.9947089950000003E-2</c:v>
                      </c:pt>
                      <c:pt idx="3">
                        <c:v>9.7510373440000006E-2</c:v>
                      </c:pt>
                      <c:pt idx="4">
                        <c:v>9.1262135919999987E-2</c:v>
                      </c:pt>
                      <c:pt idx="5">
                        <c:v>8.8737201369999991E-2</c:v>
                      </c:pt>
                      <c:pt idx="6">
                        <c:v>0.125</c:v>
                      </c:pt>
                      <c:pt idx="7">
                        <c:v>8.8105726870000012E-2</c:v>
                      </c:pt>
                      <c:pt idx="8">
                        <c:v>9.793814432999999E-2</c:v>
                      </c:pt>
                      <c:pt idx="9">
                        <c:v>0.10198300283</c:v>
                      </c:pt>
                      <c:pt idx="10">
                        <c:v>9.4905094909999987E-2</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c:v>0.24285714286000001</c:v>
                      </c:pt>
                      <c:pt idx="1">
                        <c:v>0.20699708454999999</c:v>
                      </c:pt>
                      <c:pt idx="2">
                        <c:v>0.10846560846999999</c:v>
                      </c:pt>
                      <c:pt idx="3">
                        <c:v>0.16804979252999999</c:v>
                      </c:pt>
                      <c:pt idx="4">
                        <c:v>0.19029126214000003</c:v>
                      </c:pt>
                      <c:pt idx="5">
                        <c:v>0.16268486917</c:v>
                      </c:pt>
                      <c:pt idx="6">
                        <c:v>0.30833333333000001</c:v>
                      </c:pt>
                      <c:pt idx="7">
                        <c:v>0.1563876652</c:v>
                      </c:pt>
                      <c:pt idx="8">
                        <c:v>0.22164948454</c:v>
                      </c:pt>
                      <c:pt idx="9">
                        <c:v>0.18696883852999999</c:v>
                      </c:pt>
                      <c:pt idx="10">
                        <c:v>0.17982017981999998</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0.44285714286</c:v>
                      </c:pt>
                      <c:pt idx="1">
                        <c:v>0.51311953352999995</c:v>
                      </c:pt>
                      <c:pt idx="2">
                        <c:v>0.53174603175000001</c:v>
                      </c:pt>
                      <c:pt idx="3">
                        <c:v>0.50829875519000001</c:v>
                      </c:pt>
                      <c:pt idx="4">
                        <c:v>0.4932038835</c:v>
                      </c:pt>
                      <c:pt idx="5">
                        <c:v>0.51422070535000008</c:v>
                      </c:pt>
                      <c:pt idx="6">
                        <c:v>0.40833333332999999</c:v>
                      </c:pt>
                      <c:pt idx="7">
                        <c:v>0.50440528634000004</c:v>
                      </c:pt>
                      <c:pt idx="8">
                        <c:v>0.47422680411999996</c:v>
                      </c:pt>
                      <c:pt idx="9">
                        <c:v>0.50991501417000007</c:v>
                      </c:pt>
                      <c:pt idx="10">
                        <c:v>0.50049950050000003</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0.12857142857000001</c:v>
                      </c:pt>
                      <c:pt idx="1">
                        <c:v>0.14868804665000002</c:v>
                      </c:pt>
                      <c:pt idx="2">
                        <c:v>0.24074074073999999</c:v>
                      </c:pt>
                      <c:pt idx="3">
                        <c:v>0.17219917013</c:v>
                      </c:pt>
                      <c:pt idx="4">
                        <c:v>0.18446601942000002</c:v>
                      </c:pt>
                      <c:pt idx="5">
                        <c:v>0.18998862344</c:v>
                      </c:pt>
                      <c:pt idx="6">
                        <c:v>9.1666666669999994E-2</c:v>
                      </c:pt>
                      <c:pt idx="7">
                        <c:v>0.20044052864</c:v>
                      </c:pt>
                      <c:pt idx="8">
                        <c:v>0.16494845360999999</c:v>
                      </c:pt>
                      <c:pt idx="9">
                        <c:v>0.15580736544000001</c:v>
                      </c:pt>
                      <c:pt idx="10">
                        <c:v>0.17782217782000001</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928126299941952E-2"/>
          <c:y val="9.8096539194458349E-2"/>
          <c:w val="0.92117814591093006"/>
          <c:h val="0.83018115551704119"/>
        </c:manualLayout>
      </c:layout>
      <c:bubbleChart>
        <c:varyColors val="0"/>
        <c:ser>
          <c:idx val="2"/>
          <c:order val="0"/>
          <c:tx>
            <c:strRef>
              <c:f>'Opp. score by theme'!$B$4</c:f>
              <c:strCache>
                <c:ptCount val="1"/>
                <c:pt idx="0">
                  <c:v>Loyalty</c:v>
                </c:pt>
              </c:strCache>
            </c:strRef>
          </c:tx>
          <c:spPr>
            <a:solidFill>
              <a:srgbClr val="008265"/>
            </a:solidFill>
            <a:ln w="25400">
              <a:noFill/>
            </a:ln>
            <a:effectLst/>
          </c:spPr>
          <c:invertIfNegative val="0"/>
          <c:dLbls>
            <c:dLbl>
              <c:idx val="0"/>
              <c:layout>
                <c:manualLayout>
                  <c:x val="5.2953018774607979E-2"/>
                  <c:y val="7.9784075030355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6.3150867819999998</c:v>
                </c:pt>
              </c:numCache>
            </c:numRef>
          </c:xVal>
          <c:yVal>
            <c:numRef>
              <c:f>'Opp. score by theme'!$D$4</c:f>
              <c:numCache>
                <c:formatCode>0.00</c:formatCode>
                <c:ptCount val="1"/>
                <c:pt idx="0">
                  <c:v>5.0078568050000003</c:v>
                </c:pt>
              </c:numCache>
            </c:numRef>
          </c:yVal>
          <c:bubbleSize>
            <c:numRef>
              <c:f>'Opp. score by theme'!$E$4</c:f>
              <c:numCache>
                <c:formatCode>0.00</c:formatCode>
                <c:ptCount val="1"/>
                <c:pt idx="0">
                  <c:v>7.6223167590000003</c:v>
                </c:pt>
              </c:numCache>
            </c:numRef>
          </c:bubbleSize>
          <c:bubble3D val="0"/>
          <c:extLst>
            <c:ext xmlns:c16="http://schemas.microsoft.com/office/drawing/2014/chart" uri="{C3380CC4-5D6E-409C-BE32-E72D297353CC}">
              <c16:uniqueId val="{00000001-E359-4FD4-A08D-4B8867AA6D92}"/>
            </c:ext>
          </c:extLst>
        </c:ser>
        <c:ser>
          <c:idx val="0"/>
          <c:order val="1"/>
          <c:tx>
            <c:strRef>
              <c:f>'Opp. score by theme'!$B$5</c:f>
              <c:strCache>
                <c:ptCount val="1"/>
                <c:pt idx="0">
                  <c:v>Confidence</c:v>
                </c:pt>
              </c:strCache>
            </c:strRef>
          </c:tx>
          <c:spPr>
            <a:solidFill>
              <a:srgbClr val="AB588C"/>
            </a:solidFill>
            <a:ln w="25400">
              <a:noFill/>
            </a:ln>
            <a:effectLst/>
          </c:spPr>
          <c:invertIfNegative val="0"/>
          <c:dLbls>
            <c:dLbl>
              <c:idx val="0"/>
              <c:layout>
                <c:manualLayout>
                  <c:x val="7.6647052632236326E-2"/>
                  <c:y val="-6.760786087167897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6.7119121789999996</c:v>
                </c:pt>
              </c:numCache>
            </c:numRef>
          </c:xVal>
          <c:yVal>
            <c:numRef>
              <c:f>'Opp. score by theme'!$D$5</c:f>
              <c:numCache>
                <c:formatCode>0.00</c:formatCode>
                <c:ptCount val="1"/>
                <c:pt idx="0">
                  <c:v>6.5260240830000003</c:v>
                </c:pt>
              </c:numCache>
            </c:numRef>
          </c:yVal>
          <c:bubbleSize>
            <c:numRef>
              <c:f>'Opp. score by theme'!$E$5</c:f>
              <c:numCache>
                <c:formatCode>0.00</c:formatCode>
                <c:ptCount val="1"/>
                <c:pt idx="0">
                  <c:v>6.8978002749999998</c:v>
                </c:pt>
              </c:numCache>
            </c:numRef>
          </c:bubbleSize>
          <c:bubble3D val="0"/>
          <c:extLst>
            <c:ext xmlns:c16="http://schemas.microsoft.com/office/drawing/2014/chart" uri="{C3380CC4-5D6E-409C-BE32-E72D297353CC}">
              <c16:uniqueId val="{00000003-E359-4FD4-A08D-4B8867AA6D92}"/>
            </c:ext>
          </c:extLst>
        </c:ser>
        <c:ser>
          <c:idx val="1"/>
          <c:order val="2"/>
          <c:tx>
            <c:strRef>
              <c:f>'Opp. score by theme'!$B$6</c:f>
              <c:strCache>
                <c:ptCount val="1"/>
                <c:pt idx="0">
                  <c:v>Control (claims)</c:v>
                </c:pt>
              </c:strCache>
            </c:strRef>
          </c:tx>
          <c:spPr>
            <a:solidFill>
              <a:srgbClr val="F5A03D"/>
            </a:solidFill>
            <a:ln w="25400">
              <a:noFill/>
            </a:ln>
            <a:effectLst/>
          </c:spPr>
          <c:invertIfNegative val="0"/>
          <c:dLbls>
            <c:dLbl>
              <c:idx val="0"/>
              <c:layout>
                <c:manualLayout>
                  <c:x val="-0.17215218370446461"/>
                  <c:y val="0.1843138113768047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6.1391694729999999</c:v>
                </c:pt>
              </c:numCache>
            </c:numRef>
          </c:xVal>
          <c:yVal>
            <c:numRef>
              <c:f>'Opp. score by theme'!$D$6</c:f>
              <c:numCache>
                <c:formatCode>0.00</c:formatCode>
                <c:ptCount val="1"/>
                <c:pt idx="0">
                  <c:v>5.9342545859999998</c:v>
                </c:pt>
              </c:numCache>
            </c:numRef>
          </c:yVal>
          <c:bubbleSize>
            <c:numRef>
              <c:f>'Opp. score by theme'!$E$6</c:f>
              <c:numCache>
                <c:formatCode>0.00</c:formatCode>
                <c:ptCount val="1"/>
                <c:pt idx="0">
                  <c:v>6.344084359</c:v>
                </c:pt>
              </c:numCache>
            </c:numRef>
          </c:bubbleSize>
          <c:bubble3D val="0"/>
          <c:extLst>
            <c:ext xmlns:c16="http://schemas.microsoft.com/office/drawing/2014/chart" uri="{C3380CC4-5D6E-409C-BE32-E72D297353CC}">
              <c16:uniqueId val="{00000005-E359-4FD4-A08D-4B8867AA6D92}"/>
            </c:ext>
          </c:extLst>
        </c:ser>
        <c:ser>
          <c:idx val="3"/>
          <c:order val="3"/>
          <c:tx>
            <c:strRef>
              <c:f>'Opp. score by theme'!$B$7</c:f>
              <c:strCache>
                <c:ptCount val="1"/>
                <c:pt idx="0">
                  <c:v>Ease</c:v>
                </c:pt>
              </c:strCache>
            </c:strRef>
          </c:tx>
          <c:spPr>
            <a:solidFill>
              <a:srgbClr val="F9ED6F"/>
            </a:solidFill>
            <a:ln w="25400">
              <a:noFill/>
            </a:ln>
            <a:effectLst/>
          </c:spPr>
          <c:invertIfNegative val="0"/>
          <c:dLbls>
            <c:dLbl>
              <c:idx val="0"/>
              <c:layout>
                <c:manualLayout>
                  <c:x val="3.2219292124821379E-2"/>
                  <c:y val="3.5227599629220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6.4562273509999999</c:v>
                </c:pt>
              </c:numCache>
            </c:numRef>
          </c:xVal>
          <c:yVal>
            <c:numRef>
              <c:f>'Opp. score by theme'!$D$7</c:f>
              <c:numCache>
                <c:formatCode>0.00</c:formatCode>
                <c:ptCount val="1"/>
                <c:pt idx="0">
                  <c:v>6.6271491139999998</c:v>
                </c:pt>
              </c:numCache>
            </c:numRef>
          </c:yVal>
          <c:bubbleSize>
            <c:numRef>
              <c:f>'Opp. score by theme'!$E$7</c:f>
              <c:numCache>
                <c:formatCode>0.00</c:formatCode>
                <c:ptCount val="1"/>
                <c:pt idx="0">
                  <c:v>6.2853055869999999</c:v>
                </c:pt>
              </c:numCache>
            </c:numRef>
          </c:bubbleSize>
          <c:bubble3D val="0"/>
          <c:extLst>
            <c:ext xmlns:c16="http://schemas.microsoft.com/office/drawing/2014/chart" uri="{C3380CC4-5D6E-409C-BE32-E72D297353CC}">
              <c16:uniqueId val="{00000007-E359-4FD4-A08D-4B8867AA6D92}"/>
            </c:ext>
          </c:extLst>
        </c:ser>
        <c:ser>
          <c:idx val="4"/>
          <c:order val="4"/>
          <c:tx>
            <c:strRef>
              <c:f>'Opp. score by theme'!$B$8</c:f>
              <c:strCache>
                <c:ptCount val="1"/>
                <c:pt idx="0">
                  <c:v>Protection</c:v>
                </c:pt>
              </c:strCache>
            </c:strRef>
          </c:tx>
          <c:spPr>
            <a:solidFill>
              <a:srgbClr val="15ADD0"/>
            </a:solidFill>
            <a:ln w="25400">
              <a:noFill/>
            </a:ln>
            <a:effectLst/>
          </c:spPr>
          <c:invertIfNegative val="0"/>
          <c:dLbls>
            <c:dLbl>
              <c:idx val="0"/>
              <c:layout>
                <c:manualLayout>
                  <c:x val="-4.6079043781930687E-2"/>
                  <c:y val="-7.944579205176075E-2"/>
                </c:manualLayout>
              </c:layout>
              <c:spPr>
                <a:noFill/>
                <a:ln>
                  <a:noFill/>
                </a:ln>
                <a:effectLst/>
              </c:spPr>
              <c:txPr>
                <a:bodyPr rot="0" spcFirstLastPara="1" vertOverflow="ellipsis" vert="horz" wrap="square" lIns="38100" tIns="19050" rIns="38100" bIns="19050" anchor="ctr" anchorCtr="0">
                  <a:no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extLst>
                <c:ext xmlns:c15="http://schemas.microsoft.com/office/drawing/2012/chart" uri="{CE6537A1-D6FC-4f65-9D91-7224C49458BB}">
                  <c15:layout>
                    <c:manualLayout>
                      <c:w val="0.12928263995733869"/>
                      <c:h val="3.2763431580417821E-2"/>
                    </c:manualLayout>
                  </c15:layout>
                </c:ext>
                <c:ext xmlns:c16="http://schemas.microsoft.com/office/drawing/2014/chart" uri="{C3380CC4-5D6E-409C-BE32-E72D297353CC}">
                  <c16:uniqueId val="{00000008-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6.3684913219999997</c:v>
                </c:pt>
              </c:numCache>
            </c:numRef>
          </c:xVal>
          <c:yVal>
            <c:numRef>
              <c:f>'Opp. score by theme'!$D$8</c:f>
              <c:numCache>
                <c:formatCode>0.00</c:formatCode>
                <c:ptCount val="1"/>
                <c:pt idx="0">
                  <c:v>6.552280637</c:v>
                </c:pt>
              </c:numCache>
            </c:numRef>
          </c:yVal>
          <c:bubbleSize>
            <c:numRef>
              <c:f>'Opp. score by theme'!$E$8</c:f>
              <c:numCache>
                <c:formatCode>0.00</c:formatCode>
                <c:ptCount val="1"/>
                <c:pt idx="0">
                  <c:v>6.1847020070000003</c:v>
                </c:pt>
              </c:numCache>
            </c:numRef>
          </c:bubbleSize>
          <c:bubble3D val="0"/>
          <c:extLst>
            <c:ext xmlns:c16="http://schemas.microsoft.com/office/drawing/2014/chart" uri="{C3380CC4-5D6E-409C-BE32-E72D297353CC}">
              <c16:uniqueId val="{00000009-E359-4FD4-A08D-4B8867AA6D92}"/>
            </c:ext>
          </c:extLst>
        </c:ser>
        <c:ser>
          <c:idx val="5"/>
          <c:order val="5"/>
          <c:tx>
            <c:strRef>
              <c:f>'Opp. score by theme'!$B$9</c:f>
              <c:strCache>
                <c:ptCount val="1"/>
                <c:pt idx="0">
                  <c:v>Speed (claims)</c:v>
                </c:pt>
              </c:strCache>
            </c:strRef>
          </c:tx>
          <c:spPr>
            <a:solidFill>
              <a:srgbClr val="A9D5C0"/>
            </a:solidFill>
            <a:ln w="25400">
              <a:noFill/>
            </a:ln>
            <a:effectLst/>
          </c:spPr>
          <c:invertIfNegative val="0"/>
          <c:dLbls>
            <c:dLbl>
              <c:idx val="0"/>
              <c:layout>
                <c:manualLayout>
                  <c:x val="-8.9579033195805235E-2"/>
                  <c:y val="-0.14960986472232385"/>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6.0437710439999996</c:v>
                </c:pt>
              </c:numCache>
            </c:numRef>
          </c:xVal>
          <c:yVal>
            <c:numRef>
              <c:f>'Opp. score by theme'!$D$9</c:f>
              <c:numCache>
                <c:formatCode>0.00</c:formatCode>
                <c:ptCount val="1"/>
                <c:pt idx="0">
                  <c:v>6.4880551669999997</c:v>
                </c:pt>
              </c:numCache>
            </c:numRef>
          </c:yVal>
          <c:bubbleSize>
            <c:numRef>
              <c:f>'Opp. score by theme'!$E$9</c:f>
              <c:numCache>
                <c:formatCode>0.00</c:formatCode>
                <c:ptCount val="1"/>
                <c:pt idx="0">
                  <c:v>5.5994869200000004</c:v>
                </c:pt>
              </c:numCache>
            </c:numRef>
          </c:bubbleSize>
          <c:bubble3D val="0"/>
          <c:extLst>
            <c:ext xmlns:c16="http://schemas.microsoft.com/office/drawing/2014/chart" uri="{C3380CC4-5D6E-409C-BE32-E72D297353CC}">
              <c16:uniqueId val="{0000000B-E359-4FD4-A08D-4B8867AA6D92}"/>
            </c:ext>
          </c:extLst>
        </c:ser>
        <c:ser>
          <c:idx val="6"/>
          <c:order val="6"/>
          <c:tx>
            <c:strRef>
              <c:f>'Opp. score by theme'!$B$10</c:f>
              <c:strCache>
                <c:ptCount val="1"/>
                <c:pt idx="0">
                  <c:v>Price</c:v>
                </c:pt>
              </c:strCache>
            </c:strRef>
          </c:tx>
          <c:spPr>
            <a:solidFill>
              <a:srgbClr val="E20613"/>
            </a:solidFill>
            <a:ln w="25400">
              <a:noFill/>
            </a:ln>
            <a:effectLst/>
          </c:spPr>
          <c:invertIfNegative val="0"/>
          <c:dLbls>
            <c:dLbl>
              <c:idx val="0"/>
              <c:layout>
                <c:manualLayout>
                  <c:x val="-0.27318159683555582"/>
                  <c:y val="-1.0248918658580233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5.304850912</c:v>
                </c:pt>
              </c:numCache>
            </c:numRef>
          </c:xVal>
          <c:yVal>
            <c:numRef>
              <c:f>'Opp. score by theme'!$D$10</c:f>
              <c:numCache>
                <c:formatCode>0.00</c:formatCode>
                <c:ptCount val="1"/>
                <c:pt idx="0">
                  <c:v>5.0559838920000004</c:v>
                </c:pt>
              </c:numCache>
            </c:numRef>
          </c:yVal>
          <c:bubbleSize>
            <c:numRef>
              <c:f>'Opp. score by theme'!$E$10</c:f>
              <c:numCache>
                <c:formatCode>0.00</c:formatCode>
                <c:ptCount val="1"/>
                <c:pt idx="0">
                  <c:v>5.5537179329999997</c:v>
                </c:pt>
              </c:numCache>
            </c:numRef>
          </c:bubbleSize>
          <c:bubble3D val="0"/>
          <c:extLst>
            <c:ext xmlns:c16="http://schemas.microsoft.com/office/drawing/2014/chart" uri="{C3380CC4-5D6E-409C-BE32-E72D297353CC}">
              <c16:uniqueId val="{0000000D-E359-4FD4-A08D-4B8867AA6D92}"/>
            </c:ext>
          </c:extLst>
        </c:ser>
        <c:ser>
          <c:idx val="7"/>
          <c:order val="7"/>
          <c:tx>
            <c:strRef>
              <c:f>'Opp. score by theme'!$B$11</c:f>
              <c:strCache>
                <c:ptCount val="1"/>
                <c:pt idx="0">
                  <c:v>Respect (claims)</c:v>
                </c:pt>
              </c:strCache>
            </c:strRef>
          </c:tx>
          <c:spPr>
            <a:solidFill>
              <a:srgbClr val="93C01F"/>
            </a:solidFill>
            <a:ln w="25400">
              <a:noFill/>
            </a:ln>
            <a:effectLst/>
          </c:spPr>
          <c:invertIfNegative val="0"/>
          <c:dLbls>
            <c:dLbl>
              <c:idx val="0"/>
              <c:layout>
                <c:manualLayout>
                  <c:x val="-0.28354747009114889"/>
                  <c:y val="1.2325772920866842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359-4FD4-A08D-4B8867AA6D9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5.7463524130000003</c:v>
                </c:pt>
              </c:numCache>
            </c:numRef>
          </c:xVal>
          <c:yVal>
            <c:numRef>
              <c:f>'Opp. score by theme'!$D$11</c:f>
              <c:numCache>
                <c:formatCode>0.00</c:formatCode>
                <c:ptCount val="1"/>
                <c:pt idx="0">
                  <c:v>6.0642516290000001</c:v>
                </c:pt>
              </c:numCache>
            </c:numRef>
          </c:yVal>
          <c:bubbleSize>
            <c:numRef>
              <c:f>'Opp. score by theme'!$E$11</c:f>
              <c:numCache>
                <c:formatCode>0.00</c:formatCode>
                <c:ptCount val="1"/>
                <c:pt idx="0">
                  <c:v>5.4284531969999996</c:v>
                </c:pt>
              </c:numCache>
            </c:numRef>
          </c:bubbleSize>
          <c:bubble3D val="0"/>
          <c:extLst>
            <c:ext xmlns:c16="http://schemas.microsoft.com/office/drawing/2014/chart" uri="{C3380CC4-5D6E-409C-BE32-E72D297353CC}">
              <c16:uniqueId val="{0000000F-E359-4FD4-A08D-4B8867AA6D92}"/>
            </c:ext>
          </c:extLst>
        </c:ser>
        <c:ser>
          <c:idx val="8"/>
          <c:order val="8"/>
          <c:tx>
            <c:strRef>
              <c:f>'Opp. score by theme'!$B$12</c:f>
              <c:strCache>
                <c:ptCount val="1"/>
                <c:pt idx="0">
                  <c:v>Relationship</c:v>
                </c:pt>
              </c:strCache>
            </c:strRef>
          </c:tx>
          <c:spPr>
            <a:solidFill>
              <a:schemeClr val="tx1"/>
            </a:solidFill>
            <a:ln w="25400">
              <a:noFill/>
            </a:ln>
            <a:effectLst/>
          </c:spPr>
          <c:invertIfNegative val="0"/>
          <c:dLbls>
            <c:dLbl>
              <c:idx val="0"/>
              <c:layout>
                <c:manualLayout>
                  <c:x val="-0.37415160580862994"/>
                  <c:y val="0.18328130345788529"/>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359-4FD4-A08D-4B8867AA6D92}"/>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5.1919225640000004</c:v>
                </c:pt>
              </c:numCache>
            </c:numRef>
          </c:xVal>
          <c:yVal>
            <c:numRef>
              <c:f>'Opp. score by theme'!$D$12</c:f>
              <c:numCache>
                <c:formatCode>0.00</c:formatCode>
                <c:ptCount val="1"/>
                <c:pt idx="0">
                  <c:v>5.0041969579999996</c:v>
                </c:pt>
              </c:numCache>
            </c:numRef>
          </c:yVal>
          <c:bubbleSize>
            <c:numRef>
              <c:f>'Opp. score by theme'!$E$12</c:f>
              <c:numCache>
                <c:formatCode>0.00</c:formatCode>
                <c:ptCount val="1"/>
                <c:pt idx="0">
                  <c:v>5.3796481690000002</c:v>
                </c:pt>
              </c:numCache>
            </c:numRef>
          </c:bubbleSize>
          <c:bubble3D val="0"/>
          <c:extLst>
            <c:ext xmlns:c16="http://schemas.microsoft.com/office/drawing/2014/chart" uri="{C3380CC4-5D6E-409C-BE32-E72D297353CC}">
              <c16:uniqueId val="{00000011-E359-4FD4-A08D-4B8867AA6D92}"/>
            </c:ext>
          </c:extLst>
        </c:ser>
        <c:dLbls>
          <c:showLegendKey val="0"/>
          <c:showVal val="0"/>
          <c:showCatName val="0"/>
          <c:showSerName val="0"/>
          <c:showPercent val="0"/>
          <c:showBubbleSize val="0"/>
        </c:dLbls>
        <c:bubbleScale val="40"/>
        <c:showNegBubbles val="0"/>
        <c:axId val="609719224"/>
        <c:axId val="609718832"/>
      </c:bubbleChart>
      <c:valAx>
        <c:axId val="609719224"/>
        <c:scaling>
          <c:orientation val="minMax"/>
          <c:max val="10"/>
          <c:min val="0"/>
        </c:scaling>
        <c:delete val="1"/>
        <c:axPos val="b"/>
        <c:numFmt formatCode="0.00" sourceLinked="1"/>
        <c:majorTickMark val="out"/>
        <c:minorTickMark val="none"/>
        <c:tickLblPos val="nextTo"/>
        <c:crossAx val="609718832"/>
        <c:crosses val="autoZero"/>
        <c:crossBetween val="midCat"/>
      </c:valAx>
      <c:valAx>
        <c:axId val="609718832"/>
        <c:scaling>
          <c:orientation val="minMax"/>
          <c:max val="10"/>
        </c:scaling>
        <c:delete val="1"/>
        <c:axPos val="l"/>
        <c:numFmt formatCode="0.00" sourceLinked="1"/>
        <c:majorTickMark val="out"/>
        <c:minorTickMark val="none"/>
        <c:tickLblPos val="nextTo"/>
        <c:crossAx val="609719224"/>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9392073985074691"/>
        </c:manualLayout>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F9ED6F"/>
              </a:solidFill>
              <a:ln>
                <a:noFill/>
              </a:ln>
              <a:effectLst/>
            </c:spPr>
            <c:extLst>
              <c:ext xmlns:c16="http://schemas.microsoft.com/office/drawing/2014/chart" uri="{C3380CC4-5D6E-409C-BE32-E72D297353CC}">
                <c16:uniqueId val="{00000000-A6F8-4185-8E25-C016FDF2DAE8}"/>
              </c:ext>
            </c:extLst>
          </c:dPt>
          <c:dPt>
            <c:idx val="1"/>
            <c:invertIfNegative val="0"/>
            <c:bubble3D val="0"/>
            <c:spPr>
              <a:solidFill>
                <a:srgbClr val="F5A03D"/>
              </a:solidFill>
              <a:ln>
                <a:noFill/>
              </a:ln>
              <a:effectLst/>
            </c:spPr>
            <c:extLst>
              <c:ext xmlns:c16="http://schemas.microsoft.com/office/drawing/2014/chart" uri="{C3380CC4-5D6E-409C-BE32-E72D297353CC}">
                <c16:uniqueId val="{00000001-A6F8-4185-8E25-C016FDF2DAE8}"/>
              </c:ext>
            </c:extLst>
          </c:dPt>
          <c:dPt>
            <c:idx val="2"/>
            <c:invertIfNegative val="0"/>
            <c:bubble3D val="0"/>
            <c:spPr>
              <a:solidFill>
                <a:srgbClr val="AB588C"/>
              </a:solidFill>
              <a:ln>
                <a:noFill/>
              </a:ln>
              <a:effectLst/>
            </c:spPr>
            <c:extLst>
              <c:ext xmlns:c16="http://schemas.microsoft.com/office/drawing/2014/chart" uri="{C3380CC4-5D6E-409C-BE32-E72D297353CC}">
                <c16:uniqueId val="{00000002-A6F8-4185-8E25-C016FDF2DAE8}"/>
              </c:ext>
            </c:extLst>
          </c:dPt>
          <c:dPt>
            <c:idx val="3"/>
            <c:invertIfNegative val="0"/>
            <c:bubble3D val="0"/>
            <c:spPr>
              <a:solidFill>
                <a:srgbClr val="008265"/>
              </a:solidFill>
              <a:ln>
                <a:noFill/>
              </a:ln>
              <a:effectLst/>
            </c:spPr>
            <c:extLst>
              <c:ext xmlns:c16="http://schemas.microsoft.com/office/drawing/2014/chart" uri="{C3380CC4-5D6E-409C-BE32-E72D297353CC}">
                <c16:uniqueId val="{00000003-A6F8-4185-8E25-C016FDF2DAE8}"/>
              </c:ext>
            </c:extLst>
          </c:dPt>
          <c:dPt>
            <c:idx val="4"/>
            <c:invertIfNegative val="0"/>
            <c:bubble3D val="0"/>
            <c:spPr>
              <a:solidFill>
                <a:srgbClr val="15ADD0"/>
              </a:solidFill>
              <a:ln>
                <a:noFill/>
              </a:ln>
              <a:effectLst/>
            </c:spPr>
            <c:extLst>
              <c:ext xmlns:c16="http://schemas.microsoft.com/office/drawing/2014/chart" uri="{C3380CC4-5D6E-409C-BE32-E72D297353CC}">
                <c16:uniqueId val="{00000004-A6F8-4185-8E25-C016FDF2DAE8}"/>
              </c:ext>
            </c:extLst>
          </c:dPt>
          <c:dLbls>
            <c:dLbl>
              <c:idx val="0"/>
              <c:layout>
                <c:manualLayout>
                  <c:x val="-2.0918055576144194E-3"/>
                  <c:y val="9.5091835122805848E-2"/>
                </c:manualLayout>
              </c:layout>
              <c:tx>
                <c:rich>
                  <a:bodyPr/>
                  <a:lstStyle/>
                  <a:p>
                    <a:fld id="{666A4095-BFE1-4276-9446-766C59F1CC1C}" type="CELLRANGE">
                      <a:rPr lang="en-US" baseline="0"/>
                      <a:pPr/>
                      <a:t>[CELLRANGE]</a:t>
                    </a:fld>
                    <a:r>
                      <a:rPr lang="en-US" baseline="0"/>
                      <a:t>, </a:t>
                    </a:r>
                    <a:fld id="{179C0D9E-35C2-405B-82F5-B5EF84EB7E20}"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0-A6F8-4185-8E25-C016FDF2DAE8}"/>
                </c:ext>
              </c:extLst>
            </c:dLbl>
            <c:dLbl>
              <c:idx val="1"/>
              <c:layout>
                <c:manualLayout>
                  <c:x val="-0.19628383330780341"/>
                  <c:y val="0.29399804697784182"/>
                </c:manualLayout>
              </c:layout>
              <c:tx>
                <c:rich>
                  <a:bodyPr/>
                  <a:lstStyle/>
                  <a:p>
                    <a:fld id="{2B8F2952-7B34-48C4-B0EE-6A5B9D11BBDF}" type="CELLRANGE">
                      <a:rPr lang="en-US" baseline="0"/>
                      <a:pPr/>
                      <a:t>[CELLRANGE]</a:t>
                    </a:fld>
                    <a:r>
                      <a:rPr lang="en-US" baseline="0"/>
                      <a:t>, </a:t>
                    </a:r>
                    <a:fld id="{F30C7341-222C-48B9-8069-2D68E0177F2C}"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1-A6F8-4185-8E25-C016FDF2DAE8}"/>
                </c:ext>
              </c:extLst>
            </c:dLbl>
            <c:dLbl>
              <c:idx val="2"/>
              <c:layout>
                <c:manualLayout>
                  <c:x val="-4.3200785468826851E-2"/>
                  <c:y val="-0.21655065738592424"/>
                </c:manualLayout>
              </c:layout>
              <c:tx>
                <c:rich>
                  <a:bodyPr/>
                  <a:lstStyle/>
                  <a:p>
                    <a:fld id="{77E1B727-2875-456D-BB5B-5B675D44F8F9}" type="CELLRANGE">
                      <a:rPr lang="en-US" baseline="0"/>
                      <a:pPr/>
                      <a:t>[CELLRANGE]</a:t>
                    </a:fld>
                    <a:r>
                      <a:rPr lang="en-US" baseline="0"/>
                      <a:t>, </a:t>
                    </a:r>
                    <a:fld id="{0FD6ECD6-DBFB-4D6A-A939-2816A42F7CB7}"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2-A6F8-4185-8E25-C016FDF2DAE8}"/>
                </c:ext>
              </c:extLst>
            </c:dLbl>
            <c:dLbl>
              <c:idx val="3"/>
              <c:layout>
                <c:manualLayout>
                  <c:x val="-0.42765762249003919"/>
                  <c:y val="-1.544945837142849E-2"/>
                </c:manualLayout>
              </c:layout>
              <c:tx>
                <c:rich>
                  <a:bodyPr/>
                  <a:lstStyle/>
                  <a:p>
                    <a:fld id="{1D3FA1CE-9617-4FDA-93E1-DEBE788A23E3}" type="CELLRANGE">
                      <a:rPr lang="en-US" baseline="0"/>
                      <a:pPr/>
                      <a:t>[CELLRANGE]</a:t>
                    </a:fld>
                    <a:r>
                      <a:rPr lang="en-US" baseline="0"/>
                      <a:t>, </a:t>
                    </a:r>
                    <a:fld id="{DEE68FD7-4FD1-41AE-9990-17D014643B4B}"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A6F8-4185-8E25-C016FDF2DAE8}"/>
                </c:ext>
              </c:extLst>
            </c:dLbl>
            <c:dLbl>
              <c:idx val="4"/>
              <c:layout>
                <c:manualLayout>
                  <c:x val="-0.39913791257570452"/>
                  <c:y val="0.22264835548832734"/>
                </c:manualLayout>
              </c:layout>
              <c:tx>
                <c:rich>
                  <a:bodyPr/>
                  <a:lstStyle/>
                  <a:p>
                    <a:fld id="{E98A3D0E-6180-4A13-A627-1C20D74BA3C9}" type="CELLRANGE">
                      <a:rPr lang="en-US" baseline="0"/>
                      <a:pPr/>
                      <a:t>[CELLRANGE]</a:t>
                    </a:fld>
                    <a:r>
                      <a:rPr lang="en-US" baseline="0"/>
                      <a:t>, </a:t>
                    </a:r>
                    <a:fld id="{F190167B-2F45-4112-AE41-F31FCE8CC0EA}" type="BUBBLESIZE">
                      <a:rPr lang="en-US" baseline="0"/>
                      <a:pPr/>
                      <a:t>[BUBBLE SIZE]</a:t>
                    </a:fld>
                    <a:endParaRPr lang="en-US" baseline="0"/>
                  </a:p>
                </c:rich>
              </c:tx>
              <c:showLegendKey val="1"/>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4-A6F8-4185-8E25-C016FDF2DA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0"/>
            <c:showCatName val="0"/>
            <c:showSerName val="0"/>
            <c:showPercent val="0"/>
            <c:showBubbleSize val="1"/>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'1'!$C$9:$C$13</c:f>
              <c:numCache>
                <c:formatCode>0.00</c:formatCode>
                <c:ptCount val="5"/>
                <c:pt idx="0">
                  <c:v>7.0093457939999997</c:v>
                </c:pt>
                <c:pt idx="1">
                  <c:v>6.8691588790000004</c:v>
                </c:pt>
                <c:pt idx="2">
                  <c:v>7.4566088119999998</c:v>
                </c:pt>
                <c:pt idx="3">
                  <c:v>6.8224299070000001</c:v>
                </c:pt>
                <c:pt idx="4">
                  <c:v>6.5020026700000004</c:v>
                </c:pt>
              </c:numCache>
            </c:numRef>
          </c:xVal>
          <c:yVal>
            <c:numRef>
              <c:f>'1'!$D$9:$D$13</c:f>
              <c:numCache>
                <c:formatCode>0.00</c:formatCode>
                <c:ptCount val="5"/>
                <c:pt idx="0">
                  <c:v>5.0489510490000002</c:v>
                </c:pt>
                <c:pt idx="1">
                  <c:v>5.3481894150000002</c:v>
                </c:pt>
                <c:pt idx="2">
                  <c:v>6.6250974280000001</c:v>
                </c:pt>
                <c:pt idx="3">
                  <c:v>5.5726256980000004</c:v>
                </c:pt>
                <c:pt idx="4">
                  <c:v>5.1428571429999996</c:v>
                </c:pt>
              </c:numCache>
            </c:numRef>
          </c:yVal>
          <c:bubbleSize>
            <c:numRef>
              <c:f>'1'!$E$9:$E$13</c:f>
              <c:numCache>
                <c:formatCode>0.00</c:formatCode>
                <c:ptCount val="5"/>
                <c:pt idx="0">
                  <c:v>8.9697405400000001</c:v>
                </c:pt>
                <c:pt idx="1">
                  <c:v>8.3901283420000006</c:v>
                </c:pt>
                <c:pt idx="2">
                  <c:v>8.2881201959999995</c:v>
                </c:pt>
                <c:pt idx="3">
                  <c:v>8.0722341150000005</c:v>
                </c:pt>
                <c:pt idx="4">
                  <c:v>7.8611481980000004</c:v>
                </c:pt>
              </c:numCache>
            </c:numRef>
          </c:bubbleSize>
          <c:bubble3D val="0"/>
          <c:extLst>
            <c:ext xmlns:c15="http://schemas.microsoft.com/office/drawing/2012/chart" uri="{02D57815-91ED-43cb-92C2-25804820EDAC}">
              <c15:datalabelsRange>
                <c15:f>'1'!$B$9:$B$13</c15:f>
                <c15:dlblRangeCache>
                  <c:ptCount val="5"/>
                  <c:pt idx="0">
                    <c:v>Loyalty: I am able to get a discount for staying with the same company</c:v>
                  </c:pt>
                  <c:pt idx="1">
                    <c:v>Loyalty: The premium doesn't increase because I'm not a new customer anymore</c:v>
                  </c:pt>
                  <c:pt idx="2">
                    <c:v>Confidence: The company handles complaints professionally and fairly</c:v>
                  </c:pt>
                  <c:pt idx="3">
                    <c:v>Loyalty: My provider takes my loyalty into account when calculating renewal quotes after I have claimed</c:v>
                  </c:pt>
                  <c:pt idx="4">
                    <c:v>Loyalty: The insurer provides additional benefits for renewing (e.g. enhanced cover)</c:v>
                  </c:pt>
                </c15:dlblRangeCache>
              </c15:datalabelsRange>
            </c:ext>
            <c:ext xmlns:c16="http://schemas.microsoft.com/office/drawing/2014/chart" uri="{C3380CC4-5D6E-409C-BE32-E72D297353CC}">
              <c16:uniqueId val="{00000005-A6F8-4185-8E25-C016FDF2DAE8}"/>
            </c:ext>
          </c:extLst>
        </c:ser>
        <c:dLbls>
          <c:showLegendKey val="0"/>
          <c:showVal val="0"/>
          <c:showCatName val="0"/>
          <c:showSerName val="0"/>
          <c:showPercent val="0"/>
          <c:showBubbleSize val="0"/>
        </c:dLbls>
        <c:bubbleScale val="100"/>
        <c:showNegBubbles val="0"/>
        <c:axId val="2019800319"/>
        <c:axId val="2019796575"/>
      </c:bubbleChart>
      <c:valAx>
        <c:axId val="2019800319"/>
        <c:scaling>
          <c:orientation val="minMax"/>
          <c:max val="10"/>
          <c:min val="0"/>
        </c:scaling>
        <c:delete val="1"/>
        <c:axPos val="b"/>
        <c:numFmt formatCode="0.00" sourceLinked="1"/>
        <c:majorTickMark val="none"/>
        <c:minorTickMark val="none"/>
        <c:tickLblPos val="nextTo"/>
        <c:crossAx val="2019796575"/>
        <c:crosses val="autoZero"/>
        <c:crossBetween val="midCat"/>
      </c:valAx>
      <c:valAx>
        <c:axId val="2019796575"/>
        <c:scaling>
          <c:orientation val="minMax"/>
          <c:max val="10"/>
        </c:scaling>
        <c:delete val="1"/>
        <c:axPos val="l"/>
        <c:numFmt formatCode="0.00" sourceLinked="1"/>
        <c:majorTickMark val="none"/>
        <c:minorTickMark val="none"/>
        <c:tickLblPos val="nextTo"/>
        <c:crossAx val="201980031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7716683395786963"/>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Control (claims)</c:v>
                </c:pt>
                <c:pt idx="6">
                  <c:v>Relationship</c:v>
                </c:pt>
                <c:pt idx="7">
                  <c:v>Speed (claims)</c:v>
                </c:pt>
                <c:pt idx="8">
                  <c:v>Respect (claims)</c:v>
                </c:pt>
              </c:strCache>
            </c:strRef>
          </c:cat>
          <c:val>
            <c:numRef>
              <c:f>Sheet1!$D$2:$D$10</c:f>
              <c:numCache>
                <c:formatCode>0.00</c:formatCode>
                <c:ptCount val="9"/>
                <c:pt idx="0">
                  <c:v>7.6749980999999998</c:v>
                </c:pt>
                <c:pt idx="1">
                  <c:v>6.7346211650000001</c:v>
                </c:pt>
                <c:pt idx="2">
                  <c:v>6.5911975969999999</c:v>
                </c:pt>
                <c:pt idx="3">
                  <c:v>6.463457258</c:v>
                </c:pt>
                <c:pt idx="4">
                  <c:v>5.8565987169999998</c:v>
                </c:pt>
                <c:pt idx="5">
                  <c:v>5.591833737</c:v>
                </c:pt>
                <c:pt idx="6">
                  <c:v>5.3636113270000001</c:v>
                </c:pt>
                <c:pt idx="7">
                  <c:v>5.3178950719999998</c:v>
                </c:pt>
                <c:pt idx="8">
                  <c:v>4.906043049</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49512843662936412"/>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Respect (claims)</c:v>
                </c:pt>
                <c:pt idx="4">
                  <c:v>Ease</c:v>
                </c:pt>
                <c:pt idx="5">
                  <c:v>Protection</c:v>
                </c:pt>
                <c:pt idx="6">
                  <c:v>Speed (claims)</c:v>
                </c:pt>
                <c:pt idx="7">
                  <c:v>Relationship</c:v>
                </c:pt>
                <c:pt idx="8">
                  <c:v>Price</c:v>
                </c:pt>
              </c:strCache>
            </c:strRef>
          </c:cat>
          <c:val>
            <c:numRef>
              <c:f>Sheet1!$D$2:$D$10</c:f>
              <c:numCache>
                <c:formatCode>0.00</c:formatCode>
                <c:ptCount val="9"/>
                <c:pt idx="0">
                  <c:v>7.5742813289999997</c:v>
                </c:pt>
                <c:pt idx="1">
                  <c:v>7.1282351239999997</c:v>
                </c:pt>
                <c:pt idx="2">
                  <c:v>7.0995315039999998</c:v>
                </c:pt>
                <c:pt idx="3">
                  <c:v>6.0237397010000002</c:v>
                </c:pt>
                <c:pt idx="4">
                  <c:v>5.9617503630000002</c:v>
                </c:pt>
                <c:pt idx="5">
                  <c:v>5.8989153500000002</c:v>
                </c:pt>
                <c:pt idx="6">
                  <c:v>5.8444452990000002</c:v>
                </c:pt>
                <c:pt idx="7">
                  <c:v>5.4004860570000002</c:v>
                </c:pt>
                <c:pt idx="8">
                  <c:v>5.2439665790000003</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79283424476015E-2"/>
          <c:w val="0.87872976264024871"/>
          <c:h val="0.91860782207855529"/>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Sheet1!$D$45:$M$45</c:f>
              <c:numCache>
                <c:formatCode>0.00</c:formatCode>
                <c:ptCount val="10"/>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Sheet1!$D$46:$M$46</c:f>
              <c:numCache>
                <c:formatCode>0.00</c:formatCode>
                <c:ptCount val="10"/>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Sheet1!$D$47:$M$47</c:f>
              <c:numCache>
                <c:formatCode>0.00</c:formatCode>
                <c:ptCount val="10"/>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Sheet1!$D$48:$M$48</c:f>
              <c:numCache>
                <c:formatCode>0.00</c:formatCode>
                <c:ptCount val="10"/>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Sheet1!$D$49:$M$49</c:f>
              <c:numCache>
                <c:formatCode>0.00</c:formatCode>
                <c:ptCount val="10"/>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Sheet1!$D$50:$M$50</c:f>
              <c:numCache>
                <c:formatCode>0.00</c:formatCode>
                <c:ptCount val="10"/>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9ED6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Sheet1!$D$51:$M$51</c:f>
              <c:numCache>
                <c:formatCode>0.00</c:formatCode>
                <c:ptCount val="10"/>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2.5783921818925328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Sheet1!$D$52:$M$52</c:f>
              <c:numCache>
                <c:formatCode>0.00</c:formatCode>
                <c:ptCount val="10"/>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1.9645949900773925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Sheet1!$D$44:$M$44</c:f>
              <c:strCache>
                <c:ptCount val="10"/>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strCache>
            </c:strRef>
          </c:cat>
          <c:val>
            <c:numRef>
              <c:f>Sheet1!$D$53:$M$53</c:f>
              <c:numCache>
                <c:formatCode>0.00</c:formatCode>
                <c:ptCount val="10"/>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4580082376424609"/>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8102427184698013"/>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Protection</c:v>
                </c:pt>
                <c:pt idx="4">
                  <c:v>Ease</c:v>
                </c:pt>
                <c:pt idx="5">
                  <c:v>Speed (claims)</c:v>
                </c:pt>
                <c:pt idx="6">
                  <c:v>Respect (claims)</c:v>
                </c:pt>
                <c:pt idx="7">
                  <c:v>Price</c:v>
                </c:pt>
                <c:pt idx="8">
                  <c:v>Relationship</c:v>
                </c:pt>
              </c:strCache>
            </c:strRef>
          </c:cat>
          <c:val>
            <c:numRef>
              <c:f>Sheet1!$D$2:$D$10</c:f>
              <c:numCache>
                <c:formatCode>0.00</c:formatCode>
                <c:ptCount val="9"/>
                <c:pt idx="0">
                  <c:v>7.7664614800000003</c:v>
                </c:pt>
                <c:pt idx="1">
                  <c:v>6.9346181290000004</c:v>
                </c:pt>
                <c:pt idx="2">
                  <c:v>6.8744069970000004</c:v>
                </c:pt>
                <c:pt idx="3">
                  <c:v>6.2895931279999999</c:v>
                </c:pt>
                <c:pt idx="4">
                  <c:v>6.2545850920000001</c:v>
                </c:pt>
                <c:pt idx="5">
                  <c:v>5.8831872140000003</c:v>
                </c:pt>
                <c:pt idx="6">
                  <c:v>5.7475078069999999</c:v>
                </c:pt>
                <c:pt idx="7">
                  <c:v>5.5255372920000001</c:v>
                </c:pt>
                <c:pt idx="8">
                  <c:v>5.3223537189999996</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43380185980142294"/>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9316234578314231"/>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CCE-BF9A-57691181A774}"/>
                </c:ext>
              </c:extLst>
            </c:dLbl>
            <c:dLbl>
              <c:idx val="7"/>
              <c:layout>
                <c:manualLayout>
                  <c:x val="-1.1290320268337563E-2"/>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CCE-BF9A-57691181A7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Speed (claims)</c:v>
                </c:pt>
                <c:pt idx="8">
                  <c:v>Respect (claims)</c:v>
                </c:pt>
              </c:strCache>
            </c:strRef>
          </c:cat>
          <c:val>
            <c:numRef>
              <c:f>Sheet1!$D$2:$D$10</c:f>
              <c:numCache>
                <c:formatCode>0.00</c:formatCode>
                <c:ptCount val="9"/>
                <c:pt idx="0">
                  <c:v>7.0516104730000002</c:v>
                </c:pt>
                <c:pt idx="1">
                  <c:v>6.6138733670000001</c:v>
                </c:pt>
                <c:pt idx="2">
                  <c:v>6.4643052799999996</c:v>
                </c:pt>
                <c:pt idx="3">
                  <c:v>5.9141966520000002</c:v>
                </c:pt>
                <c:pt idx="4">
                  <c:v>5.7402398220000004</c:v>
                </c:pt>
                <c:pt idx="5">
                  <c:v>5.6717634920000002</c:v>
                </c:pt>
                <c:pt idx="6">
                  <c:v>5.595591035</c:v>
                </c:pt>
                <c:pt idx="7">
                  <c:v>5.1031550609999998</c:v>
                </c:pt>
                <c:pt idx="8">
                  <c:v>4.6414141420000004</c:v>
                </c:pt>
              </c:numCache>
            </c:numRef>
          </c:val>
          <c:extLst>
            <c:ext xmlns:c16="http://schemas.microsoft.com/office/drawing/2014/chart" uri="{C3380CC4-5D6E-409C-BE32-E72D297353CC}">
              <c16:uniqueId val="{00000002-53A1-4CCE-BF9A-57691181A774}"/>
            </c:ext>
          </c:extLst>
        </c:ser>
        <c:dLbls>
          <c:dLblPos val="outEnd"/>
          <c:showLegendKey val="0"/>
          <c:showVal val="1"/>
          <c:showCatName val="0"/>
          <c:showSerName val="0"/>
          <c:showPercent val="0"/>
          <c:showBubbleSize val="0"/>
        </c:dLbls>
        <c:gapWidth val="150"/>
        <c:axId val="197255680"/>
        <c:axId val="176691968"/>
        <c:extLst/>
      </c:barChart>
      <c:catAx>
        <c:axId val="19725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91968"/>
        <c:crosses val="autoZero"/>
        <c:auto val="1"/>
        <c:lblAlgn val="ctr"/>
        <c:lblOffset val="100"/>
        <c:noMultiLvlLbl val="0"/>
      </c:catAx>
      <c:valAx>
        <c:axId val="176691968"/>
        <c:scaling>
          <c:orientation val="minMax"/>
        </c:scaling>
        <c:delete val="1"/>
        <c:axPos val="t"/>
        <c:numFmt formatCode="0.00" sourceLinked="1"/>
        <c:majorTickMark val="none"/>
        <c:minorTickMark val="none"/>
        <c:tickLblPos val="nextTo"/>
        <c:crossAx val="1972556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Control (claims)</c:v>
                </c:pt>
                <c:pt idx="6">
                  <c:v>Relationship</c:v>
                </c:pt>
                <c:pt idx="7">
                  <c:v>Respect (claims)</c:v>
                </c:pt>
                <c:pt idx="8">
                  <c:v>Speed (claims)</c:v>
                </c:pt>
              </c:strCache>
            </c:strRef>
          </c:cat>
          <c:val>
            <c:numRef>
              <c:f>Sheet1!$D$2:$D$10</c:f>
              <c:numCache>
                <c:formatCode>0.00</c:formatCode>
                <c:ptCount val="9"/>
                <c:pt idx="0">
                  <c:v>8.2516695860000002</c:v>
                </c:pt>
                <c:pt idx="1">
                  <c:v>7.2401586660000001</c:v>
                </c:pt>
                <c:pt idx="2">
                  <c:v>6.2023606759999996</c:v>
                </c:pt>
                <c:pt idx="3">
                  <c:v>6.1422468170000002</c:v>
                </c:pt>
                <c:pt idx="4">
                  <c:v>5.5108989729999998</c:v>
                </c:pt>
                <c:pt idx="5">
                  <c:v>4.8571428570000004</c:v>
                </c:pt>
                <c:pt idx="6">
                  <c:v>4.2325301140000002</c:v>
                </c:pt>
                <c:pt idx="7">
                  <c:v>3.2969187679999998</c:v>
                </c:pt>
                <c:pt idx="8">
                  <c:v>1.558441559</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7.1753512370000001</c:v>
                </c:pt>
                <c:pt idx="1">
                  <c:v>6.214587699</c:v>
                </c:pt>
                <c:pt idx="2">
                  <c:v>5.8646849669999996</c:v>
                </c:pt>
                <c:pt idx="3">
                  <c:v>5.6658124379999997</c:v>
                </c:pt>
                <c:pt idx="4">
                  <c:v>5.6232413870000002</c:v>
                </c:pt>
                <c:pt idx="5">
                  <c:v>5.2468222109999996</c:v>
                </c:pt>
                <c:pt idx="6">
                  <c:v>5.1809180809999997</c:v>
                </c:pt>
                <c:pt idx="7">
                  <c:v>4.8213432230000004</c:v>
                </c:pt>
                <c:pt idx="8">
                  <c:v>4.804613936</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Ease</c:v>
                </c:pt>
                <c:pt idx="5">
                  <c:v>Protection</c:v>
                </c:pt>
                <c:pt idx="6">
                  <c:v>Respect (claims)</c:v>
                </c:pt>
                <c:pt idx="7">
                  <c:v>Relationship</c:v>
                </c:pt>
                <c:pt idx="8">
                  <c:v>Price</c:v>
                </c:pt>
              </c:strCache>
            </c:strRef>
          </c:cat>
          <c:val>
            <c:numRef>
              <c:f>Sheet1!$D$2:$D$10</c:f>
              <c:numCache>
                <c:formatCode>0.00</c:formatCode>
                <c:ptCount val="9"/>
                <c:pt idx="0">
                  <c:v>7.542318163</c:v>
                </c:pt>
                <c:pt idx="1">
                  <c:v>7.3208708519999997</c:v>
                </c:pt>
                <c:pt idx="2">
                  <c:v>7.2614524539999996</c:v>
                </c:pt>
                <c:pt idx="3">
                  <c:v>7.206674134</c:v>
                </c:pt>
                <c:pt idx="4">
                  <c:v>6.6946047809999998</c:v>
                </c:pt>
                <c:pt idx="5">
                  <c:v>6.6496911680000004</c:v>
                </c:pt>
                <c:pt idx="6">
                  <c:v>6.4833017020000003</c:v>
                </c:pt>
                <c:pt idx="7">
                  <c:v>6.4360948020000004</c:v>
                </c:pt>
                <c:pt idx="8">
                  <c:v>5.8611002880000003</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38E-4"/>
          <c:y val="0.23288527793914468"/>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7-4119-9755-DA1760641721}"/>
                </c:ext>
              </c:extLst>
            </c:dLbl>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7-4119-9755-DA176064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7-4119-9755-DA176064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8C-4437-90AA-EEF46DD6E1A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7-4119-9755-DA176064172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57-4119-9755-DA176064172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C-4437-90AA-EEF46DD6E1A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7.0000000000000007E-2</c:v>
                </c:pt>
                <c:pt idx="1">
                  <c:v>0.04</c:v>
                </c:pt>
                <c:pt idx="2">
                  <c:v>0.03</c:v>
                </c:pt>
                <c:pt idx="3">
                  <c:v>0.05</c:v>
                </c:pt>
                <c:pt idx="4">
                  <c:v>0.05</c:v>
                </c:pt>
                <c:pt idx="5">
                  <c:v>0.05</c:v>
                </c:pt>
                <c:pt idx="6">
                  <c:v>0.06</c:v>
                </c:pt>
                <c:pt idx="7">
                  <c:v>0.06</c:v>
                </c:pt>
                <c:pt idx="8">
                  <c:v>0.06</c:v>
                </c:pt>
                <c:pt idx="9">
                  <c:v>0.04</c:v>
                </c:pt>
                <c:pt idx="10">
                  <c:v>0.06</c:v>
                </c:pt>
                <c:pt idx="11">
                  <c:v>0.05</c:v>
                </c:pt>
                <c:pt idx="12">
                  <c:v>0.05</c:v>
                </c:pt>
                <c:pt idx="13">
                  <c:v>0.05</c:v>
                </c:pt>
                <c:pt idx="14">
                  <c:v>0.05</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0.12</c:v>
                </c:pt>
                <c:pt idx="1">
                  <c:v>0.11</c:v>
                </c:pt>
                <c:pt idx="2">
                  <c:v>0.19</c:v>
                </c:pt>
                <c:pt idx="3">
                  <c:v>0.11</c:v>
                </c:pt>
                <c:pt idx="4">
                  <c:v>0.14000000000000001</c:v>
                </c:pt>
                <c:pt idx="5">
                  <c:v>0.12</c:v>
                </c:pt>
                <c:pt idx="6">
                  <c:v>0.13</c:v>
                </c:pt>
                <c:pt idx="7">
                  <c:v>0.16</c:v>
                </c:pt>
                <c:pt idx="8">
                  <c:v>0.11</c:v>
                </c:pt>
                <c:pt idx="9">
                  <c:v>0.12</c:v>
                </c:pt>
                <c:pt idx="10">
                  <c:v>0.09</c:v>
                </c:pt>
                <c:pt idx="11">
                  <c:v>0.11</c:v>
                </c:pt>
                <c:pt idx="12">
                  <c:v>0.13</c:v>
                </c:pt>
                <c:pt idx="13">
                  <c:v>0.19</c:v>
                </c:pt>
                <c:pt idx="14">
                  <c:v>0.13</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0.81</c:v>
                </c:pt>
                <c:pt idx="1">
                  <c:v>0.84</c:v>
                </c:pt>
                <c:pt idx="2">
                  <c:v>0.78</c:v>
                </c:pt>
                <c:pt idx="3">
                  <c:v>0.84</c:v>
                </c:pt>
                <c:pt idx="4">
                  <c:v>0.81</c:v>
                </c:pt>
                <c:pt idx="5">
                  <c:v>0.82</c:v>
                </c:pt>
                <c:pt idx="6">
                  <c:v>0.81</c:v>
                </c:pt>
                <c:pt idx="7">
                  <c:v>0.79</c:v>
                </c:pt>
                <c:pt idx="8">
                  <c:v>0.82</c:v>
                </c:pt>
                <c:pt idx="9">
                  <c:v>0.84</c:v>
                </c:pt>
                <c:pt idx="10">
                  <c:v>0.85</c:v>
                </c:pt>
                <c:pt idx="11">
                  <c:v>0.85</c:v>
                </c:pt>
                <c:pt idx="12">
                  <c:v>0.81</c:v>
                </c:pt>
                <c:pt idx="13">
                  <c:v>0.76</c:v>
                </c:pt>
                <c:pt idx="14">
                  <c:v>0.82</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0.00%</c:formatCode>
                      <c:ptCount val="15"/>
                      <c:pt idx="0">
                        <c:v>3.3112582800000003E-3</c:v>
                      </c:pt>
                      <c:pt idx="1">
                        <c:v>1.1058451819999999E-2</c:v>
                      </c:pt>
                      <c:pt idx="2">
                        <c:v>7.6628352499999997E-3</c:v>
                      </c:pt>
                      <c:pt idx="3">
                        <c:v>5.6022408999999995E-3</c:v>
                      </c:pt>
                      <c:pt idx="4">
                        <c:v>8.98587933E-3</c:v>
                      </c:pt>
                      <c:pt idx="5">
                        <c:v>6.4777327900000002E-3</c:v>
                      </c:pt>
                      <c:pt idx="6">
                        <c:v>1.2345679009999999E-2</c:v>
                      </c:pt>
                      <c:pt idx="7">
                        <c:v>1.123595506E-2</c:v>
                      </c:pt>
                      <c:pt idx="8">
                        <c:v>0</c:v>
                      </c:pt>
                      <c:pt idx="9">
                        <c:v>1.0238907850000001E-2</c:v>
                      </c:pt>
                      <c:pt idx="10">
                        <c:v>1.7857142859999998E-2</c:v>
                      </c:pt>
                      <c:pt idx="11">
                        <c:v>2.6954177899999997E-3</c:v>
                      </c:pt>
                      <c:pt idx="12">
                        <c:v>4.2918454900000005E-3</c:v>
                      </c:pt>
                      <c:pt idx="13">
                        <c:v>3.7174721199999998E-3</c:v>
                      </c:pt>
                      <c:pt idx="14">
                        <c:v>7.3431241700000005E-3</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0.00%</c:formatCode>
                      <c:ptCount val="15"/>
                      <c:pt idx="0">
                        <c:v>1.324503311E-2</c:v>
                      </c:pt>
                      <c:pt idx="1">
                        <c:v>4.73933649E-3</c:v>
                      </c:pt>
                      <c:pt idx="2">
                        <c:v>3.8314176300000002E-3</c:v>
                      </c:pt>
                      <c:pt idx="3">
                        <c:v>5.6022408999999995E-3</c:v>
                      </c:pt>
                      <c:pt idx="4">
                        <c:v>1.0269576380000001E-2</c:v>
                      </c:pt>
                      <c:pt idx="5">
                        <c:v>8.0971659900000003E-3</c:v>
                      </c:pt>
                      <c:pt idx="6">
                        <c:v>8.23045268E-3</c:v>
                      </c:pt>
                      <c:pt idx="7">
                        <c:v>1.123595506E-2</c:v>
                      </c:pt>
                      <c:pt idx="8">
                        <c:v>1.284796574E-2</c:v>
                      </c:pt>
                      <c:pt idx="9">
                        <c:v>1.7064846399999999E-3</c:v>
                      </c:pt>
                      <c:pt idx="10">
                        <c:v>7.65306123E-3</c:v>
                      </c:pt>
                      <c:pt idx="11">
                        <c:v>8.086253370000001E-3</c:v>
                      </c:pt>
                      <c:pt idx="12">
                        <c:v>4.2918454900000005E-3</c:v>
                      </c:pt>
                      <c:pt idx="13">
                        <c:v>1.4869888479999999E-2</c:v>
                      </c:pt>
                      <c:pt idx="14">
                        <c:v>8.0106809099999999E-3</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0.00%</c:formatCode>
                      <c:ptCount val="15"/>
                      <c:pt idx="0">
                        <c:v>5.2980132450000002E-2</c:v>
                      </c:pt>
                      <c:pt idx="1">
                        <c:v>2.843601896E-2</c:v>
                      </c:pt>
                      <c:pt idx="2">
                        <c:v>2.2988505749999999E-2</c:v>
                      </c:pt>
                      <c:pt idx="3">
                        <c:v>4.0616246499999994E-2</c:v>
                      </c:pt>
                      <c:pt idx="4">
                        <c:v>3.4659820280000003E-2</c:v>
                      </c:pt>
                      <c:pt idx="5">
                        <c:v>3.6437246960000003E-2</c:v>
                      </c:pt>
                      <c:pt idx="6">
                        <c:v>4.1152263380000005E-2</c:v>
                      </c:pt>
                      <c:pt idx="7">
                        <c:v>3.595505618E-2</c:v>
                      </c:pt>
                      <c:pt idx="8">
                        <c:v>5.139186296E-2</c:v>
                      </c:pt>
                      <c:pt idx="9">
                        <c:v>2.7303754269999998E-2</c:v>
                      </c:pt>
                      <c:pt idx="10">
                        <c:v>3.5714285719999996E-2</c:v>
                      </c:pt>
                      <c:pt idx="11">
                        <c:v>3.5040431269999998E-2</c:v>
                      </c:pt>
                      <c:pt idx="12">
                        <c:v>4.5064377679999996E-2</c:v>
                      </c:pt>
                      <c:pt idx="13">
                        <c:v>2.9739776949999998E-2</c:v>
                      </c:pt>
                      <c:pt idx="14">
                        <c:v>3.7383177570000002E-2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0.00%</c:formatCode>
                      <c:ptCount val="15"/>
                      <c:pt idx="0">
                        <c:v>0.11589403974</c:v>
                      </c:pt>
                      <c:pt idx="1">
                        <c:v>0.11216429700000001</c:v>
                      </c:pt>
                      <c:pt idx="2">
                        <c:v>0.18773946359999999</c:v>
                      </c:pt>
                      <c:pt idx="3">
                        <c:v>0.11204481793</c:v>
                      </c:pt>
                      <c:pt idx="4">
                        <c:v>0.13863928113000001</c:v>
                      </c:pt>
                      <c:pt idx="5">
                        <c:v>0.12469635628</c:v>
                      </c:pt>
                      <c:pt idx="6">
                        <c:v>0.12757201645999999</c:v>
                      </c:pt>
                      <c:pt idx="7">
                        <c:v>0.15505617978</c:v>
                      </c:pt>
                      <c:pt idx="8">
                        <c:v>0.11349036403</c:v>
                      </c:pt>
                      <c:pt idx="9">
                        <c:v>0.11604095563</c:v>
                      </c:pt>
                      <c:pt idx="10">
                        <c:v>9.1836734690000005E-2</c:v>
                      </c:pt>
                      <c:pt idx="11">
                        <c:v>0.10781671159</c:v>
                      </c:pt>
                      <c:pt idx="12">
                        <c:v>0.1330472103</c:v>
                      </c:pt>
                      <c:pt idx="13">
                        <c:v>0.19330855019000001</c:v>
                      </c:pt>
                      <c:pt idx="14">
                        <c:v>0.12683578104000001</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0.00%</c:formatCode>
                      <c:ptCount val="15"/>
                      <c:pt idx="0">
                        <c:v>0.24668874171999999</c:v>
                      </c:pt>
                      <c:pt idx="1">
                        <c:v>0.19589257503999999</c:v>
                      </c:pt>
                      <c:pt idx="2">
                        <c:v>0.15325670497999999</c:v>
                      </c:pt>
                      <c:pt idx="3">
                        <c:v>0.22549019607999998</c:v>
                      </c:pt>
                      <c:pt idx="4">
                        <c:v>0.19255455713</c:v>
                      </c:pt>
                      <c:pt idx="5">
                        <c:v>0.19838056680000002</c:v>
                      </c:pt>
                      <c:pt idx="6">
                        <c:v>0.25514403291999999</c:v>
                      </c:pt>
                      <c:pt idx="7">
                        <c:v>0.20224719101000002</c:v>
                      </c:pt>
                      <c:pt idx="8">
                        <c:v>0.22483940043</c:v>
                      </c:pt>
                      <c:pt idx="9">
                        <c:v>0.20136518770999998</c:v>
                      </c:pt>
                      <c:pt idx="10">
                        <c:v>0.22448979592000001</c:v>
                      </c:pt>
                      <c:pt idx="11">
                        <c:v>0.20215633423000001</c:v>
                      </c:pt>
                      <c:pt idx="12">
                        <c:v>0.19527896995999999</c:v>
                      </c:pt>
                      <c:pt idx="13">
                        <c:v>0.21933085502000002</c:v>
                      </c:pt>
                      <c:pt idx="14">
                        <c:v>0.20894526034999999</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0.00%</c:formatCode>
                      <c:ptCount val="15"/>
                      <c:pt idx="0">
                        <c:v>0.42384105960000001</c:v>
                      </c:pt>
                      <c:pt idx="1">
                        <c:v>0.51184834123</c:v>
                      </c:pt>
                      <c:pt idx="2">
                        <c:v>0.50574712643999997</c:v>
                      </c:pt>
                      <c:pt idx="3">
                        <c:v>0.47619047618999999</c:v>
                      </c:pt>
                      <c:pt idx="4">
                        <c:v>0.47753530167000002</c:v>
                      </c:pt>
                      <c:pt idx="5">
                        <c:v>0.47935222672</c:v>
                      </c:pt>
                      <c:pt idx="6">
                        <c:v>0.46090534980000003</c:v>
                      </c:pt>
                      <c:pt idx="7">
                        <c:v>0.46741573034</c:v>
                      </c:pt>
                      <c:pt idx="8">
                        <c:v>0.46895074946999998</c:v>
                      </c:pt>
                      <c:pt idx="9">
                        <c:v>0.48634812287000001</c:v>
                      </c:pt>
                      <c:pt idx="10">
                        <c:v>0.44897959184000003</c:v>
                      </c:pt>
                      <c:pt idx="11">
                        <c:v>0.50943396227000004</c:v>
                      </c:pt>
                      <c:pt idx="12">
                        <c:v>0.49570815451</c:v>
                      </c:pt>
                      <c:pt idx="13">
                        <c:v>0.43122676579999997</c:v>
                      </c:pt>
                      <c:pt idx="14">
                        <c:v>0.47530040053999995</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0.00%</c:formatCode>
                      <c:ptCount val="15"/>
                      <c:pt idx="0">
                        <c:v>0.14403973510000001</c:v>
                      </c:pt>
                      <c:pt idx="1">
                        <c:v>0.13586097946</c:v>
                      </c:pt>
                      <c:pt idx="2">
                        <c:v>0.11877394635999999</c:v>
                      </c:pt>
                      <c:pt idx="3">
                        <c:v>0.13445378151000001</c:v>
                      </c:pt>
                      <c:pt idx="4">
                        <c:v>0.13735558407999998</c:v>
                      </c:pt>
                      <c:pt idx="5">
                        <c:v>0.14655870444999999</c:v>
                      </c:pt>
                      <c:pt idx="6">
                        <c:v>9.4650205760000009E-2</c:v>
                      </c:pt>
                      <c:pt idx="7">
                        <c:v>0.11685393259</c:v>
                      </c:pt>
                      <c:pt idx="8">
                        <c:v>0.12847965739</c:v>
                      </c:pt>
                      <c:pt idx="9">
                        <c:v>0.15699658703</c:v>
                      </c:pt>
                      <c:pt idx="10">
                        <c:v>0.17346938775999998</c:v>
                      </c:pt>
                      <c:pt idx="11">
                        <c:v>0.13477088949000002</c:v>
                      </c:pt>
                      <c:pt idx="12">
                        <c:v>0.12231759656999999</c:v>
                      </c:pt>
                      <c:pt idx="13">
                        <c:v>0.10780669144999999</c:v>
                      </c:pt>
                      <c:pt idx="14">
                        <c:v>0.13618157543000001</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0498862642169728"/>
          <c:y val="0.12998777499233302"/>
          <c:w val="0.46107280020298547"/>
          <c:h val="0.82359869618675419"/>
        </c:manualLayout>
      </c:layout>
      <c:barChart>
        <c:barDir val="bar"/>
        <c:grouping val="clustered"/>
        <c:varyColors val="0"/>
        <c:ser>
          <c:idx val="0"/>
          <c:order val="0"/>
          <c:tx>
            <c:strRef>
              <c:f>'189'!$C$32</c:f>
              <c:strCache>
                <c:ptCount val="1"/>
                <c:pt idx="0">
                  <c:v>Overall</c:v>
                </c:pt>
              </c:strCache>
            </c:strRef>
          </c:tx>
          <c:spPr>
            <a:solidFill>
              <a:srgbClr val="15ADD0"/>
            </a:solidFill>
            <a:ln>
              <a:noFill/>
            </a:ln>
            <a:effectLst/>
          </c:spPr>
          <c:invertIfNegative val="0"/>
          <c:dPt>
            <c:idx val="0"/>
            <c:invertIfNegative val="0"/>
            <c:bubble3D val="0"/>
            <c:spPr>
              <a:solidFill>
                <a:srgbClr val="008265"/>
              </a:solidFill>
              <a:ln>
                <a:noFill/>
              </a:ln>
              <a:effectLst/>
            </c:spPr>
            <c:extLst>
              <c:ext xmlns:c16="http://schemas.microsoft.com/office/drawing/2014/chart" uri="{C3380CC4-5D6E-409C-BE32-E72D297353CC}">
                <c16:uniqueId val="{00000001-A715-417B-A23E-53EB566BC917}"/>
              </c:ext>
            </c:extLst>
          </c:dPt>
          <c:dPt>
            <c:idx val="1"/>
            <c:invertIfNegative val="0"/>
            <c:bubble3D val="0"/>
            <c:spPr>
              <a:solidFill>
                <a:srgbClr val="93C01F"/>
              </a:solidFill>
              <a:ln>
                <a:noFill/>
              </a:ln>
              <a:effectLst/>
            </c:spPr>
            <c:extLst>
              <c:ext xmlns:c16="http://schemas.microsoft.com/office/drawing/2014/chart" uri="{C3380CC4-5D6E-409C-BE32-E72D297353CC}">
                <c16:uniqueId val="{00000002-A715-417B-A23E-53EB566BC917}"/>
              </c:ext>
            </c:extLst>
          </c:dPt>
          <c:dPt>
            <c:idx val="3"/>
            <c:invertIfNegative val="0"/>
            <c:bubble3D val="0"/>
            <c:spPr>
              <a:solidFill>
                <a:srgbClr val="F9ED6F"/>
              </a:solidFill>
              <a:ln>
                <a:noFill/>
              </a:ln>
              <a:effectLst/>
            </c:spPr>
            <c:extLst>
              <c:ext xmlns:c16="http://schemas.microsoft.com/office/drawing/2014/chart" uri="{C3380CC4-5D6E-409C-BE32-E72D297353CC}">
                <c16:uniqueId val="{00000005-A715-417B-A23E-53EB566BC917}"/>
              </c:ext>
            </c:extLst>
          </c:dPt>
          <c:dPt>
            <c:idx val="4"/>
            <c:invertIfNegative val="0"/>
            <c:bubble3D val="0"/>
            <c:spPr>
              <a:solidFill>
                <a:srgbClr val="AB588C"/>
              </a:solidFill>
              <a:ln>
                <a:noFill/>
              </a:ln>
              <a:effectLst/>
            </c:spPr>
            <c:extLst>
              <c:ext xmlns:c16="http://schemas.microsoft.com/office/drawing/2014/chart" uri="{C3380CC4-5D6E-409C-BE32-E72D297353CC}">
                <c16:uniqueId val="{00000004-A715-417B-A23E-53EB566BC917}"/>
              </c:ext>
            </c:extLst>
          </c:dPt>
          <c:dPt>
            <c:idx val="5"/>
            <c:invertIfNegative val="0"/>
            <c:bubble3D val="0"/>
            <c:spPr>
              <a:solidFill>
                <a:srgbClr val="F5A03D"/>
              </a:solidFill>
              <a:ln>
                <a:noFill/>
              </a:ln>
              <a:effectLst/>
            </c:spPr>
            <c:extLst>
              <c:ext xmlns:c16="http://schemas.microsoft.com/office/drawing/2014/chart" uri="{C3380CC4-5D6E-409C-BE32-E72D297353CC}">
                <c16:uniqueId val="{00000006-A715-417B-A23E-53EB566BC917}"/>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7-A715-417B-A23E-53EB566BC917}"/>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8-A715-417B-A23E-53EB566BC9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'189'!$B$33:$B$40</c:f>
              <c:strCache>
                <c:ptCount val="8"/>
                <c:pt idx="0">
                  <c:v>Price comparison site</c:v>
                </c:pt>
                <c:pt idx="1">
                  <c:v>Bought direct from provider</c:v>
                </c:pt>
                <c:pt idx="2">
                  <c:v>Bank or building society</c:v>
                </c:pt>
                <c:pt idx="3">
                  <c:v>Insurance broker</c:v>
                </c:pt>
                <c:pt idx="4">
                  <c:v>Through my employer</c:v>
                </c:pt>
                <c:pt idx="5">
                  <c:v>Retailer, e.g.  car dealership, supermarket</c:v>
                </c:pt>
                <c:pt idx="6">
                  <c:v>Other (please state)</c:v>
                </c:pt>
                <c:pt idx="7">
                  <c:v>Don't know</c:v>
                </c:pt>
              </c:strCache>
            </c:strRef>
          </c:cat>
          <c:val>
            <c:numRef>
              <c:f>'189'!$C$33:$C$40</c:f>
              <c:numCache>
                <c:formatCode>0%</c:formatCode>
                <c:ptCount val="8"/>
                <c:pt idx="0">
                  <c:v>0.46307385230000003</c:v>
                </c:pt>
                <c:pt idx="1">
                  <c:v>0.32734530938</c:v>
                </c:pt>
                <c:pt idx="2">
                  <c:v>7.5848303389999996E-2</c:v>
                </c:pt>
                <c:pt idx="3">
                  <c:v>5.189620759E-2</c:v>
                </c:pt>
                <c:pt idx="4">
                  <c:v>2.9940119759999998E-2</c:v>
                </c:pt>
                <c:pt idx="5">
                  <c:v>2.594810379E-2</c:v>
                </c:pt>
                <c:pt idx="6">
                  <c:v>1.796407186E-2</c:v>
                </c:pt>
                <c:pt idx="7">
                  <c:v>7.9840319400000005E-3</c:v>
                </c:pt>
              </c:numCache>
            </c:numRef>
          </c:val>
          <c:extLst>
            <c:ext xmlns:c16="http://schemas.microsoft.com/office/drawing/2014/chart" uri="{C3380CC4-5D6E-409C-BE32-E72D297353CC}">
              <c16:uniqueId val="{00000000-A715-417B-A23E-53EB566BC917}"/>
            </c:ext>
          </c:extLst>
        </c:ser>
        <c:dLbls>
          <c:showLegendKey val="0"/>
          <c:showVal val="0"/>
          <c:showCatName val="0"/>
          <c:showSerName val="0"/>
          <c:showPercent val="0"/>
          <c:showBubbleSize val="0"/>
        </c:dLbls>
        <c:gapWidth val="60"/>
        <c:axId val="614320815"/>
        <c:axId val="614321231"/>
      </c:barChart>
      <c:catAx>
        <c:axId val="61432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t"/>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r>
              <a:rPr lang="en-GB" b="1" dirty="0">
                <a:solidFill>
                  <a:srgbClr val="15ADD0"/>
                </a:solidFill>
              </a:rPr>
              <a:t>By Age</a:t>
            </a:r>
          </a:p>
        </c:rich>
      </c:tx>
      <c:overlay val="1"/>
      <c:spPr>
        <a:noFill/>
        <a:ln>
          <a:noFill/>
        </a:ln>
        <a:effectLst/>
      </c:spPr>
      <c:txPr>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849158985800774E-2"/>
          <c:y val="2.8969329157979735E-2"/>
          <c:w val="0.91761952727023288"/>
          <c:h val="0.883634527135578"/>
        </c:manualLayout>
      </c:layout>
      <c:barChart>
        <c:barDir val="col"/>
        <c:grouping val="clustered"/>
        <c:varyColors val="0"/>
        <c:ser>
          <c:idx val="0"/>
          <c:order val="0"/>
          <c:tx>
            <c:strRef>
              <c:f>'189'!$B$21</c:f>
              <c:strCache>
                <c:ptCount val="1"/>
                <c:pt idx="0">
                  <c:v>Price comparison site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'189'!$C$21:$E$21</c:f>
              <c:numCache>
                <c:formatCode>0%</c:formatCode>
                <c:ptCount val="3"/>
                <c:pt idx="0">
                  <c:v>0.53900709219999998</c:v>
                </c:pt>
                <c:pt idx="1">
                  <c:v>0.49122807018000003</c:v>
                </c:pt>
                <c:pt idx="2">
                  <c:v>0.38095238095</c:v>
                </c:pt>
              </c:numCache>
            </c:numRef>
          </c:val>
          <c:extLst>
            <c:ext xmlns:c16="http://schemas.microsoft.com/office/drawing/2014/chart" uri="{C3380CC4-5D6E-409C-BE32-E72D297353CC}">
              <c16:uniqueId val="{00000000-0536-49ED-B5D5-E733340121AF}"/>
            </c:ext>
          </c:extLst>
        </c:ser>
        <c:ser>
          <c:idx val="1"/>
          <c:order val="1"/>
          <c:tx>
            <c:strRef>
              <c:f>'189'!$B$22</c:f>
              <c:strCache>
                <c:ptCount val="1"/>
                <c:pt idx="0">
                  <c:v>Bought direct from provider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'189'!$C$22:$E$22</c:f>
              <c:numCache>
                <c:formatCode>0%</c:formatCode>
                <c:ptCount val="3"/>
                <c:pt idx="0">
                  <c:v>0.18439716312000001</c:v>
                </c:pt>
                <c:pt idx="1">
                  <c:v>0.28070175439</c:v>
                </c:pt>
                <c:pt idx="2">
                  <c:v>0.47619047618999999</c:v>
                </c:pt>
              </c:numCache>
            </c:numRef>
          </c:val>
          <c:extLst>
            <c:ext xmlns:c16="http://schemas.microsoft.com/office/drawing/2014/chart" uri="{C3380CC4-5D6E-409C-BE32-E72D297353CC}">
              <c16:uniqueId val="{00000001-0536-49ED-B5D5-E733340121AF}"/>
            </c:ext>
          </c:extLst>
        </c:ser>
        <c:ser>
          <c:idx val="2"/>
          <c:order val="2"/>
          <c:tx>
            <c:strRef>
              <c:f>'189'!$B$23</c:f>
              <c:strCache>
                <c:ptCount val="1"/>
                <c:pt idx="0">
                  <c:v>Bank or building society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'189'!$C$23:$E$23</c:f>
              <c:numCache>
                <c:formatCode>0%</c:formatCode>
                <c:ptCount val="3"/>
                <c:pt idx="0">
                  <c:v>7.0921985820000005E-2</c:v>
                </c:pt>
                <c:pt idx="1">
                  <c:v>9.356725146E-2</c:v>
                </c:pt>
                <c:pt idx="2">
                  <c:v>6.349206349E-2</c:v>
                </c:pt>
              </c:numCache>
            </c:numRef>
          </c:val>
          <c:extLst>
            <c:ext xmlns:c16="http://schemas.microsoft.com/office/drawing/2014/chart" uri="{C3380CC4-5D6E-409C-BE32-E72D297353CC}">
              <c16:uniqueId val="{00000002-0536-49ED-B5D5-E733340121AF}"/>
            </c:ext>
          </c:extLst>
        </c:ser>
        <c:ser>
          <c:idx val="3"/>
          <c:order val="3"/>
          <c:tx>
            <c:strRef>
              <c:f>'189'!$B$24</c:f>
              <c:strCache>
                <c:ptCount val="1"/>
                <c:pt idx="0">
                  <c:v>Through my employer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'189'!$C$24:$E$24</c:f>
              <c:numCache>
                <c:formatCode>0%</c:formatCode>
                <c:ptCount val="3"/>
                <c:pt idx="0">
                  <c:v>7.0921985820000005E-2</c:v>
                </c:pt>
                <c:pt idx="1">
                  <c:v>2.3391812870000001E-2</c:v>
                </c:pt>
                <c:pt idx="2">
                  <c:v>5.2910052900000002E-3</c:v>
                </c:pt>
              </c:numCache>
            </c:numRef>
          </c:val>
          <c:extLst>
            <c:ext xmlns:c16="http://schemas.microsoft.com/office/drawing/2014/chart" uri="{C3380CC4-5D6E-409C-BE32-E72D297353CC}">
              <c16:uniqueId val="{00000003-0536-49ED-B5D5-E733340121AF}"/>
            </c:ext>
          </c:extLst>
        </c:ser>
        <c:ser>
          <c:idx val="4"/>
          <c:order val="4"/>
          <c:tx>
            <c:strRef>
              <c:f>'189'!$B$25</c:f>
              <c:strCache>
                <c:ptCount val="1"/>
                <c:pt idx="0">
                  <c:v>Retailer, e.g.  car dealership, supermarket</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0536-49ED-B5D5-E733340121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'189'!$C$25:$E$25</c:f>
              <c:numCache>
                <c:formatCode>0%</c:formatCode>
                <c:ptCount val="3"/>
                <c:pt idx="0">
                  <c:v>5.6737588649999997E-2</c:v>
                </c:pt>
                <c:pt idx="1">
                  <c:v>2.9239766079999997E-2</c:v>
                </c:pt>
                <c:pt idx="2">
                  <c:v>0</c:v>
                </c:pt>
              </c:numCache>
            </c:numRef>
          </c:val>
          <c:extLst>
            <c:ext xmlns:c16="http://schemas.microsoft.com/office/drawing/2014/chart" uri="{C3380CC4-5D6E-409C-BE32-E72D297353CC}">
              <c16:uniqueId val="{00000004-0536-49ED-B5D5-E733340121AF}"/>
            </c:ext>
          </c:extLst>
        </c:ser>
        <c:ser>
          <c:idx val="5"/>
          <c:order val="5"/>
          <c:tx>
            <c:strRef>
              <c:f>'189'!$B$26</c:f>
              <c:strCache>
                <c:ptCount val="1"/>
                <c:pt idx="0">
                  <c:v>Insurance broker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'189'!$C$26:$E$26</c:f>
              <c:numCache>
                <c:formatCode>0%</c:formatCode>
                <c:ptCount val="3"/>
                <c:pt idx="0">
                  <c:v>4.9645390069999996E-2</c:v>
                </c:pt>
                <c:pt idx="1">
                  <c:v>5.2631578950000001E-2</c:v>
                </c:pt>
                <c:pt idx="2">
                  <c:v>5.2910052910000005E-2</c:v>
                </c:pt>
              </c:numCache>
            </c:numRef>
          </c:val>
          <c:extLst>
            <c:ext xmlns:c16="http://schemas.microsoft.com/office/drawing/2014/chart" uri="{C3380CC4-5D6E-409C-BE32-E72D297353CC}">
              <c16:uniqueId val="{00000005-0536-49ED-B5D5-E733340121AF}"/>
            </c:ext>
          </c:extLst>
        </c:ser>
        <c:ser>
          <c:idx val="6"/>
          <c:order val="6"/>
          <c:tx>
            <c:strRef>
              <c:f>'189'!$B$27</c:f>
              <c:strCache>
                <c:ptCount val="1"/>
                <c:pt idx="0">
                  <c:v>Other (please state)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'189'!$C$27:$E$27</c:f>
              <c:numCache>
                <c:formatCode>0%</c:formatCode>
                <c:ptCount val="3"/>
                <c:pt idx="0">
                  <c:v>2.1276595750000002E-2</c:v>
                </c:pt>
                <c:pt idx="1">
                  <c:v>1.754385965E-2</c:v>
                </c:pt>
                <c:pt idx="2">
                  <c:v>1.587301587E-2</c:v>
                </c:pt>
              </c:numCache>
            </c:numRef>
          </c:val>
          <c:extLst>
            <c:ext xmlns:c16="http://schemas.microsoft.com/office/drawing/2014/chart" uri="{C3380CC4-5D6E-409C-BE32-E72D297353CC}">
              <c16:uniqueId val="{00000006-0536-49ED-B5D5-E733340121AF}"/>
            </c:ext>
          </c:extLst>
        </c:ser>
        <c:ser>
          <c:idx val="7"/>
          <c:order val="7"/>
          <c:tx>
            <c:strRef>
              <c:f>'189'!$B$28</c:f>
              <c:strCache>
                <c:ptCount val="1"/>
                <c:pt idx="0">
                  <c:v>Don't know</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'189'!$C$28:$E$28</c:f>
              <c:numCache>
                <c:formatCode>0%</c:formatCode>
                <c:ptCount val="3"/>
                <c:pt idx="0">
                  <c:v>7.0921985799999995E-3</c:v>
                </c:pt>
                <c:pt idx="1">
                  <c:v>1.169590643E-2</c:v>
                </c:pt>
                <c:pt idx="2">
                  <c:v>5.2910052900000002E-3</c:v>
                </c:pt>
              </c:numCache>
            </c:numRef>
          </c:val>
          <c:extLst>
            <c:ext xmlns:c16="http://schemas.microsoft.com/office/drawing/2014/chart" uri="{C3380CC4-5D6E-409C-BE32-E72D297353CC}">
              <c16:uniqueId val="{00000007-0536-49ED-B5D5-E733340121AF}"/>
            </c:ext>
          </c:extLst>
        </c:ser>
        <c:dLbls>
          <c:showLegendKey val="0"/>
          <c:showVal val="0"/>
          <c:showCatName val="0"/>
          <c:showSerName val="0"/>
          <c:showPercent val="0"/>
          <c:showBubbleSize val="0"/>
        </c:dLbls>
        <c:gapWidth val="60"/>
        <c:axId val="614320815"/>
        <c:axId val="614321231"/>
      </c:barChart>
      <c:catAx>
        <c:axId val="61432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l"/>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2084767921120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6716325858507229"/>
          <c:y val="0.12546296296296297"/>
          <c:w val="0.48467451074319134"/>
          <c:h val="0.82361111111111107"/>
        </c:manualLayout>
      </c:layout>
      <c:barChart>
        <c:barDir val="bar"/>
        <c:grouping val="clustered"/>
        <c:varyColors val="0"/>
        <c:ser>
          <c:idx val="0"/>
          <c:order val="0"/>
          <c:tx>
            <c:strRef>
              <c:f>'210'!$C$20</c:f>
              <c:strCache>
                <c:ptCount val="1"/>
                <c:pt idx="0">
                  <c:v>Overall</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0-32DB-4377-9842-046ADF087555}"/>
              </c:ext>
            </c:extLst>
          </c:dPt>
          <c:dPt>
            <c:idx val="2"/>
            <c:invertIfNegative val="0"/>
            <c:bubble3D val="0"/>
            <c:spPr>
              <a:solidFill>
                <a:srgbClr val="F9ED6F"/>
              </a:solidFill>
              <a:ln>
                <a:noFill/>
              </a:ln>
              <a:effectLst/>
            </c:spPr>
            <c:extLst>
              <c:ext xmlns:c16="http://schemas.microsoft.com/office/drawing/2014/chart" uri="{C3380CC4-5D6E-409C-BE32-E72D297353CC}">
                <c16:uniqueId val="{00000001-32DB-4377-9842-046ADF087555}"/>
              </c:ext>
            </c:extLst>
          </c:dPt>
          <c:dPt>
            <c:idx val="3"/>
            <c:invertIfNegative val="0"/>
            <c:bubble3D val="0"/>
            <c:spPr>
              <a:solidFill>
                <a:srgbClr val="15ADD0"/>
              </a:solidFill>
              <a:ln>
                <a:noFill/>
              </a:ln>
              <a:effectLst/>
            </c:spPr>
            <c:extLst>
              <c:ext xmlns:c16="http://schemas.microsoft.com/office/drawing/2014/chart" uri="{C3380CC4-5D6E-409C-BE32-E72D297353CC}">
                <c16:uniqueId val="{00000002-32DB-4377-9842-046ADF087555}"/>
              </c:ext>
            </c:extLst>
          </c:dPt>
          <c:dPt>
            <c:idx val="4"/>
            <c:invertIfNegative val="0"/>
            <c:bubble3D val="0"/>
            <c:spPr>
              <a:solidFill>
                <a:srgbClr val="AB588C"/>
              </a:solidFill>
              <a:ln>
                <a:noFill/>
              </a:ln>
              <a:effectLst/>
            </c:spPr>
            <c:extLst>
              <c:ext xmlns:c16="http://schemas.microsoft.com/office/drawing/2014/chart" uri="{C3380CC4-5D6E-409C-BE32-E72D297353CC}">
                <c16:uniqueId val="{00000003-32DB-4377-9842-046ADF087555}"/>
              </c:ext>
            </c:extLst>
          </c:dPt>
          <c:dPt>
            <c:idx val="5"/>
            <c:invertIfNegative val="0"/>
            <c:bubble3D val="0"/>
            <c:spPr>
              <a:solidFill>
                <a:srgbClr val="F5A03D"/>
              </a:solidFill>
              <a:ln>
                <a:noFill/>
              </a:ln>
              <a:effectLst/>
            </c:spPr>
            <c:extLst>
              <c:ext xmlns:c16="http://schemas.microsoft.com/office/drawing/2014/chart" uri="{C3380CC4-5D6E-409C-BE32-E72D297353CC}">
                <c16:uniqueId val="{00000004-32DB-4377-9842-046ADF0875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'210'!$B$21:$B$28</c:f>
              <c:strCache>
                <c:ptCount val="8"/>
                <c:pt idx="0">
                  <c:v>Bought direct from provider</c:v>
                </c:pt>
                <c:pt idx="1">
                  <c:v>Price comparison site</c:v>
                </c:pt>
                <c:pt idx="2">
                  <c:v>Insurance broker</c:v>
                </c:pt>
                <c:pt idx="3">
                  <c:v>Bank or building society</c:v>
                </c:pt>
                <c:pt idx="4">
                  <c:v>Through my employer</c:v>
                </c:pt>
                <c:pt idx="5">
                  <c:v>Retailer, e.g.  car dealership, supermarket.</c:v>
                </c:pt>
                <c:pt idx="6">
                  <c:v>Don't know</c:v>
                </c:pt>
                <c:pt idx="7">
                  <c:v>Other (please state)</c:v>
                </c:pt>
              </c:strCache>
            </c:strRef>
          </c:cat>
          <c:val>
            <c:numRef>
              <c:f>'210'!$C$21:$C$28</c:f>
              <c:numCache>
                <c:formatCode>0%</c:formatCode>
                <c:ptCount val="8"/>
                <c:pt idx="0">
                  <c:v>0.314171123</c:v>
                </c:pt>
                <c:pt idx="1">
                  <c:v>0.23128342246</c:v>
                </c:pt>
                <c:pt idx="2">
                  <c:v>0.19919786096</c:v>
                </c:pt>
                <c:pt idx="3">
                  <c:v>9.3582887699999992E-2</c:v>
                </c:pt>
                <c:pt idx="4">
                  <c:v>8.4224598929999991E-2</c:v>
                </c:pt>
                <c:pt idx="5">
                  <c:v>4.2780748659999999E-2</c:v>
                </c:pt>
                <c:pt idx="6">
                  <c:v>2.6737967920000001E-2</c:v>
                </c:pt>
                <c:pt idx="7">
                  <c:v>8.02139038E-3</c:v>
                </c:pt>
              </c:numCache>
            </c:numRef>
          </c:val>
          <c:extLst>
            <c:ext xmlns:c16="http://schemas.microsoft.com/office/drawing/2014/chart" uri="{C3380CC4-5D6E-409C-BE32-E72D297353CC}">
              <c16:uniqueId val="{00000000-BA7E-421D-9B22-BCE4F4BE2002}"/>
            </c:ext>
          </c:extLst>
        </c:ser>
        <c:dLbls>
          <c:showLegendKey val="0"/>
          <c:showVal val="0"/>
          <c:showCatName val="0"/>
          <c:showSerName val="0"/>
          <c:showPercent val="0"/>
          <c:showBubbleSize val="0"/>
        </c:dLbls>
        <c:gapWidth val="60"/>
        <c:axId val="614345775"/>
        <c:axId val="614352431"/>
      </c:barChart>
      <c:catAx>
        <c:axId val="614345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t"/>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r>
              <a:rPr lang="en-GB" sz="1400" b="1" dirty="0">
                <a:solidFill>
                  <a:srgbClr val="93C01F"/>
                </a:solidFill>
              </a:rPr>
              <a:t>By Age</a:t>
            </a:r>
          </a:p>
        </c:rich>
      </c:tx>
      <c:layout>
        <c:manualLayout>
          <c:xMode val="edge"/>
          <c:yMode val="edge"/>
          <c:x val="0.42842324747996968"/>
          <c:y val="2.6799364552600083E-2"/>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3703182539444904E-2"/>
          <c:y val="5.1388888888888887E-2"/>
          <c:w val="0.94649682097641918"/>
          <c:h val="0.87"/>
        </c:manualLayout>
      </c:layout>
      <c:barChart>
        <c:barDir val="col"/>
        <c:grouping val="clustered"/>
        <c:varyColors val="0"/>
        <c:ser>
          <c:idx val="0"/>
          <c:order val="0"/>
          <c:tx>
            <c:strRef>
              <c:f>'210'!$B$38</c:f>
              <c:strCache>
                <c:ptCount val="1"/>
                <c:pt idx="0">
                  <c:v>Bought direct from provider</c:v>
                </c:pt>
              </c:strCache>
            </c:strRef>
          </c:tx>
          <c:spPr>
            <a:solidFill>
              <a:srgbClr val="93C0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'210'!$C$38:$E$38</c:f>
              <c:numCache>
                <c:formatCode>0%</c:formatCode>
                <c:ptCount val="3"/>
                <c:pt idx="0">
                  <c:v>0.24610591900000001</c:v>
                </c:pt>
                <c:pt idx="1">
                  <c:v>0.35197368421000003</c:v>
                </c:pt>
                <c:pt idx="2">
                  <c:v>0.39837398374000005</c:v>
                </c:pt>
              </c:numCache>
            </c:numRef>
          </c:val>
          <c:extLst>
            <c:ext xmlns:c16="http://schemas.microsoft.com/office/drawing/2014/chart" uri="{C3380CC4-5D6E-409C-BE32-E72D297353CC}">
              <c16:uniqueId val="{00000000-C4D8-4528-AB18-5A914CFBC531}"/>
            </c:ext>
          </c:extLst>
        </c:ser>
        <c:ser>
          <c:idx val="1"/>
          <c:order val="1"/>
          <c:tx>
            <c:strRef>
              <c:f>'210'!$B$39</c:f>
              <c:strCache>
                <c:ptCount val="1"/>
                <c:pt idx="0">
                  <c:v>Price comparison site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'210'!$C$39:$E$39</c:f>
              <c:numCache>
                <c:formatCode>0%</c:formatCode>
                <c:ptCount val="3"/>
                <c:pt idx="0">
                  <c:v>0.21183800622999999</c:v>
                </c:pt>
                <c:pt idx="1">
                  <c:v>0.26315789474000001</c:v>
                </c:pt>
                <c:pt idx="2">
                  <c:v>0.20325203252000001</c:v>
                </c:pt>
              </c:numCache>
            </c:numRef>
          </c:val>
          <c:extLst>
            <c:ext xmlns:c16="http://schemas.microsoft.com/office/drawing/2014/chart" uri="{C3380CC4-5D6E-409C-BE32-E72D297353CC}">
              <c16:uniqueId val="{00000001-C4D8-4528-AB18-5A914CFBC531}"/>
            </c:ext>
          </c:extLst>
        </c:ser>
        <c:ser>
          <c:idx val="2"/>
          <c:order val="2"/>
          <c:tx>
            <c:strRef>
              <c:f>'210'!$B$40</c:f>
              <c:strCache>
                <c:ptCount val="1"/>
                <c:pt idx="0">
                  <c:v>Insurance broker</c:v>
                </c:pt>
              </c:strCache>
            </c:strRef>
          </c:tx>
          <c:spPr>
            <a:solidFill>
              <a:srgbClr val="F9ED6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'210'!$C$40:$E$40</c:f>
              <c:numCache>
                <c:formatCode>0%</c:formatCode>
                <c:ptCount val="3"/>
                <c:pt idx="0">
                  <c:v>0.16199376947000002</c:v>
                </c:pt>
                <c:pt idx="1">
                  <c:v>0.20065789473999998</c:v>
                </c:pt>
                <c:pt idx="2">
                  <c:v>0.29268292682999997</c:v>
                </c:pt>
              </c:numCache>
            </c:numRef>
          </c:val>
          <c:extLst>
            <c:ext xmlns:c16="http://schemas.microsoft.com/office/drawing/2014/chart" uri="{C3380CC4-5D6E-409C-BE32-E72D297353CC}">
              <c16:uniqueId val="{00000002-C4D8-4528-AB18-5A914CFBC531}"/>
            </c:ext>
          </c:extLst>
        </c:ser>
        <c:ser>
          <c:idx val="3"/>
          <c:order val="3"/>
          <c:tx>
            <c:strRef>
              <c:f>'210'!$B$41</c:f>
              <c:strCache>
                <c:ptCount val="1"/>
                <c:pt idx="0">
                  <c:v>Bank or building society</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'210'!$C$41:$E$41</c:f>
              <c:numCache>
                <c:formatCode>0%</c:formatCode>
                <c:ptCount val="3"/>
                <c:pt idx="0">
                  <c:v>0.14953271028000001</c:v>
                </c:pt>
                <c:pt idx="1">
                  <c:v>4.6052631579999996E-2</c:v>
                </c:pt>
                <c:pt idx="2">
                  <c:v>6.5040650409999998E-2</c:v>
                </c:pt>
              </c:numCache>
            </c:numRef>
          </c:val>
          <c:extLst>
            <c:ext xmlns:c16="http://schemas.microsoft.com/office/drawing/2014/chart" uri="{C3380CC4-5D6E-409C-BE32-E72D297353CC}">
              <c16:uniqueId val="{00000003-C4D8-4528-AB18-5A914CFBC531}"/>
            </c:ext>
          </c:extLst>
        </c:ser>
        <c:ser>
          <c:idx val="4"/>
          <c:order val="4"/>
          <c:tx>
            <c:strRef>
              <c:f>'210'!$B$42</c:f>
              <c:strCache>
                <c:ptCount val="1"/>
                <c:pt idx="0">
                  <c:v>Through my employer</c:v>
                </c:pt>
              </c:strCache>
            </c:strRef>
          </c:tx>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'210'!$C$42:$E$42</c:f>
              <c:numCache>
                <c:formatCode>0%</c:formatCode>
                <c:ptCount val="3"/>
                <c:pt idx="0">
                  <c:v>0.12149532710000001</c:v>
                </c:pt>
                <c:pt idx="1">
                  <c:v>7.2368421050000006E-2</c:v>
                </c:pt>
                <c:pt idx="2">
                  <c:v>1.6260162600000003E-2</c:v>
                </c:pt>
              </c:numCache>
            </c:numRef>
          </c:val>
          <c:extLst>
            <c:ext xmlns:c16="http://schemas.microsoft.com/office/drawing/2014/chart" uri="{C3380CC4-5D6E-409C-BE32-E72D297353CC}">
              <c16:uniqueId val="{00000004-C4D8-4528-AB18-5A914CFBC531}"/>
            </c:ext>
          </c:extLst>
        </c:ser>
        <c:ser>
          <c:idx val="5"/>
          <c:order val="5"/>
          <c:tx>
            <c:strRef>
              <c:f>'210'!$B$43</c:f>
              <c:strCache>
                <c:ptCount val="1"/>
                <c:pt idx="0">
                  <c:v>Retailer, e.g.  car dealership, supermarket.</c:v>
                </c:pt>
              </c:strCache>
            </c:strRef>
          </c:tx>
          <c:spPr>
            <a:solidFill>
              <a:srgbClr val="F5A0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'210'!$C$43:$E$43</c:f>
              <c:numCache>
                <c:formatCode>0%</c:formatCode>
                <c:ptCount val="3"/>
                <c:pt idx="0">
                  <c:v>6.8535825549999999E-2</c:v>
                </c:pt>
                <c:pt idx="1">
                  <c:v>2.9605263160000003E-2</c:v>
                </c:pt>
                <c:pt idx="2">
                  <c:v>8.1300813000000013E-3</c:v>
                </c:pt>
              </c:numCache>
            </c:numRef>
          </c:val>
          <c:extLst>
            <c:ext xmlns:c16="http://schemas.microsoft.com/office/drawing/2014/chart" uri="{C3380CC4-5D6E-409C-BE32-E72D297353CC}">
              <c16:uniqueId val="{00000005-C4D8-4528-AB18-5A914CFBC531}"/>
            </c:ext>
          </c:extLst>
        </c:ser>
        <c:ser>
          <c:idx val="6"/>
          <c:order val="6"/>
          <c:tx>
            <c:strRef>
              <c:f>'210'!$B$44</c:f>
              <c:strCache>
                <c:ptCount val="1"/>
                <c:pt idx="0">
                  <c:v>Don't know</c:v>
                </c:pt>
              </c:strCache>
            </c:strRef>
          </c:tx>
          <c:spPr>
            <a:solidFill>
              <a:schemeClr val="accent2">
                <a:lumMod val="5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C4D8-4528-AB18-5A914CFBC53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'210'!$C$44:$E$44</c:f>
              <c:numCache>
                <c:formatCode>0%</c:formatCode>
                <c:ptCount val="3"/>
                <c:pt idx="0">
                  <c:v>3.4267912769999999E-2</c:v>
                </c:pt>
                <c:pt idx="1">
                  <c:v>2.9605263160000003E-2</c:v>
                </c:pt>
                <c:pt idx="2">
                  <c:v>0</c:v>
                </c:pt>
              </c:numCache>
            </c:numRef>
          </c:val>
          <c:extLst>
            <c:ext xmlns:c16="http://schemas.microsoft.com/office/drawing/2014/chart" uri="{C3380CC4-5D6E-409C-BE32-E72D297353CC}">
              <c16:uniqueId val="{00000006-C4D8-4528-AB18-5A914CFBC531}"/>
            </c:ext>
          </c:extLst>
        </c:ser>
        <c:ser>
          <c:idx val="7"/>
          <c:order val="7"/>
          <c:tx>
            <c:strRef>
              <c:f>'210'!$B$45</c:f>
              <c:strCache>
                <c:ptCount val="1"/>
                <c:pt idx="0">
                  <c:v>Other (please state)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18-34</c:v>
                </c:pt>
                <c:pt idx="1">
                  <c:v>35-54</c:v>
                </c:pt>
                <c:pt idx="2">
                  <c:v>55+</c:v>
                </c:pt>
              </c:strCache>
            </c:strRef>
          </c:cat>
          <c:val>
            <c:numRef>
              <c:f>'210'!$C$45:$E$45</c:f>
              <c:numCache>
                <c:formatCode>0%</c:formatCode>
                <c:ptCount val="3"/>
                <c:pt idx="0">
                  <c:v>6.2305295999999996E-3</c:v>
                </c:pt>
                <c:pt idx="1">
                  <c:v>6.5789473700000002E-3</c:v>
                </c:pt>
                <c:pt idx="2">
                  <c:v>1.6260162600000003E-2</c:v>
                </c:pt>
              </c:numCache>
            </c:numRef>
          </c:val>
          <c:extLst>
            <c:ext xmlns:c16="http://schemas.microsoft.com/office/drawing/2014/chart" uri="{C3380CC4-5D6E-409C-BE32-E72D297353CC}">
              <c16:uniqueId val="{00000007-C4D8-4528-AB18-5A914CFBC531}"/>
            </c:ext>
          </c:extLst>
        </c:ser>
        <c:dLbls>
          <c:showLegendKey val="0"/>
          <c:showVal val="0"/>
          <c:showCatName val="0"/>
          <c:showSerName val="0"/>
          <c:showPercent val="0"/>
          <c:showBubbleSize val="0"/>
        </c:dLbls>
        <c:gapWidth val="60"/>
        <c:axId val="614345775"/>
        <c:axId val="614352431"/>
      </c:barChart>
      <c:catAx>
        <c:axId val="61434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l"/>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r>
              <a:rPr lang="en-GB" sz="1800" b="1">
                <a:solidFill>
                  <a:schemeClr val="bg2"/>
                </a:solidFill>
              </a:rPr>
              <a:t>Consumer</a:t>
            </a:r>
          </a:p>
        </c:rich>
      </c:tx>
      <c:layout>
        <c:manualLayout>
          <c:xMode val="edge"/>
          <c:yMode val="edge"/>
          <c:x val="0.36495936575822069"/>
          <c:y val="8.060740322933144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0"/>
          <c:y val="1.3689929765775197E-2"/>
          <c:w val="0.92178812981045932"/>
          <c:h val="0.9150023494625009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Sheet1!$B$2:$J$2</c:f>
              <c:numCache>
                <c:formatCode>0%</c:formatCode>
                <c:ptCount val="9"/>
                <c:pt idx="0">
                  <c:v>0.01</c:v>
                </c:pt>
                <c:pt idx="1">
                  <c:v>0.01</c:v>
                </c:pt>
                <c:pt idx="2">
                  <c:v>0.01</c:v>
                </c:pt>
                <c:pt idx="3">
                  <c:v>0.01</c:v>
                </c:pt>
                <c:pt idx="4">
                  <c:v>0.01</c:v>
                </c:pt>
                <c:pt idx="5">
                  <c:v>0.01</c:v>
                </c:pt>
                <c:pt idx="6">
                  <c:v>0.01</c:v>
                </c:pt>
                <c:pt idx="7">
                  <c:v>0.01</c:v>
                </c:pt>
                <c:pt idx="8">
                  <c:v>0.01</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Sheet1!$B$3:$J$3</c:f>
              <c:numCache>
                <c:formatCode>0%</c:formatCode>
                <c:ptCount val="9"/>
                <c:pt idx="0">
                  <c:v>0.01</c:v>
                </c:pt>
                <c:pt idx="1">
                  <c:v>0</c:v>
                </c:pt>
                <c:pt idx="2">
                  <c:v>0.01</c:v>
                </c:pt>
                <c:pt idx="3">
                  <c:v>0.01</c:v>
                </c:pt>
                <c:pt idx="4">
                  <c:v>0.01</c:v>
                </c:pt>
                <c:pt idx="5">
                  <c:v>0.01</c:v>
                </c:pt>
                <c:pt idx="6">
                  <c:v>0.01</c:v>
                </c:pt>
                <c:pt idx="7">
                  <c:v>0.01</c:v>
                </c:pt>
                <c:pt idx="8">
                  <c:v>0.01</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Sheet1!$B$4:$J$4</c:f>
              <c:numCache>
                <c:formatCode>0%</c:formatCode>
                <c:ptCount val="9"/>
                <c:pt idx="0">
                  <c:v>0.03</c:v>
                </c:pt>
                <c:pt idx="1">
                  <c:v>0.03</c:v>
                </c:pt>
                <c:pt idx="2">
                  <c:v>0.02</c:v>
                </c:pt>
                <c:pt idx="3">
                  <c:v>0.02</c:v>
                </c:pt>
                <c:pt idx="4">
                  <c:v>0.03</c:v>
                </c:pt>
                <c:pt idx="5">
                  <c:v>0.03</c:v>
                </c:pt>
                <c:pt idx="6">
                  <c:v>0.04</c:v>
                </c:pt>
                <c:pt idx="7">
                  <c:v>0.03</c:v>
                </c:pt>
                <c:pt idx="8">
                  <c:v>0.03</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Sheet1!$B$5:$J$5</c:f>
              <c:numCache>
                <c:formatCode>0%</c:formatCode>
                <c:ptCount val="9"/>
                <c:pt idx="0">
                  <c:v>0.12</c:v>
                </c:pt>
                <c:pt idx="1">
                  <c:v>0.12</c:v>
                </c:pt>
                <c:pt idx="2">
                  <c:v>0.12</c:v>
                </c:pt>
                <c:pt idx="3">
                  <c:v>0.13</c:v>
                </c:pt>
                <c:pt idx="4">
                  <c:v>0.12</c:v>
                </c:pt>
                <c:pt idx="5">
                  <c:v>0.11</c:v>
                </c:pt>
                <c:pt idx="6">
                  <c:v>0.12</c:v>
                </c:pt>
                <c:pt idx="7">
                  <c:v>0.1</c:v>
                </c:pt>
                <c:pt idx="8">
                  <c:v>0.09</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Sheet1!$B$6:$J$6</c:f>
              <c:numCache>
                <c:formatCode>0%</c:formatCode>
                <c:ptCount val="9"/>
                <c:pt idx="0">
                  <c:v>0.17</c:v>
                </c:pt>
                <c:pt idx="1">
                  <c:v>0.17</c:v>
                </c:pt>
                <c:pt idx="2">
                  <c:v>0.18</c:v>
                </c:pt>
                <c:pt idx="3">
                  <c:v>0.17</c:v>
                </c:pt>
                <c:pt idx="4">
                  <c:v>0.17</c:v>
                </c:pt>
                <c:pt idx="5">
                  <c:v>0.18</c:v>
                </c:pt>
                <c:pt idx="6">
                  <c:v>0.17</c:v>
                </c:pt>
                <c:pt idx="7">
                  <c:v>0.18</c:v>
                </c:pt>
                <c:pt idx="8">
                  <c:v>0.18</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Sheet1!$B$7:$J$7</c:f>
              <c:numCache>
                <c:formatCode>0%</c:formatCode>
                <c:ptCount val="9"/>
                <c:pt idx="0">
                  <c:v>0.49</c:v>
                </c:pt>
                <c:pt idx="1">
                  <c:v>0.49</c:v>
                </c:pt>
                <c:pt idx="2">
                  <c:v>0.49</c:v>
                </c:pt>
                <c:pt idx="3">
                  <c:v>0.49</c:v>
                </c:pt>
                <c:pt idx="4">
                  <c:v>0.51</c:v>
                </c:pt>
                <c:pt idx="5">
                  <c:v>0.5</c:v>
                </c:pt>
                <c:pt idx="6">
                  <c:v>0.48</c:v>
                </c:pt>
                <c:pt idx="7">
                  <c:v>0.49</c:v>
                </c:pt>
                <c:pt idx="8">
                  <c:v>0.5</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Sheet1!$B$8:$J$8</c:f>
              <c:numCache>
                <c:formatCode>0%</c:formatCode>
                <c:ptCount val="9"/>
                <c:pt idx="0">
                  <c:v>0.18</c:v>
                </c:pt>
                <c:pt idx="1">
                  <c:v>0.18</c:v>
                </c:pt>
                <c:pt idx="2">
                  <c:v>0.17</c:v>
                </c:pt>
                <c:pt idx="3">
                  <c:v>0.16</c:v>
                </c:pt>
                <c:pt idx="4">
                  <c:v>0.16</c:v>
                </c:pt>
                <c:pt idx="5">
                  <c:v>0.15</c:v>
                </c:pt>
                <c:pt idx="6">
                  <c:v>0.17</c:v>
                </c:pt>
                <c:pt idx="7">
                  <c:v>0.18</c:v>
                </c:pt>
                <c:pt idx="8">
                  <c:v>0.18</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8&amp;9 July 2021 &amp; Dec 2021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8&amp;9 July 2021 &amp; Dec 2021</a:t>
            </a: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A2E1-48E5-8066-966B355F5B14}"/>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9&amp;10</a:t>
            </a:r>
            <a:r>
              <a:rPr lang="en-US" sz="1200" b="1" baseline="0" dirty="0">
                <a:solidFill>
                  <a:schemeClr val="accent4"/>
                </a:solidFill>
                <a:latin typeface="+mj-lt"/>
              </a:rPr>
              <a:t> Dec 2021 &amp; July 2022</a:t>
            </a:r>
            <a:endParaRPr lang="en-US" sz="1200" b="1" dirty="0">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B0C-476B-BB1D-FBC87716ED7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a:solidFill>
                  <a:schemeClr val="accent4"/>
                </a:solidFill>
              </a:rPr>
              <a:t>SME</a:t>
            </a:r>
          </a:p>
        </c:rich>
      </c:tx>
      <c:layout>
        <c:manualLayout>
          <c:xMode val="edge"/>
          <c:yMode val="edge"/>
          <c:x val="0.35785054854142978"/>
          <c:y val="1.612144515438939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77508334915038501"/>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Sheet1!$B$2:$J$2</c:f>
              <c:numCache>
                <c:formatCode>0%</c:formatCode>
                <c:ptCount val="9"/>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Sheet1!$B$3:$J$3</c:f>
              <c:numCache>
                <c:formatCode>0%</c:formatCode>
                <c:ptCount val="9"/>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Sheet1!$B$4:$J$4</c:f>
              <c:numCache>
                <c:formatCode>0%</c:formatCode>
                <c:ptCount val="9"/>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Sheet1!$B$5:$J$5</c:f>
              <c:numCache>
                <c:formatCode>0%</c:formatCode>
                <c:ptCount val="9"/>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Sheet1!$B$6:$J$6</c:f>
              <c:numCache>
                <c:formatCode>0%</c:formatCode>
                <c:ptCount val="9"/>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Sheet1!$B$7:$J$7</c:f>
              <c:numCache>
                <c:formatCode>0%</c:formatCode>
                <c:ptCount val="9"/>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strCache>
            </c:strRef>
          </c:cat>
          <c:val>
            <c:numRef>
              <c:f>Sheet1!$B$8:$J$8</c:f>
              <c:numCache>
                <c:formatCode>0%</c:formatCode>
                <c:ptCount val="9"/>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79448885798253033"/>
          <c:y val="0.19178581991888533"/>
          <c:w val="0.19322839726334867"/>
          <c:h val="0.688064551417886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1BDB-4F8C-A75A-DFF727F585B6}"/>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E066-4BE4-BC8D-31514A8083D6}"/>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US" sz="1200">
                <a:latin typeface="+mj-lt"/>
              </a:rPr>
              <a:t>Consumer 2019 – wave 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200">
                <a:latin typeface="+mj-lt"/>
              </a:rPr>
              <a:t>SME 2019 – wave 1&amp;2</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dirty="0">
                <a:solidFill>
                  <a:srgbClr val="000000"/>
                </a:solidFill>
                <a:latin typeface="+mj-lt"/>
                <a:ea typeface="+mn-ea"/>
                <a:cs typeface="Calibri Light" panose="020F0302020204030204" pitchFamily="34" charset="0"/>
              </a:defRPr>
            </a:pPr>
            <a:r>
              <a:rPr lang="en-US" sz="1200" b="0" i="0" u="none" strike="noStrike" kern="1200" spc="0" baseline="0">
                <a:solidFill>
                  <a:srgbClr val="000000"/>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0" i="0" u="none" strike="noStrike" kern="1200" spc="0" baseline="0" dirty="0">
              <a:solidFill>
                <a:srgbClr val="000000"/>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200">
                <a:latin typeface="+mj-lt"/>
              </a:rPr>
              <a:t>SME 2019 – wave 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200">
                <a:latin typeface="+mj-lt"/>
              </a:rPr>
              <a:t>SME 2019/2020 – wave 2&amp;3</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dirty="0">
                <a:solidFill>
                  <a:srgbClr val="000000"/>
                </a:solidFill>
                <a:latin typeface="+mj-lt"/>
                <a:ea typeface="+mn-ea"/>
                <a:cs typeface="Calibri Light" panose="020F0302020204030204" pitchFamily="34" charset="0"/>
              </a:defRPr>
            </a:pPr>
            <a:r>
              <a:rPr lang="en-US" sz="1200" b="0" i="0" u="none" strike="noStrike" kern="1200" spc="0" baseline="0">
                <a:solidFill>
                  <a:srgbClr val="000000"/>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0" i="0" u="none" strike="noStrike" kern="1200" spc="0" baseline="0" dirty="0">
              <a:solidFill>
                <a:srgbClr val="000000"/>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dirty="0">
                <a:solidFill>
                  <a:srgbClr val="000000"/>
                </a:solidFill>
                <a:latin typeface="+mj-lt"/>
                <a:ea typeface="+mn-ea"/>
                <a:cs typeface="Calibri Light" panose="020F0302020204030204" pitchFamily="34" charset="0"/>
              </a:defRPr>
            </a:pPr>
            <a:r>
              <a:rPr lang="en-US" sz="1200" b="0" i="0" u="none" strike="noStrike" kern="1200" spc="0" baseline="0">
                <a:solidFill>
                  <a:srgbClr val="000000"/>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200">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8&amp;9 July 2021 &amp; Dec 2021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8&amp;9 July 2021 &amp; Dec 2021</a:t>
            </a: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A2E1-48E5-8066-966B355F5B14}"/>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9&amp;10</a:t>
            </a:r>
            <a:r>
              <a:rPr lang="en-US" sz="1200" b="1" baseline="0" dirty="0">
                <a:solidFill>
                  <a:schemeClr val="accent4"/>
                </a:solidFill>
                <a:latin typeface="+mj-lt"/>
              </a:rPr>
              <a:t> Dec 2021 &amp; July 2022</a:t>
            </a:r>
            <a:endParaRPr lang="en-US" sz="1200" b="1" dirty="0">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B0C-476B-BB1D-FBC87716ED7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027650197662129E-2"/>
          <c:y val="2.5428331875182269E-2"/>
          <c:w val="0.91881629652629582"/>
          <c:h val="0.89032042869641292"/>
        </c:manualLayout>
      </c:layout>
      <c:bubbleChart>
        <c:varyColors val="0"/>
        <c:ser>
          <c:idx val="2"/>
          <c:order val="0"/>
          <c:tx>
            <c:strRef>
              <c:f>'Opp. score by theme'!$B$4</c:f>
              <c:strCache>
                <c:ptCount val="1"/>
                <c:pt idx="0">
                  <c:v>Loyalty</c:v>
                </c:pt>
              </c:strCache>
            </c:strRef>
          </c:tx>
          <c:spPr>
            <a:solidFill>
              <a:srgbClr val="008265"/>
            </a:solidFill>
            <a:ln w="25400">
              <a:noFill/>
            </a:ln>
            <a:effectLst/>
          </c:spPr>
          <c:invertIfNegative val="0"/>
          <c:dLbls>
            <c:dLbl>
              <c:idx val="0"/>
              <c:layout>
                <c:manualLayout>
                  <c:x val="-5.0802033288483402E-3"/>
                  <c:y val="-1.113284899532900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5.9497645209999996</c:v>
                </c:pt>
              </c:numCache>
            </c:numRef>
          </c:xVal>
          <c:yVal>
            <c:numRef>
              <c:f>'Opp. score by theme'!$D$4</c:f>
              <c:numCache>
                <c:formatCode>0.00</c:formatCode>
                <c:ptCount val="1"/>
                <c:pt idx="0">
                  <c:v>2.6479938930000002</c:v>
                </c:pt>
              </c:numCache>
            </c:numRef>
          </c:yVal>
          <c:bubbleSize>
            <c:numRef>
              <c:f>'Opp. score by theme'!$E$4</c:f>
              <c:numCache>
                <c:formatCode>0.00</c:formatCode>
                <c:ptCount val="1"/>
                <c:pt idx="0">
                  <c:v>9.2515351490000004</c:v>
                </c:pt>
              </c:numCache>
            </c:numRef>
          </c:bubbleSize>
          <c:bubble3D val="0"/>
          <c:extLst>
            <c:ext xmlns:c16="http://schemas.microsoft.com/office/drawing/2014/chart" uri="{C3380CC4-5D6E-409C-BE32-E72D297353CC}">
              <c16:uniqueId val="{00000001-70BB-4410-89D3-8BCA5FD968B3}"/>
            </c:ext>
          </c:extLst>
        </c:ser>
        <c:ser>
          <c:idx val="0"/>
          <c:order val="1"/>
          <c:tx>
            <c:strRef>
              <c:f>'Opp. score by theme'!$B$5</c:f>
              <c:strCache>
                <c:ptCount val="1"/>
                <c:pt idx="0">
                  <c:v>Confidence</c:v>
                </c:pt>
              </c:strCache>
            </c:strRef>
          </c:tx>
          <c:spPr>
            <a:solidFill>
              <a:srgbClr val="AB588C"/>
            </a:solidFill>
            <a:ln w="25400">
              <a:noFill/>
            </a:ln>
            <a:effectLst/>
          </c:spPr>
          <c:invertIfNegative val="0"/>
          <c:dLbls>
            <c:dLbl>
              <c:idx val="0"/>
              <c:layout>
                <c:manualLayout>
                  <c:x val="-1.8140589569161081E-2"/>
                  <c:y val="7.5662042875157629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6.7421467420000001</c:v>
                </c:pt>
              </c:numCache>
            </c:numRef>
          </c:xVal>
          <c:yVal>
            <c:numRef>
              <c:f>'Opp. score by theme'!$D$5</c:f>
              <c:numCache>
                <c:formatCode>0.00</c:formatCode>
                <c:ptCount val="1"/>
                <c:pt idx="0">
                  <c:v>5.5488524789999998</c:v>
                </c:pt>
              </c:numCache>
            </c:numRef>
          </c:yVal>
          <c:bubbleSize>
            <c:numRef>
              <c:f>'Opp. score by theme'!$E$5</c:f>
              <c:numCache>
                <c:formatCode>0.00</c:formatCode>
                <c:ptCount val="1"/>
                <c:pt idx="0">
                  <c:v>7.9354410050000004</c:v>
                </c:pt>
              </c:numCache>
            </c:numRef>
          </c:bubbleSize>
          <c:bubble3D val="0"/>
          <c:extLst>
            <c:ext xmlns:c16="http://schemas.microsoft.com/office/drawing/2014/chart" uri="{C3380CC4-5D6E-409C-BE32-E72D297353CC}">
              <c16:uniqueId val="{00000003-70BB-4410-89D3-8BCA5FD968B3}"/>
            </c:ext>
          </c:extLst>
        </c:ser>
        <c:ser>
          <c:idx val="1"/>
          <c:order val="2"/>
          <c:tx>
            <c:strRef>
              <c:f>'Opp. score by theme'!$B$6</c:f>
              <c:strCache>
                <c:ptCount val="1"/>
                <c:pt idx="0">
                  <c:v>Speed (claims)</c:v>
                </c:pt>
              </c:strCache>
            </c:strRef>
          </c:tx>
          <c:spPr>
            <a:solidFill>
              <a:srgbClr val="92D1B3"/>
            </a:solidFill>
            <a:ln w="25400">
              <a:noFill/>
            </a:ln>
            <a:effectLst/>
          </c:spPr>
          <c:invertIfNegative val="0"/>
          <c:dLbls>
            <c:dLbl>
              <c:idx val="0"/>
              <c:layout>
                <c:manualLayout>
                  <c:x val="-4.4478904422661537E-2"/>
                  <c:y val="-7.378359861385552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6.6666666670000003</c:v>
                </c:pt>
              </c:numCache>
            </c:numRef>
          </c:xVal>
          <c:yVal>
            <c:numRef>
              <c:f>'Opp. score by theme'!$D$6</c:f>
              <c:numCache>
                <c:formatCode>0.00</c:formatCode>
                <c:ptCount val="1"/>
                <c:pt idx="0">
                  <c:v>5.8587404249999997</c:v>
                </c:pt>
              </c:numCache>
            </c:numRef>
          </c:yVal>
          <c:bubbleSize>
            <c:numRef>
              <c:f>'Opp. score by theme'!$E$6</c:f>
              <c:numCache>
                <c:formatCode>0.00</c:formatCode>
                <c:ptCount val="1"/>
                <c:pt idx="0">
                  <c:v>7.474592908</c:v>
                </c:pt>
              </c:numCache>
            </c:numRef>
          </c:bubbleSize>
          <c:bubble3D val="0"/>
          <c:extLst>
            <c:ext xmlns:c16="http://schemas.microsoft.com/office/drawing/2014/chart" uri="{C3380CC4-5D6E-409C-BE32-E72D297353CC}">
              <c16:uniqueId val="{00000005-70BB-4410-89D3-8BCA5FD968B3}"/>
            </c:ext>
          </c:extLst>
        </c:ser>
        <c:ser>
          <c:idx val="3"/>
          <c:order val="3"/>
          <c:tx>
            <c:strRef>
              <c:f>'Opp. score by theme'!$B$7</c:f>
              <c:strCache>
                <c:ptCount val="1"/>
                <c:pt idx="0">
                  <c:v>Price</c:v>
                </c:pt>
              </c:strCache>
            </c:strRef>
          </c:tx>
          <c:spPr>
            <a:solidFill>
              <a:srgbClr val="E20613"/>
            </a:solidFill>
            <a:ln w="25400">
              <a:noFill/>
            </a:ln>
            <a:effectLst/>
          </c:spPr>
          <c:invertIfNegative val="0"/>
          <c:dLbls>
            <c:dLbl>
              <c:idx val="0"/>
              <c:layout>
                <c:manualLayout>
                  <c:x val="-0.14332778227241219"/>
                  <c:y val="9.226754626311153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5.0815850820000001</c:v>
                </c:pt>
              </c:numCache>
            </c:numRef>
          </c:xVal>
          <c:yVal>
            <c:numRef>
              <c:f>'Opp. score by theme'!$D$7</c:f>
              <c:numCache>
                <c:formatCode>0.00</c:formatCode>
                <c:ptCount val="1"/>
                <c:pt idx="0">
                  <c:v>3.8392548510000002</c:v>
                </c:pt>
              </c:numCache>
            </c:numRef>
          </c:yVal>
          <c:bubbleSize>
            <c:numRef>
              <c:f>'Opp. score by theme'!$E$7</c:f>
              <c:numCache>
                <c:formatCode>0.00</c:formatCode>
                <c:ptCount val="1"/>
                <c:pt idx="0">
                  <c:v>6.3239153119999996</c:v>
                </c:pt>
              </c:numCache>
            </c:numRef>
          </c:bubbleSize>
          <c:bubble3D val="0"/>
          <c:extLst>
            <c:ext xmlns:c16="http://schemas.microsoft.com/office/drawing/2014/chart" uri="{C3380CC4-5D6E-409C-BE32-E72D297353CC}">
              <c16:uniqueId val="{00000007-70BB-4410-89D3-8BCA5FD968B3}"/>
            </c:ext>
          </c:extLst>
        </c:ser>
        <c:ser>
          <c:idx val="4"/>
          <c:order val="4"/>
          <c:tx>
            <c:strRef>
              <c:f>'Opp. score by theme'!$B$8</c:f>
              <c:strCache>
                <c:ptCount val="1"/>
                <c:pt idx="0">
                  <c:v>Control (claims)</c:v>
                </c:pt>
              </c:strCache>
            </c:strRef>
          </c:tx>
          <c:spPr>
            <a:solidFill>
              <a:srgbClr val="F5A03D"/>
            </a:solidFill>
            <a:ln w="25400">
              <a:noFill/>
            </a:ln>
            <a:effectLst/>
          </c:spPr>
          <c:invertIfNegative val="0"/>
          <c:dLbls>
            <c:dLbl>
              <c:idx val="0"/>
              <c:layout>
                <c:manualLayout>
                  <c:x val="-0.31551818848342894"/>
                  <c:y val="-3.6866035954681415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5.3168044080000003</c:v>
                </c:pt>
              </c:numCache>
            </c:numRef>
          </c:xVal>
          <c:yVal>
            <c:numRef>
              <c:f>'Opp. score by theme'!$D$8</c:f>
              <c:numCache>
                <c:formatCode>0.00</c:formatCode>
                <c:ptCount val="1"/>
                <c:pt idx="0">
                  <c:v>4.3586613769999998</c:v>
                </c:pt>
              </c:numCache>
            </c:numRef>
          </c:yVal>
          <c:bubbleSize>
            <c:numRef>
              <c:f>'Opp. score by theme'!$E$8</c:f>
              <c:numCache>
                <c:formatCode>0.00</c:formatCode>
                <c:ptCount val="1"/>
                <c:pt idx="0">
                  <c:v>6.2749474379999999</c:v>
                </c:pt>
              </c:numCache>
            </c:numRef>
          </c:bubbleSize>
          <c:bubble3D val="0"/>
          <c:extLst>
            <c:ext xmlns:c16="http://schemas.microsoft.com/office/drawing/2014/chart" uri="{C3380CC4-5D6E-409C-BE32-E72D297353CC}">
              <c16:uniqueId val="{00000009-70BB-4410-89D3-8BCA5FD968B3}"/>
            </c:ext>
          </c:extLst>
        </c:ser>
        <c:ser>
          <c:idx val="5"/>
          <c:order val="5"/>
          <c:tx>
            <c:strRef>
              <c:f>'Opp. score by theme'!$B$9</c:f>
              <c:strCache>
                <c:ptCount val="1"/>
                <c:pt idx="0">
                  <c:v>Ease</c:v>
                </c:pt>
              </c:strCache>
            </c:strRef>
          </c:tx>
          <c:spPr>
            <a:solidFill>
              <a:srgbClr val="F9ED6F"/>
            </a:solidFill>
            <a:ln w="25400">
              <a:noFill/>
            </a:ln>
            <a:effectLst/>
          </c:spPr>
          <c:invertIfNegative val="0"/>
          <c:dLbls>
            <c:dLbl>
              <c:idx val="0"/>
              <c:layout>
                <c:manualLayout>
                  <c:x val="-8.1247024782417299E-2"/>
                  <c:y val="-8.696497229518716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6.1752533180000002</c:v>
                </c:pt>
              </c:numCache>
            </c:numRef>
          </c:xVal>
          <c:yVal>
            <c:numRef>
              <c:f>'Opp. score by theme'!$D$9</c:f>
              <c:numCache>
                <c:formatCode>0.00</c:formatCode>
                <c:ptCount val="1"/>
                <c:pt idx="0">
                  <c:v>6.1625453600000002</c:v>
                </c:pt>
              </c:numCache>
            </c:numRef>
          </c:yVal>
          <c:bubbleSize>
            <c:numRef>
              <c:f>'Opp. score by theme'!$E$9</c:f>
              <c:numCache>
                <c:formatCode>0.00</c:formatCode>
                <c:ptCount val="1"/>
                <c:pt idx="0">
                  <c:v>6.1879612770000003</c:v>
                </c:pt>
              </c:numCache>
            </c:numRef>
          </c:bubbleSize>
          <c:bubble3D val="0"/>
          <c:extLst>
            <c:ext xmlns:c16="http://schemas.microsoft.com/office/drawing/2014/chart" uri="{C3380CC4-5D6E-409C-BE32-E72D297353CC}">
              <c16:uniqueId val="{0000000B-70BB-4410-89D3-8BCA5FD968B3}"/>
            </c:ext>
          </c:extLst>
        </c:ser>
        <c:ser>
          <c:idx val="6"/>
          <c:order val="6"/>
          <c:tx>
            <c:strRef>
              <c:f>'Opp. score by theme'!$B$10</c:f>
              <c:strCache>
                <c:ptCount val="1"/>
                <c:pt idx="0">
                  <c:v>Protection</c:v>
                </c:pt>
              </c:strCache>
            </c:strRef>
          </c:tx>
          <c:spPr>
            <a:solidFill>
              <a:srgbClr val="15ADD0"/>
            </a:solidFill>
            <a:ln w="25400">
              <a:noFill/>
            </a:ln>
            <a:effectLst/>
          </c:spPr>
          <c:invertIfNegative val="0"/>
          <c:dLbls>
            <c:dLbl>
              <c:idx val="0"/>
              <c:layout>
                <c:manualLayout>
                  <c:x val="-0.166588881099618"/>
                  <c:y val="-9.270699282014117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5.5119880119999998</c:v>
                </c:pt>
              </c:numCache>
            </c:numRef>
          </c:xVal>
          <c:yVal>
            <c:numRef>
              <c:f>'Opp. score by theme'!$D$10</c:f>
              <c:numCache>
                <c:formatCode>0.00</c:formatCode>
                <c:ptCount val="1"/>
                <c:pt idx="0">
                  <c:v>5.0219109660000001</c:v>
                </c:pt>
              </c:numCache>
            </c:numRef>
          </c:yVal>
          <c:bubbleSize>
            <c:numRef>
              <c:f>'Opp. score by theme'!$E$10</c:f>
              <c:numCache>
                <c:formatCode>0.00</c:formatCode>
                <c:ptCount val="1"/>
                <c:pt idx="0">
                  <c:v>6.0020650580000003</c:v>
                </c:pt>
              </c:numCache>
            </c:numRef>
          </c:bubbleSize>
          <c:bubble3D val="0"/>
          <c:extLst>
            <c:ext xmlns:c16="http://schemas.microsoft.com/office/drawing/2014/chart" uri="{C3380CC4-5D6E-409C-BE32-E72D297353CC}">
              <c16:uniqueId val="{0000000D-70BB-4410-89D3-8BCA5FD968B3}"/>
            </c:ext>
          </c:extLst>
        </c:ser>
        <c:ser>
          <c:idx val="7"/>
          <c:order val="7"/>
          <c:tx>
            <c:strRef>
              <c:f>'Opp. score by theme'!$B$11</c:f>
              <c:strCache>
                <c:ptCount val="1"/>
                <c:pt idx="0">
                  <c:v>Respect (claims)</c:v>
                </c:pt>
              </c:strCache>
            </c:strRef>
          </c:tx>
          <c:spPr>
            <a:solidFill>
              <a:srgbClr val="93C01F"/>
            </a:solidFill>
            <a:ln w="25400">
              <a:noFill/>
            </a:ln>
            <a:effectLst/>
          </c:spPr>
          <c:invertIfNegative val="0"/>
          <c:dLbls>
            <c:dLbl>
              <c:idx val="0"/>
              <c:layout>
                <c:manualLayout>
                  <c:x val="-0.30222923149466902"/>
                  <c:y val="-1.347778126963535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70BB-4410-89D3-8BCA5FD968B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5.3719008270000002</c:v>
                </c:pt>
              </c:numCache>
            </c:numRef>
          </c:xVal>
          <c:yVal>
            <c:numRef>
              <c:f>'Opp. score by theme'!$D$11</c:f>
              <c:numCache>
                <c:formatCode>0.00</c:formatCode>
                <c:ptCount val="1"/>
                <c:pt idx="0">
                  <c:v>5.0700319680000003</c:v>
                </c:pt>
              </c:numCache>
            </c:numRef>
          </c:yVal>
          <c:bubbleSize>
            <c:numRef>
              <c:f>'Opp. score by theme'!$E$11</c:f>
              <c:numCache>
                <c:formatCode>0.00</c:formatCode>
                <c:ptCount val="1"/>
                <c:pt idx="0">
                  <c:v>5.6737696849999999</c:v>
                </c:pt>
              </c:numCache>
            </c:numRef>
          </c:bubbleSize>
          <c:bubble3D val="0"/>
          <c:extLst>
            <c:ext xmlns:c16="http://schemas.microsoft.com/office/drawing/2014/chart" uri="{C3380CC4-5D6E-409C-BE32-E72D297353CC}">
              <c16:uniqueId val="{0000000F-70BB-4410-89D3-8BCA5FD968B3}"/>
            </c:ext>
          </c:extLst>
        </c:ser>
        <c:ser>
          <c:idx val="8"/>
          <c:order val="8"/>
          <c:tx>
            <c:strRef>
              <c:f>'Opp. score by theme'!$B$12</c:f>
              <c:strCache>
                <c:ptCount val="1"/>
                <c:pt idx="0">
                  <c:v>Relationship</c:v>
                </c:pt>
              </c:strCache>
            </c:strRef>
          </c:tx>
          <c:spPr>
            <a:solidFill>
              <a:schemeClr val="tx1"/>
            </a:solidFill>
            <a:ln w="25400">
              <a:noFill/>
            </a:ln>
            <a:effectLst/>
          </c:spPr>
          <c:invertIfNegative val="0"/>
          <c:dLbls>
            <c:dLbl>
              <c:idx val="0"/>
              <c:layout>
                <c:manualLayout>
                  <c:x val="-0.20585498241291267"/>
                  <c:y val="5.548549810844893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0BB-4410-89D3-8BCA5FD968B3}"/>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3.2042957040000002</c:v>
                </c:pt>
              </c:numCache>
            </c:numRef>
          </c:xVal>
          <c:yVal>
            <c:numRef>
              <c:f>'Opp. score by theme'!$D$12</c:f>
              <c:numCache>
                <c:formatCode>0.00</c:formatCode>
                <c:ptCount val="1"/>
                <c:pt idx="0">
                  <c:v>2.4966492969999998</c:v>
                </c:pt>
              </c:numCache>
            </c:numRef>
          </c:yVal>
          <c:bubbleSize>
            <c:numRef>
              <c:f>'Opp. score by theme'!$E$12</c:f>
              <c:numCache>
                <c:formatCode>0.00</c:formatCode>
                <c:ptCount val="1"/>
                <c:pt idx="0">
                  <c:v>3.9119421120000002</c:v>
                </c:pt>
              </c:numCache>
            </c:numRef>
          </c:bubbleSize>
          <c:bubble3D val="0"/>
          <c:extLst>
            <c:ext xmlns:c16="http://schemas.microsoft.com/office/drawing/2014/chart" uri="{C3380CC4-5D6E-409C-BE32-E72D297353CC}">
              <c16:uniqueId val="{00000011-70BB-4410-89D3-8BCA5FD968B3}"/>
            </c:ext>
          </c:extLst>
        </c:ser>
        <c:dLbls>
          <c:showLegendKey val="0"/>
          <c:showVal val="0"/>
          <c:showCatName val="0"/>
          <c:showSerName val="0"/>
          <c:showPercent val="0"/>
          <c:showBubbleSize val="0"/>
        </c:dLbls>
        <c:bubbleScale val="40"/>
        <c:showNegBubbles val="0"/>
        <c:axId val="531084496"/>
        <c:axId val="531079400"/>
      </c:bubbleChart>
      <c:valAx>
        <c:axId val="531084496"/>
        <c:scaling>
          <c:orientation val="minMax"/>
          <c:max val="10"/>
          <c:min val="0"/>
        </c:scaling>
        <c:delete val="1"/>
        <c:axPos val="b"/>
        <c:numFmt formatCode="0.00" sourceLinked="1"/>
        <c:majorTickMark val="out"/>
        <c:minorTickMark val="none"/>
        <c:tickLblPos val="nextTo"/>
        <c:crossAx val="531079400"/>
        <c:crosses val="autoZero"/>
        <c:crossBetween val="midCat"/>
      </c:valAx>
      <c:valAx>
        <c:axId val="531079400"/>
        <c:scaling>
          <c:orientation val="minMax"/>
          <c:max val="10"/>
        </c:scaling>
        <c:delete val="1"/>
        <c:axPos val="l"/>
        <c:numFmt formatCode="0.00" sourceLinked="1"/>
        <c:majorTickMark val="out"/>
        <c:minorTickMark val="none"/>
        <c:tickLblPos val="nextTo"/>
        <c:crossAx val="531084496"/>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0.27007</cdr:x>
      <cdr:y>0.10358</cdr:y>
    </cdr:from>
    <cdr:to>
      <cdr:x>0.34562</cdr:x>
      <cdr:y>0.15658</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1777204" y="511305"/>
          <a:ext cx="497153" cy="261610"/>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solidFill>
                <a:srgbClr val="AB588C"/>
              </a:solidFill>
            </a:rPr>
            <a:t>79%</a:t>
          </a:r>
        </a:p>
      </cdr:txBody>
    </cdr:sp>
  </cdr:relSizeAnchor>
  <cdr:relSizeAnchor xmlns:cdr="http://schemas.openxmlformats.org/drawingml/2006/chartDrawing">
    <cdr:from>
      <cdr:x>0.35482</cdr:x>
      <cdr:y>0.10475</cdr:y>
    </cdr:from>
    <cdr:to>
      <cdr:x>0.43037</cdr:x>
      <cdr:y>0.15775</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2334886" y="517086"/>
          <a:ext cx="497153" cy="261610"/>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solidFill>
                <a:srgbClr val="AB588C"/>
              </a:solidFill>
            </a:rPr>
            <a:t>76%</a:t>
          </a:r>
        </a:p>
      </cdr:txBody>
    </cdr:sp>
  </cdr:relSizeAnchor>
  <cdr:relSizeAnchor xmlns:cdr="http://schemas.openxmlformats.org/drawingml/2006/chartDrawing">
    <cdr:from>
      <cdr:x>0.44334</cdr:x>
      <cdr:y>0.10371</cdr:y>
    </cdr:from>
    <cdr:to>
      <cdr:x>0.51889</cdr:x>
      <cdr:y>0.15671</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2917377" y="511935"/>
          <a:ext cx="497154" cy="261610"/>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solidFill>
                <a:srgbClr val="AB588C"/>
              </a:solidFill>
            </a:rPr>
            <a:t>77%</a:t>
          </a:r>
        </a:p>
      </cdr:txBody>
    </cdr:sp>
  </cdr:relSizeAnchor>
  <cdr:relSizeAnchor xmlns:cdr="http://schemas.openxmlformats.org/drawingml/2006/chartDrawing">
    <cdr:from>
      <cdr:x>0.61428</cdr:x>
      <cdr:y>0.10358</cdr:y>
    </cdr:from>
    <cdr:to>
      <cdr:x>0.68983</cdr:x>
      <cdr:y>0.15658</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4042221" y="511305"/>
          <a:ext cx="497153" cy="261610"/>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solidFill>
                <a:srgbClr val="AB588C"/>
              </a:solidFill>
            </a:rPr>
            <a:t>80%</a:t>
          </a:r>
        </a:p>
      </cdr:txBody>
    </cdr:sp>
  </cdr:relSizeAnchor>
</c:userShapes>
</file>

<file path=ppt/drawings/drawing2.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3.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3891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6920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360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502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178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308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20211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371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032377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854373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1071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0284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chart" Target="../charts/chart2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chart" Target="../charts/chart34.xml"/><Relationship Id="rId7" Type="http://schemas.openxmlformats.org/officeDocument/2006/relationships/chart" Target="../charts/chart38.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chart" Target="../charts/chart37.xml"/><Relationship Id="rId5" Type="http://schemas.openxmlformats.org/officeDocument/2006/relationships/chart" Target="../charts/chart36.xml"/><Relationship Id="rId10" Type="http://schemas.openxmlformats.org/officeDocument/2006/relationships/chart" Target="../charts/chart41.xml"/><Relationship Id="rId4" Type="http://schemas.openxmlformats.org/officeDocument/2006/relationships/chart" Target="../charts/chart35.xml"/><Relationship Id="rId9" Type="http://schemas.openxmlformats.org/officeDocument/2006/relationships/chart" Target="../charts/chart40.xml"/></Relationships>
</file>

<file path=ppt/slides/_rels/slide35.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chart" Target="../charts/chart42.xml"/><Relationship Id="rId7"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chart" Target="../charts/chart45.xml"/><Relationship Id="rId5" Type="http://schemas.openxmlformats.org/officeDocument/2006/relationships/chart" Target="../charts/chart44.xml"/><Relationship Id="rId10" Type="http://schemas.openxmlformats.org/officeDocument/2006/relationships/chart" Target="../charts/chart49.xml"/><Relationship Id="rId4" Type="http://schemas.openxmlformats.org/officeDocument/2006/relationships/chart" Target="../charts/chart43.xml"/><Relationship Id="rId9" Type="http://schemas.openxmlformats.org/officeDocument/2006/relationships/chart" Target="../charts/char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August 2022 </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Waves 9&amp;10 (December 2021 &amp; July 2021)</a:t>
            </a:r>
            <a:endParaRPr sz="2000" b="1" dirty="0">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206187"/>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Wave on wave comparison – Opportunity scores: </a:t>
            </a:r>
          </a:p>
          <a:p>
            <a:pPr>
              <a:buClr>
                <a:srgbClr val="FFFFFF"/>
              </a:buClr>
              <a:buSzPts val="1500"/>
            </a:pPr>
            <a:r>
              <a:rPr lang="en-GB" sz="1600" dirty="0">
                <a:solidFill>
                  <a:schemeClr val="bg2"/>
                </a:solidFill>
                <a:latin typeface="+mj-lt"/>
                <a:cs typeface="Calibri Light" panose="020F0302020204030204" pitchFamily="34" charset="0"/>
              </a:rPr>
              <a:t>Loyalty and Confidence are the top themes for SMEs consistently across the waves.  In the last year in particular, Control in relation to claims, has increased as a key opportunity to improve trust amongst SMEs  </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p>
          <a:p>
            <a:r>
              <a:rPr lang="en-GB" sz="800" dirty="0">
                <a:solidFill>
                  <a:schemeClr val="tx1"/>
                </a:solidFill>
                <a:latin typeface="Arial" panose="020B0604020202020204" pitchFamily="34" charset="0"/>
                <a:ea typeface="Corbel"/>
                <a:cs typeface="Arial" panose="020B0604020202020204" pitchFamily="34" charset="0"/>
                <a:sym typeface="Corbel"/>
              </a:rPr>
              <a:t>Wave 9/10: 1,498 / 305</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1743770447"/>
              </p:ext>
            </p:extLst>
          </p:nvPr>
        </p:nvGraphicFramePr>
        <p:xfrm>
          <a:off x="304799" y="880064"/>
          <a:ext cx="11769013" cy="5416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235355568"/>
              </p:ext>
            </p:extLst>
          </p:nvPr>
        </p:nvGraphicFramePr>
        <p:xfrm>
          <a:off x="47545" y="1431589"/>
          <a:ext cx="5914716"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7356"/>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 and SME, wave on wave comparison – Overall satisfaction with the policy held: </a:t>
            </a:r>
          </a:p>
          <a:p>
            <a:pPr>
              <a:buClr>
                <a:srgbClr val="FFFFFF"/>
              </a:buClr>
              <a:buSzPts val="1500"/>
            </a:pPr>
            <a:r>
              <a:rPr lang="en-GB" sz="1600" dirty="0">
                <a:solidFill>
                  <a:schemeClr val="bg2"/>
                </a:solidFill>
                <a:latin typeface="+mj-lt"/>
                <a:cs typeface="Calibri Light" panose="020F0302020204030204" pitchFamily="34" charset="0"/>
              </a:rPr>
              <a:t>Consumer overall satisfaction with their policy is 86%, its highest level since the Trust index began and SME satisfaction is 82%, its joint highest level, last recorded in the pre-Covid pandemic waves and May 2020</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54753"/>
            <a:ext cx="10172700" cy="48636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buildings and/or contents, employers liability, business interruption) insurance policy. Wave 1&amp;2 (2019): Consumer n=1,503, SMEs n=1,523. Wave 2&amp;3 (2019/2020): Consumer n=1,000, SMEs n=1,007.. Wave 3&amp;4 (2020): Consumer n=1,000, SMEs n=1,000. Wave 4&amp;5 (2020): Consumer n=997, SMEs n=1,246. Wave 5&amp;6 (2020): Consumer n=1,002, SMEs n=1,500</a:t>
            </a:r>
          </a:p>
          <a:p>
            <a:r>
              <a:rPr lang="en-GB" sz="800" dirty="0">
                <a:solidFill>
                  <a:schemeClr val="tx1"/>
                </a:solidFill>
                <a:latin typeface="Arial" panose="020B0604020202020204" pitchFamily="34" charset="0"/>
                <a:cs typeface="Arial" panose="020B0604020202020204" pitchFamily="34" charset="0"/>
                <a:sym typeface="Corbel"/>
              </a:rPr>
              <a:t>Wave 6&amp;7 (2021): Consumer n=1.005, SMEs n=1,505. Wave 7&amp;8 (2021): Consumer n=999, SMEs n=1,499. Wave 8&amp;9 (2021): Consumer n=999, SMEs n=1,498.  Wave 9&amp;10 (2022): Consumer n=1,001, SMEs n=1,498</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54422391"/>
              </p:ext>
            </p:extLst>
          </p:nvPr>
        </p:nvGraphicFramePr>
        <p:xfrm>
          <a:off x="5773443" y="1362547"/>
          <a:ext cx="6580451" cy="49362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843550" y="1881159"/>
            <a:ext cx="497150" cy="261610"/>
          </a:xfrm>
          <a:prstGeom prst="rect">
            <a:avLst/>
          </a:prstGeom>
          <a:noFill/>
          <a:ln>
            <a:solidFill>
              <a:srgbClr val="008265"/>
            </a:solidFill>
          </a:ln>
        </p:spPr>
        <p:txBody>
          <a:bodyPr wrap="square" rtlCol="0">
            <a:spAutoFit/>
          </a:bodyPr>
          <a:lstStyle/>
          <a:p>
            <a:pPr algn="ctr"/>
            <a:r>
              <a:rPr lang="en-GB" sz="1100" b="1" dirty="0">
                <a:solidFill>
                  <a:srgbClr val="AB588C"/>
                </a:solidFill>
              </a:rPr>
              <a:t>82%</a:t>
            </a:r>
          </a:p>
        </p:txBody>
      </p:sp>
      <p:sp>
        <p:nvSpPr>
          <p:cNvPr id="15" name="TextBox 14"/>
          <p:cNvSpPr txBox="1"/>
          <p:nvPr/>
        </p:nvSpPr>
        <p:spPr>
          <a:xfrm>
            <a:off x="6414862" y="1881159"/>
            <a:ext cx="495860" cy="261610"/>
          </a:xfrm>
          <a:prstGeom prst="rect">
            <a:avLst/>
          </a:prstGeom>
          <a:noFill/>
          <a:ln>
            <a:solidFill>
              <a:srgbClr val="008265"/>
            </a:solidFill>
          </a:ln>
        </p:spPr>
        <p:txBody>
          <a:bodyPr wrap="square" rtlCol="0">
            <a:spAutoFit/>
          </a:bodyPr>
          <a:lstStyle/>
          <a:p>
            <a:pPr algn="ctr"/>
            <a:r>
              <a:rPr lang="en-GB" sz="1100" b="1" dirty="0">
                <a:solidFill>
                  <a:srgbClr val="AB588C"/>
                </a:solidFill>
              </a:rPr>
              <a:t>82%</a:t>
            </a:r>
          </a:p>
        </p:txBody>
      </p:sp>
      <p:sp>
        <p:nvSpPr>
          <p:cNvPr id="16" name="TextBox 15"/>
          <p:cNvSpPr txBox="1"/>
          <p:nvPr/>
        </p:nvSpPr>
        <p:spPr>
          <a:xfrm>
            <a:off x="6971019" y="1881159"/>
            <a:ext cx="497150" cy="261610"/>
          </a:xfrm>
          <a:prstGeom prst="rect">
            <a:avLst/>
          </a:prstGeom>
          <a:noFill/>
          <a:ln>
            <a:solidFill>
              <a:srgbClr val="008265"/>
            </a:solidFill>
          </a:ln>
        </p:spPr>
        <p:txBody>
          <a:bodyPr wrap="square" rtlCol="0">
            <a:spAutoFit/>
          </a:bodyPr>
          <a:lstStyle/>
          <a:p>
            <a:pPr algn="ctr"/>
            <a:r>
              <a:rPr lang="en-GB" sz="1100" b="1" dirty="0">
                <a:solidFill>
                  <a:srgbClr val="AB588C"/>
                </a:solidFill>
              </a:rPr>
              <a:t>82%</a:t>
            </a:r>
          </a:p>
        </p:txBody>
      </p:sp>
      <p:sp>
        <p:nvSpPr>
          <p:cNvPr id="11" name="TextBox 15">
            <a:extLst>
              <a:ext uri="{FF2B5EF4-FFF2-40B4-BE49-F238E27FC236}">
                <a16:creationId xmlns:a16="http://schemas.microsoft.com/office/drawing/2014/main" id="{588C878E-EF30-4B50-8EE0-176BDA0C40D4}"/>
              </a:ext>
            </a:extLst>
          </p:cNvPr>
          <p:cNvSpPr txBox="1"/>
          <p:nvPr/>
        </p:nvSpPr>
        <p:spPr>
          <a:xfrm>
            <a:off x="145413" y="1881199"/>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84</a:t>
            </a:r>
            <a:r>
              <a:rPr lang="en-GB" sz="1100" b="1" dirty="0">
                <a:solidFill>
                  <a:srgbClr val="008265"/>
                </a:solidFill>
              </a:rPr>
              <a:t>%</a:t>
            </a:r>
          </a:p>
        </p:txBody>
      </p:sp>
      <p:sp>
        <p:nvSpPr>
          <p:cNvPr id="12" name="TextBox 15">
            <a:extLst>
              <a:ext uri="{FF2B5EF4-FFF2-40B4-BE49-F238E27FC236}">
                <a16:creationId xmlns:a16="http://schemas.microsoft.com/office/drawing/2014/main" id="{5038E747-2567-4840-9BB3-F32B438E4F82}"/>
              </a:ext>
            </a:extLst>
          </p:cNvPr>
          <p:cNvSpPr txBox="1"/>
          <p:nvPr/>
        </p:nvSpPr>
        <p:spPr>
          <a:xfrm>
            <a:off x="9245642" y="1879672"/>
            <a:ext cx="497153" cy="261571"/>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solidFill>
                  <a:srgbClr val="AB588C"/>
                </a:solidFill>
              </a:rPr>
              <a:t>79%</a:t>
            </a:r>
          </a:p>
        </p:txBody>
      </p:sp>
      <p:sp>
        <p:nvSpPr>
          <p:cNvPr id="13" name="TextBox 15">
            <a:extLst>
              <a:ext uri="{FF2B5EF4-FFF2-40B4-BE49-F238E27FC236}">
                <a16:creationId xmlns:a16="http://schemas.microsoft.com/office/drawing/2014/main" id="{EEFC2259-2E8B-46E6-83C9-E49C72EB8CC8}"/>
              </a:ext>
            </a:extLst>
          </p:cNvPr>
          <p:cNvSpPr txBox="1"/>
          <p:nvPr/>
        </p:nvSpPr>
        <p:spPr>
          <a:xfrm>
            <a:off x="5007608" y="1881199"/>
            <a:ext cx="46800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86</a:t>
            </a:r>
            <a:r>
              <a:rPr lang="en-GB" sz="1100" b="1" dirty="0">
                <a:solidFill>
                  <a:srgbClr val="008265"/>
                </a:solidFill>
              </a:rPr>
              <a:t>%</a:t>
            </a:r>
          </a:p>
        </p:txBody>
      </p:sp>
      <p:sp>
        <p:nvSpPr>
          <p:cNvPr id="18" name="TextBox 15">
            <a:extLst>
              <a:ext uri="{FF2B5EF4-FFF2-40B4-BE49-F238E27FC236}">
                <a16:creationId xmlns:a16="http://schemas.microsoft.com/office/drawing/2014/main" id="{2A45C688-C7A3-F563-1540-B5731504EDB4}"/>
              </a:ext>
            </a:extLst>
          </p:cNvPr>
          <p:cNvSpPr txBox="1"/>
          <p:nvPr/>
        </p:nvSpPr>
        <p:spPr>
          <a:xfrm>
            <a:off x="767791" y="1898426"/>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84</a:t>
            </a:r>
            <a:r>
              <a:rPr lang="en-GB" sz="1100" b="1" dirty="0">
                <a:solidFill>
                  <a:srgbClr val="008265"/>
                </a:solidFill>
              </a:rPr>
              <a:t>%</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338678" y="1898426"/>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84</a:t>
            </a:r>
            <a:r>
              <a:rPr lang="en-GB" sz="1100" b="1" dirty="0">
                <a:solidFill>
                  <a:srgbClr val="008265"/>
                </a:solidFill>
              </a:rPr>
              <a:t>%</a:t>
            </a:r>
          </a:p>
        </p:txBody>
      </p:sp>
      <p:sp>
        <p:nvSpPr>
          <p:cNvPr id="20" name="TextBox 15">
            <a:extLst>
              <a:ext uri="{FF2B5EF4-FFF2-40B4-BE49-F238E27FC236}">
                <a16:creationId xmlns:a16="http://schemas.microsoft.com/office/drawing/2014/main" id="{8DE7F49E-E457-17CB-10D7-90CCE3981CE9}"/>
              </a:ext>
            </a:extLst>
          </p:cNvPr>
          <p:cNvSpPr txBox="1"/>
          <p:nvPr/>
        </p:nvSpPr>
        <p:spPr>
          <a:xfrm>
            <a:off x="1949399" y="1898426"/>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82</a:t>
            </a:r>
            <a:r>
              <a:rPr lang="en-GB" sz="1100" b="1" dirty="0">
                <a:solidFill>
                  <a:srgbClr val="008265"/>
                </a:solidFill>
              </a:rPr>
              <a:t>%</a:t>
            </a:r>
          </a:p>
        </p:txBody>
      </p:sp>
      <p:sp>
        <p:nvSpPr>
          <p:cNvPr id="21" name="TextBox 15">
            <a:extLst>
              <a:ext uri="{FF2B5EF4-FFF2-40B4-BE49-F238E27FC236}">
                <a16:creationId xmlns:a16="http://schemas.microsoft.com/office/drawing/2014/main" id="{56D5A827-4409-3197-9263-9F2B46D3A777}"/>
              </a:ext>
            </a:extLst>
          </p:cNvPr>
          <p:cNvSpPr txBox="1"/>
          <p:nvPr/>
        </p:nvSpPr>
        <p:spPr>
          <a:xfrm>
            <a:off x="2562934" y="1881199"/>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84</a:t>
            </a:r>
            <a:r>
              <a:rPr lang="en-GB" sz="1100" b="1" dirty="0">
                <a:solidFill>
                  <a:srgbClr val="008265"/>
                </a:solidFill>
              </a:rPr>
              <a:t>%</a:t>
            </a:r>
          </a:p>
        </p:txBody>
      </p:sp>
      <p:sp>
        <p:nvSpPr>
          <p:cNvPr id="22" name="TextBox 15">
            <a:extLst>
              <a:ext uri="{FF2B5EF4-FFF2-40B4-BE49-F238E27FC236}">
                <a16:creationId xmlns:a16="http://schemas.microsoft.com/office/drawing/2014/main" id="{B7281FCA-1ADC-D76C-EC04-79BA431E0AB1}"/>
              </a:ext>
            </a:extLst>
          </p:cNvPr>
          <p:cNvSpPr txBox="1"/>
          <p:nvPr/>
        </p:nvSpPr>
        <p:spPr>
          <a:xfrm>
            <a:off x="3179042" y="1898426"/>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83</a:t>
            </a:r>
            <a:r>
              <a:rPr lang="en-GB" sz="1100" b="1" dirty="0">
                <a:solidFill>
                  <a:srgbClr val="008265"/>
                </a:solidFill>
              </a:rPr>
              <a:t>%</a:t>
            </a:r>
          </a:p>
        </p:txBody>
      </p:sp>
      <p:sp>
        <p:nvSpPr>
          <p:cNvPr id="23" name="TextBox 15">
            <a:extLst>
              <a:ext uri="{FF2B5EF4-FFF2-40B4-BE49-F238E27FC236}">
                <a16:creationId xmlns:a16="http://schemas.microsoft.com/office/drawing/2014/main" id="{21BD1625-2A8D-7794-7EE0-6EA6FD761B58}"/>
              </a:ext>
            </a:extLst>
          </p:cNvPr>
          <p:cNvSpPr txBox="1"/>
          <p:nvPr/>
        </p:nvSpPr>
        <p:spPr>
          <a:xfrm>
            <a:off x="3785316" y="1898426"/>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82</a:t>
            </a:r>
            <a:r>
              <a:rPr lang="en-GB" sz="1100" b="1" dirty="0">
                <a:solidFill>
                  <a:srgbClr val="008265"/>
                </a:solidFill>
              </a:rPr>
              <a:t>%</a:t>
            </a:r>
          </a:p>
        </p:txBody>
      </p:sp>
      <p:sp>
        <p:nvSpPr>
          <p:cNvPr id="24" name="TextBox 15">
            <a:extLst>
              <a:ext uri="{FF2B5EF4-FFF2-40B4-BE49-F238E27FC236}">
                <a16:creationId xmlns:a16="http://schemas.microsoft.com/office/drawing/2014/main" id="{494DD713-4A23-1B00-69CC-8D9667A4E8C4}"/>
              </a:ext>
            </a:extLst>
          </p:cNvPr>
          <p:cNvSpPr txBox="1"/>
          <p:nvPr/>
        </p:nvSpPr>
        <p:spPr>
          <a:xfrm>
            <a:off x="4385859" y="1898426"/>
            <a:ext cx="48195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85</a:t>
            </a:r>
            <a:r>
              <a:rPr lang="en-GB" sz="1100" b="1" dirty="0">
                <a:solidFill>
                  <a:srgbClr val="008265"/>
                </a:solidFill>
              </a:rPr>
              <a:t>%</a:t>
            </a:r>
          </a:p>
        </p:txBody>
      </p:sp>
      <p:sp>
        <p:nvSpPr>
          <p:cNvPr id="25" name="TextBox 15">
            <a:extLst>
              <a:ext uri="{FF2B5EF4-FFF2-40B4-BE49-F238E27FC236}">
                <a16:creationId xmlns:a16="http://schemas.microsoft.com/office/drawing/2014/main" id="{89F7D160-8BD4-C504-4A95-FD10622B6561}"/>
              </a:ext>
            </a:extLst>
          </p:cNvPr>
          <p:cNvSpPr txBox="1"/>
          <p:nvPr/>
        </p:nvSpPr>
        <p:spPr>
          <a:xfrm>
            <a:off x="10373111" y="1879633"/>
            <a:ext cx="497153"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solidFill>
                  <a:srgbClr val="AB588C"/>
                </a:solidFill>
              </a:rPr>
              <a:t>82%</a:t>
            </a:r>
          </a:p>
        </p:txBody>
      </p:sp>
    </p:spTree>
    <p:extLst>
      <p:ext uri="{BB962C8B-B14F-4D97-AF65-F5344CB8AC3E}">
        <p14:creationId xmlns:p14="http://schemas.microsoft.com/office/powerpoint/2010/main" val="317488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90828" y="50411"/>
            <a:ext cx="1161447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Wave on wave comparison – Opportunity scores: </a:t>
            </a:r>
          </a:p>
          <a:p>
            <a:pPr>
              <a:buClr>
                <a:srgbClr val="FFFFFF"/>
              </a:buClr>
              <a:buSzPts val="1500"/>
            </a:pPr>
            <a:r>
              <a:rPr lang="en-GB" sz="1600">
                <a:solidFill>
                  <a:schemeClr val="bg2"/>
                </a:solidFill>
                <a:latin typeface="+mj-lt"/>
                <a:cs typeface="Calibri Light" panose="020F0302020204030204" pitchFamily="34" charset="0"/>
              </a:rPr>
              <a:t>Loyalty </a:t>
            </a:r>
            <a:r>
              <a:rPr lang="en-GB" sz="1600" dirty="0">
                <a:solidFill>
                  <a:schemeClr val="bg2"/>
                </a:solidFill>
                <a:latin typeface="+mj-lt"/>
                <a:cs typeface="Calibri Light" panose="020F0302020204030204" pitchFamily="34" charset="0"/>
              </a:rPr>
              <a:t>and Confidence are the top 2 opportunities to improve trust, both for Consumers and SMEs, consistent with the previous wave</a:t>
            </a:r>
            <a:r>
              <a:rPr lang="en-GB" sz="1600">
                <a:solidFill>
                  <a:schemeClr val="bg2"/>
                </a:solidFill>
                <a:latin typeface="+mj-lt"/>
                <a:cs typeface="Calibri Light" panose="020F0302020204030204" pitchFamily="34" charset="0"/>
              </a:rPr>
              <a:t>.  Speed </a:t>
            </a:r>
            <a:r>
              <a:rPr lang="en-GB" sz="1600" dirty="0">
                <a:solidFill>
                  <a:schemeClr val="bg2"/>
                </a:solidFill>
                <a:latin typeface="+mj-lt"/>
                <a:cs typeface="Calibri Light" panose="020F0302020204030204" pitchFamily="34" charset="0"/>
              </a:rPr>
              <a:t>(in relation to claims) is 3</a:t>
            </a:r>
            <a:r>
              <a:rPr lang="en-GB" sz="1600" baseline="30000" dirty="0">
                <a:solidFill>
                  <a:schemeClr val="bg2"/>
                </a:solidFill>
                <a:latin typeface="+mj-lt"/>
                <a:cs typeface="Calibri Light" panose="020F0302020204030204" pitchFamily="34" charset="0"/>
              </a:rPr>
              <a:t>rd</a:t>
            </a:r>
            <a:r>
              <a:rPr lang="en-GB" sz="1600" dirty="0">
                <a:solidFill>
                  <a:schemeClr val="bg2"/>
                </a:solidFill>
                <a:latin typeface="+mj-lt"/>
                <a:cs typeface="Calibri Light" panose="020F0302020204030204" pitchFamily="34" charset="0"/>
              </a:rPr>
              <a:t> highest opportunity to improve trust for Consumers, and Control (in relation to claims) is the 3</a:t>
            </a:r>
            <a:r>
              <a:rPr lang="en-GB" sz="1600" baseline="30000" dirty="0">
                <a:solidFill>
                  <a:schemeClr val="bg2"/>
                </a:solidFill>
                <a:latin typeface="+mj-lt"/>
                <a:cs typeface="Calibri Light" panose="020F0302020204030204" pitchFamily="34" charset="0"/>
              </a:rPr>
              <a:t>rd</a:t>
            </a:r>
            <a:r>
              <a:rPr lang="en-GB" sz="1600" dirty="0">
                <a:solidFill>
                  <a:schemeClr val="bg2"/>
                </a:solidFill>
                <a:latin typeface="+mj-lt"/>
                <a:cs typeface="Calibri Light" panose="020F0302020204030204" pitchFamily="34" charset="0"/>
              </a:rPr>
              <a:t> highest opportunity with SMEs</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r>
              <a:rPr lang="pt-BR" sz="800" dirty="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nvGraphicFramePr>
        <p:xfrm>
          <a:off x="145733" y="1168024"/>
          <a:ext cx="432000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nvGraphicFramePr>
        <p:xfrm>
          <a:off x="371042" y="3775062"/>
          <a:ext cx="432000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225297B-4EB3-EC65-958B-0179115C04D1}"/>
              </a:ext>
            </a:extLst>
          </p:cNvPr>
          <p:cNvGraphicFramePr/>
          <p:nvPr/>
        </p:nvGraphicFramePr>
        <p:xfrm>
          <a:off x="6096000" y="1168024"/>
          <a:ext cx="43200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B1127355-2B59-ED70-D3B5-54AA6746E97B}"/>
              </a:ext>
            </a:extLst>
          </p:cNvPr>
          <p:cNvGraphicFramePr/>
          <p:nvPr/>
        </p:nvGraphicFramePr>
        <p:xfrm>
          <a:off x="6308616" y="3773561"/>
          <a:ext cx="4320000"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2735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dirty="0">
                <a:latin typeface="Rockwell" panose="02060603020205020403" pitchFamily="18" charset="0"/>
                <a:cs typeface="Calibri Light" panose="020F0302020204030204" pitchFamily="34" charset="0"/>
              </a:rPr>
              <a:t>Dec 2021 &amp; July 2022 data</a:t>
            </a:r>
          </a:p>
        </p:txBody>
      </p:sp>
    </p:spTree>
    <p:extLst>
      <p:ext uri="{BB962C8B-B14F-4D97-AF65-F5344CB8AC3E}">
        <p14:creationId xmlns:p14="http://schemas.microsoft.com/office/powerpoint/2010/main" val="1127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65834096"/>
              </p:ext>
            </p:extLst>
          </p:nvPr>
        </p:nvGraphicFramePr>
        <p:xfrm>
          <a:off x="797715" y="1316425"/>
          <a:ext cx="6295811" cy="4928927"/>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7388664" y="1541648"/>
            <a:ext cx="4330119" cy="4302666"/>
          </a:xfrm>
          <a:prstGeom prst="rect">
            <a:avLst/>
          </a:prstGeom>
          <a:noFill/>
          <a:ln>
            <a:noFill/>
          </a:ln>
        </p:spPr>
        <p:txBody>
          <a:bodyPr spcFirstLastPara="1" wrap="square" lIns="0" tIns="0" rIns="0" bIns="0" anchor="t" anchorCtr="0">
            <a:noAutofit/>
          </a:bodyPr>
          <a:lstStyle/>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3" name="TextBox 2"/>
          <p:cNvSpPr txBox="1"/>
          <p:nvPr/>
        </p:nvSpPr>
        <p:spPr>
          <a:xfrm>
            <a:off x="422143" y="132431"/>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Overall Consumer themes - wave 9&amp;10</a:t>
            </a:r>
          </a:p>
        </p:txBody>
      </p:sp>
      <p:sp>
        <p:nvSpPr>
          <p:cNvPr id="17" name="TextBox 16">
            <a:extLst>
              <a:ext uri="{FF2B5EF4-FFF2-40B4-BE49-F238E27FC236}">
                <a16:creationId xmlns:a16="http://schemas.microsoft.com/office/drawing/2014/main" id="{D025FA55-99EE-4DD9-A728-3603FA6A1FB0}"/>
              </a:ext>
            </a:extLst>
          </p:cNvPr>
          <p:cNvSpPr txBox="1"/>
          <p:nvPr/>
        </p:nvSpPr>
        <p:spPr>
          <a:xfrm>
            <a:off x="4303669" y="3557694"/>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122456" y="2444262"/>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8DA05B54-20BD-43E3-ADE6-9CA9387639E9}"/>
              </a:ext>
            </a:extLst>
          </p:cNvPr>
          <p:cNvSpPr txBox="1"/>
          <p:nvPr/>
        </p:nvSpPr>
        <p:spPr>
          <a:xfrm>
            <a:off x="4944865" y="4699303"/>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856591" y="1773117"/>
            <a:ext cx="1305346" cy="646331"/>
          </a:xfrm>
          <a:prstGeom prst="rect">
            <a:avLst/>
          </a:prstGeom>
          <a:noFill/>
        </p:spPr>
        <p:txBody>
          <a:bodyPr wrap="square" rtlCol="0">
            <a:spAutoFit/>
          </a:bodyPr>
          <a:lstStyle/>
          <a:p>
            <a:r>
              <a:rPr lang="en-GB" sz="1800" dirty="0">
                <a:solidFill>
                  <a:schemeClr val="tx1"/>
                </a:solidFill>
                <a:latin typeface="Rockwell" panose="02060603020205020403" pitchFamily="18" charset="0"/>
              </a:rPr>
              <a:t>Reduce spend</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b="1" dirty="0"/>
              <a:t>Importance</a:t>
            </a:r>
          </a:p>
        </p:txBody>
      </p:sp>
      <p:sp>
        <p:nvSpPr>
          <p:cNvPr id="22" name="TextBox 21"/>
          <p:cNvSpPr txBox="1"/>
          <p:nvPr/>
        </p:nvSpPr>
        <p:spPr>
          <a:xfrm rot="16200000">
            <a:off x="222604" y="3445431"/>
            <a:ext cx="1411286" cy="307777"/>
          </a:xfrm>
          <a:prstGeom prst="rect">
            <a:avLst/>
          </a:prstGeom>
          <a:noFill/>
        </p:spPr>
        <p:txBody>
          <a:bodyPr wrap="square" rtlCol="0">
            <a:spAutoFit/>
          </a:bodyPr>
          <a:lstStyle/>
          <a:p>
            <a:r>
              <a:rPr lang="en-GB" b="1" dirty="0"/>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00049" y="6132926"/>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dirty="0"/>
              <a:t>*The size of each theme bubble denotes the relative opportunity score in each case. </a:t>
            </a:r>
          </a:p>
          <a:p>
            <a:pPr algn="ctr"/>
            <a:r>
              <a:rPr lang="en-GB" sz="1050" dirty="0"/>
              <a:t>The bigger the bubble the greater the opportunity to deliver improved service.</a:t>
            </a:r>
          </a:p>
        </p:txBody>
      </p:sp>
      <p:sp>
        <p:nvSpPr>
          <p:cNvPr id="51" name="Google Shape;281;p26">
            <a:extLst>
              <a:ext uri="{FF2B5EF4-FFF2-40B4-BE49-F238E27FC236}">
                <a16:creationId xmlns:a16="http://schemas.microsoft.com/office/drawing/2014/main" id="{6BA30E1E-56C4-493B-8992-B93B1A6F3097}"/>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n=1,001/122</a:t>
            </a:r>
            <a:endParaRPr lang="en-GB" sz="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A1143AC-EF17-459E-B817-5BCF8300DF56}"/>
              </a:ext>
            </a:extLst>
          </p:cNvPr>
          <p:cNvSpPr txBox="1"/>
          <p:nvPr/>
        </p:nvSpPr>
        <p:spPr>
          <a:xfrm>
            <a:off x="674667" y="460013"/>
            <a:ext cx="10842665" cy="954107"/>
          </a:xfrm>
          <a:prstGeom prst="rect">
            <a:avLst/>
          </a:prstGeom>
          <a:noFill/>
        </p:spPr>
        <p:txBody>
          <a:bodyPr wrap="square">
            <a:spAutoFit/>
          </a:bodyPr>
          <a:lstStyle/>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Loyalty, followed by Confidence remain the top two opportunity themes overall to improve trust levels with Consumers.  This is consistent with all previous waves of the research.   </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Performance for Loyalty is very slightly up (by 0.07 points) but so is attributed Importance (by 0.08 points), so the overall Opportunity score has increased slightly compared with wave 8&amp;9, from 9.16 to 9.25 in this wave</a:t>
            </a:r>
            <a:endParaRPr lang="en-GB" sz="2000" dirty="0">
              <a:latin typeface="+mj-lt"/>
            </a:endParaRPr>
          </a:p>
        </p:txBody>
      </p:sp>
      <p:sp>
        <p:nvSpPr>
          <p:cNvPr id="2" name="TextBox 1">
            <a:extLst>
              <a:ext uri="{FF2B5EF4-FFF2-40B4-BE49-F238E27FC236}">
                <a16:creationId xmlns:a16="http://schemas.microsoft.com/office/drawing/2014/main" id="{13F3DF3F-9589-4649-9D75-32974161F86C}"/>
              </a:ext>
            </a:extLst>
          </p:cNvPr>
          <p:cNvSpPr txBox="1"/>
          <p:nvPr/>
        </p:nvSpPr>
        <p:spPr>
          <a:xfrm>
            <a:off x="7345724" y="2152985"/>
            <a:ext cx="4788274" cy="2862322"/>
          </a:xfrm>
          <a:prstGeom prst="rect">
            <a:avLst/>
          </a:prstGeom>
          <a:noFill/>
        </p:spPr>
        <p:txBody>
          <a:bodyPr wrap="square" rtlCol="0">
            <a:spAutoFit/>
          </a:bodyPr>
          <a:lstStyle/>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Speed in relation to claims is the 3</a:t>
            </a:r>
            <a:r>
              <a:rPr lang="en-GB" sz="1200" baseline="30000" dirty="0">
                <a:solidFill>
                  <a:schemeClr val="tx1"/>
                </a:solidFill>
                <a:latin typeface="+mj-lt"/>
                <a:cs typeface="Calibri Light" panose="020F0302020204030204" pitchFamily="34" charset="0"/>
              </a:rPr>
              <a:t>rd</a:t>
            </a:r>
            <a:r>
              <a:rPr lang="en-GB" sz="1200" dirty="0">
                <a:solidFill>
                  <a:schemeClr val="tx1"/>
                </a:solidFill>
                <a:latin typeface="+mj-lt"/>
                <a:cs typeface="Calibri Light" panose="020F0302020204030204" pitchFamily="34" charset="0"/>
              </a:rPr>
              <a:t> highest opportunity to improve trust, the theme’s Opportunity Score has increase by 1.30 points to 7.47</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biggest increase to a theme is Control in relation to claims, the opportunity score is up by 2.25 points to 6.27 and the theme is the 5</a:t>
            </a:r>
            <a:r>
              <a:rPr lang="en-GB" sz="1200" baseline="30000" dirty="0">
                <a:solidFill>
                  <a:schemeClr val="tx1"/>
                </a:solidFill>
                <a:latin typeface="+mj-lt"/>
                <a:cs typeface="Calibri Light" panose="020F0302020204030204" pitchFamily="34" charset="0"/>
              </a:rPr>
              <a:t>th</a:t>
            </a:r>
            <a:r>
              <a:rPr lang="en-GB" sz="1200" dirty="0">
                <a:solidFill>
                  <a:schemeClr val="tx1"/>
                </a:solidFill>
                <a:latin typeface="+mj-lt"/>
                <a:cs typeface="Calibri Light" panose="020F0302020204030204" pitchFamily="34" charset="0"/>
              </a:rPr>
              <a:t> highest opportunity to improve trust in the sector</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In spite of the increases in opportunity to improve trust for these two claim related themes, the proportion of consumers who have made a claim in the previous 12 months is lower than it was in wave 8&amp;9.  </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12% of consumers surveyed reported making a claim in the previous 12 months compared with 14% in wave 8&amp;9</a:t>
            </a:r>
          </a:p>
        </p:txBody>
      </p:sp>
    </p:spTree>
    <p:extLst>
      <p:ext uri="{BB962C8B-B14F-4D97-AF65-F5344CB8AC3E}">
        <p14:creationId xmlns:p14="http://schemas.microsoft.com/office/powerpoint/2010/main" val="412617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033649" y="1489685"/>
            <a:ext cx="3020788" cy="3879809"/>
          </a:xfrm>
          <a:prstGeom prst="rect">
            <a:avLst/>
          </a:prstGeom>
          <a:noFill/>
          <a:ln>
            <a:noFill/>
          </a:ln>
        </p:spPr>
        <p:txBody>
          <a:bodyPr spcFirstLastPara="1" wrap="square" lIns="0" tIns="0" rIns="0" bIns="0" anchor="t" anchorCtr="0">
            <a:noAutofit/>
          </a:bodyPr>
          <a:lstStyle/>
          <a:p>
            <a:pPr marL="171450" indent="-171450">
              <a:buClr>
                <a:srgbClr val="FFFFFF"/>
              </a:buClr>
              <a:buSzPts val="1500"/>
              <a:buFont typeface="Arial" panose="020B0604020202020204" pitchFamily="34" charset="0"/>
              <a:buChar char="•"/>
            </a:pPr>
            <a:r>
              <a:rPr lang="en-GB" b="1" dirty="0">
                <a:solidFill>
                  <a:schemeClr val="tx1"/>
                </a:solidFill>
                <a:latin typeface="+mj-lt"/>
                <a:cs typeface="Calibri Light" panose="020F0302020204030204" pitchFamily="34" charset="0"/>
              </a:rPr>
              <a:t>Further areas that would improve trust:</a:t>
            </a:r>
          </a:p>
          <a:p>
            <a:pPr marL="171450" indent="-171450">
              <a:buClr>
                <a:srgbClr val="FFFFFF"/>
              </a:buClr>
              <a:buSzPts val="1500"/>
              <a:buFont typeface="Arial" panose="020B0604020202020204" pitchFamily="34" charset="0"/>
              <a:buChar char="•"/>
            </a:pPr>
            <a:endParaRPr lang="en-GB" sz="1000" dirty="0">
              <a:solidFill>
                <a:schemeClr val="tx1"/>
              </a:solidFill>
              <a:latin typeface="+mj-lt"/>
              <a:cs typeface="Calibri Light" panose="020F0302020204030204" pitchFamily="34" charset="0"/>
            </a:endParaRPr>
          </a:p>
          <a:p>
            <a:pPr marL="171450" marR="0" indent="-171450" rtl="0" fontAlgn="b">
              <a:spcBef>
                <a:spcPts val="0"/>
              </a:spcBef>
              <a:spcAft>
                <a:spcPts val="0"/>
              </a:spcAft>
              <a:buFont typeface="Arial" panose="020B0604020202020204" pitchFamily="34" charset="0"/>
              <a:buChar char="•"/>
            </a:pPr>
            <a:r>
              <a:rPr lang="en-GB" sz="1100" dirty="0">
                <a:latin typeface="arial" panose="020B0604020202020204" pitchFamily="34" charset="0"/>
                <a:ea typeface="Arial" panose="020B0604020202020204" pitchFamily="34" charset="0"/>
                <a:cs typeface="Arial" panose="020B0604020202020204" pitchFamily="34" charset="0"/>
              </a:rPr>
              <a:t>Taking a customers’ </a:t>
            </a: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loyalty into account when calculating renewal quotes following a claim</a:t>
            </a:r>
            <a:endParaRPr lang="en-GB" sz="1100" b="0" i="0" u="none" strike="noStrike" dirty="0">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Assessing risk individually, rather than using generic assumptions</a:t>
            </a:r>
            <a:endParaRPr lang="en-GB" sz="1100" b="0" i="0" u="none" strike="noStrike" dirty="0">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Handling complaints professionally and fairly</a:t>
            </a:r>
            <a:endParaRPr lang="en-GB" sz="1100" b="0" i="0" u="none" strike="noStrike" dirty="0">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Price matching a cheaper price from a competitors quote</a:t>
            </a:r>
          </a:p>
          <a:p>
            <a:pPr marL="171450" marR="0" indent="-171450" rtl="0" fontAlgn="b">
              <a:spcBef>
                <a:spcPts val="0"/>
              </a:spcBef>
              <a:spcAft>
                <a:spcPts val="0"/>
              </a:spcAft>
              <a:buFont typeface="Arial" panose="020B0604020202020204" pitchFamily="34" charset="0"/>
              <a:buChar char="•"/>
            </a:pPr>
            <a:r>
              <a:rPr lang="en-GB" sz="1100" b="0" i="0" u="none" strike="noStrike" dirty="0">
                <a:effectLst/>
                <a:latin typeface="Arial" panose="020B0604020202020204" pitchFamily="34" charset="0"/>
              </a:rPr>
              <a:t>Providing additional benefits for renewing (e.g. enhanced cover)</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Ensuring it is clear what a customer needs to do in order to claim</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Informing consumers what the price would be if they were not a new customer</a:t>
            </a:r>
            <a:endParaRPr lang="en-GB" sz="1100" b="0" i="0" u="none" strike="noStrike" dirty="0">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Informing the customer about the claims process before they buy</a:t>
            </a:r>
            <a:endParaRPr lang="en-GB" sz="1100" b="0" i="0" u="none" strike="noStrike" dirty="0">
              <a:effectLst/>
              <a:latin typeface="Arial" panose="020B0604020202020204" pitchFamily="34" charset="0"/>
            </a:endParaRPr>
          </a:p>
          <a:p>
            <a:pPr marL="285750" marR="0" indent="-285750" rtl="0" fontAlgn="b">
              <a:spcBef>
                <a:spcPts val="0"/>
              </a:spcBef>
              <a:spcAft>
                <a:spcPts val="0"/>
              </a:spcAft>
              <a:buFont typeface="Arial" panose="020B0604020202020204" pitchFamily="34" charset="0"/>
              <a:buChar char="•"/>
            </a:pPr>
            <a:endParaRPr lang="en-GB" sz="900" dirty="0">
              <a:solidFill>
                <a:schemeClr val="bg2"/>
              </a:solidFill>
              <a:latin typeface="Calibri Light" panose="020F0302020204030204" pitchFamily="34" charset="0"/>
              <a:cs typeface="Calibri Light" panose="020F0302020204030204" pitchFamily="34" charset="0"/>
            </a:endParaRPr>
          </a:p>
        </p:txBody>
      </p:sp>
      <p:sp>
        <p:nvSpPr>
          <p:cNvPr id="3" name="TextBox 2"/>
          <p:cNvSpPr txBox="1"/>
          <p:nvPr/>
        </p:nvSpPr>
        <p:spPr>
          <a:xfrm>
            <a:off x="422143" y="263060"/>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Top 10 opportunities for Consumers - wave 9&amp;10</a:t>
            </a:r>
          </a:p>
        </p:txBody>
      </p:sp>
      <p:graphicFrame>
        <p:nvGraphicFramePr>
          <p:cNvPr id="4" name="Table 3"/>
          <p:cNvGraphicFramePr>
            <a:graphicFrameLocks noGrp="1"/>
          </p:cNvGraphicFramePr>
          <p:nvPr>
            <p:extLst>
              <p:ext uri="{D42A27DB-BD31-4B8C-83A1-F6EECF244321}">
                <p14:modId xmlns:p14="http://schemas.microsoft.com/office/powerpoint/2010/main" val="3814085841"/>
              </p:ext>
            </p:extLst>
          </p:nvPr>
        </p:nvGraphicFramePr>
        <p:xfrm>
          <a:off x="220406" y="1489685"/>
          <a:ext cx="8528615" cy="4716705"/>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63207">
                  <a:extLst>
                    <a:ext uri="{9D8B030D-6E8A-4147-A177-3AD203B41FA5}">
                      <a16:colId xmlns:a16="http://schemas.microsoft.com/office/drawing/2014/main" val="20001"/>
                    </a:ext>
                  </a:extLst>
                </a:gridCol>
                <a:gridCol w="3343596">
                  <a:extLst>
                    <a:ext uri="{9D8B030D-6E8A-4147-A177-3AD203B41FA5}">
                      <a16:colId xmlns:a16="http://schemas.microsoft.com/office/drawing/2014/main" val="20002"/>
                    </a:ext>
                  </a:extLst>
                </a:gridCol>
                <a:gridCol w="1074198">
                  <a:extLst>
                    <a:ext uri="{9D8B030D-6E8A-4147-A177-3AD203B41FA5}">
                      <a16:colId xmlns:a16="http://schemas.microsoft.com/office/drawing/2014/main" val="20003"/>
                    </a:ext>
                  </a:extLst>
                </a:gridCol>
                <a:gridCol w="115409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1" i="0" u="none" strike="noStrike" dirty="0">
                          <a:solidFill>
                            <a:srgbClr val="AB588C"/>
                          </a:solidFill>
                          <a:effectLst/>
                          <a:latin typeface="Arial" panose="020B0604020202020204" pitchFamily="34" charset="0"/>
                          <a:cs typeface="Arial" panose="020B0604020202020204" pitchFamily="34" charset="0"/>
                        </a:rPr>
                        <a:t>Confidence</a:t>
                      </a:r>
                      <a:endParaRPr lang="en-GB" sz="1100" b="1" i="0" u="none" strike="noStrike" dirty="0">
                        <a:solidFill>
                          <a:srgbClr val="15ADD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E20613"/>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1" i="0" u="none" strike="noStrike" dirty="0">
                          <a:solidFill>
                            <a:srgbClr val="A9D5C0"/>
                          </a:solidFill>
                          <a:effectLst/>
                          <a:latin typeface="Arial" panose="020B0604020202020204" pitchFamily="34" charset="0"/>
                          <a:cs typeface="Arial" panose="020B0604020202020204" pitchFamily="34" charset="0"/>
                        </a:rPr>
                        <a:t>Speed (claims)</a:t>
                      </a:r>
                      <a:r>
                        <a:rPr lang="en-GB" sz="1100" b="1" i="0" u="none" strike="noStrike" dirty="0">
                          <a:solidFill>
                            <a:srgbClr val="AB588C"/>
                          </a:solidFill>
                          <a:effectLst/>
                          <a:latin typeface="Arial" panose="020B0604020202020204" pitchFamily="34" charset="0"/>
                          <a:cs typeface="Arial" panose="020B0604020202020204" pitchFamily="34" charset="0"/>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1" i="0" u="none" strike="noStrike" dirty="0">
                          <a:solidFill>
                            <a:srgbClr val="AB588C"/>
                          </a:solidFill>
                          <a:effectLst/>
                          <a:latin typeface="Arial" panose="020B0604020202020204" pitchFamily="34" charset="0"/>
                          <a:cs typeface="Arial" panose="020B0604020202020204" pitchFamily="34" charset="0"/>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6BA30E1E-56C4-493B-8992-B93B1A6F3097}"/>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n=1,001/122.</a:t>
            </a:r>
            <a:endParaRPr lang="en-GB" sz="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C73950-7BE4-498C-B2E7-274DD8D9D61C}"/>
              </a:ext>
            </a:extLst>
          </p:cNvPr>
          <p:cNvSpPr txBox="1"/>
          <p:nvPr/>
        </p:nvSpPr>
        <p:spPr>
          <a:xfrm>
            <a:off x="496388" y="758423"/>
            <a:ext cx="11295017" cy="523220"/>
          </a:xfrm>
          <a:prstGeom prst="rect">
            <a:avLst/>
          </a:prstGeom>
          <a:noFill/>
        </p:spPr>
        <p:txBody>
          <a:bodyPr wrap="square">
            <a:spAutoFit/>
          </a:bodyPr>
          <a:lstStyle/>
          <a:p>
            <a:r>
              <a:rPr lang="en-GB" b="1" dirty="0">
                <a:solidFill>
                  <a:srgbClr val="008265"/>
                </a:solidFill>
                <a:latin typeface="+mj-lt"/>
                <a:cs typeface="Calibri Light" panose="020F0302020204030204" pitchFamily="34" charset="0"/>
              </a:rPr>
              <a:t>Not having dual pricing for new / existing customers and rewarding a customer for staying with a discount are the highest opportunities to improve trust with Consumers</a:t>
            </a:r>
          </a:p>
        </p:txBody>
      </p:sp>
    </p:spTree>
    <p:extLst>
      <p:ext uri="{BB962C8B-B14F-4D97-AF65-F5344CB8AC3E}">
        <p14:creationId xmlns:p14="http://schemas.microsoft.com/office/powerpoint/2010/main" val="23455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7602DC32-F267-9DCF-55BC-F816D1516616}"/>
              </a:ext>
            </a:extLst>
          </p:cNvPr>
          <p:cNvGraphicFramePr>
            <a:graphicFrameLocks/>
          </p:cNvGraphicFramePr>
          <p:nvPr>
            <p:extLst>
              <p:ext uri="{D42A27DB-BD31-4B8C-83A1-F6EECF244321}">
                <p14:modId xmlns:p14="http://schemas.microsoft.com/office/powerpoint/2010/main" val="3945488962"/>
              </p:ext>
            </p:extLst>
          </p:nvPr>
        </p:nvGraphicFramePr>
        <p:xfrm>
          <a:off x="1082136" y="1278531"/>
          <a:ext cx="691515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921620" y="3350676"/>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3" name="TextBox 2"/>
          <p:cNvSpPr txBox="1"/>
          <p:nvPr/>
        </p:nvSpPr>
        <p:spPr>
          <a:xfrm>
            <a:off x="284983" y="277744"/>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The Top 5 factors that would improve trust with Consumers - wave 9&amp;10</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607951" y="2362118"/>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dirty="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6039506" y="4691524"/>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dirty="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223215" y="2326507"/>
            <a:ext cx="3795643" cy="2638686"/>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4 of the top 5 opportunity statements have made up the top 5 since Wave 6&amp;7.  </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Handling complaints professionally and fairly has re-entered the top 5, the first time it has featured as a top 5 key factor in improving trust since wave 5&amp;6 (Feb 2020)</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Providing additional benefits for renewing has fallen out of the top 5 opportunity scores, but is still the 7</a:t>
            </a:r>
            <a:r>
              <a:rPr lang="en-GB" baseline="30000" dirty="0">
                <a:solidFill>
                  <a:schemeClr val="tx1"/>
                </a:solidFill>
                <a:latin typeface="+mj-lt"/>
                <a:cs typeface="Calibri Light" panose="020F0302020204030204" pitchFamily="34" charset="0"/>
              </a:rPr>
              <a:t>th</a:t>
            </a:r>
            <a:r>
              <a:rPr lang="en-GB" dirty="0">
                <a:solidFill>
                  <a:schemeClr val="tx1"/>
                </a:solidFill>
                <a:latin typeface="+mj-lt"/>
                <a:cs typeface="Calibri Light" panose="020F0302020204030204" pitchFamily="34" charset="0"/>
              </a:rPr>
              <a:t> highest opportunity score overall</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a:lnSpc>
                <a:spcPct val="150000"/>
              </a:lnSpc>
              <a:buClr>
                <a:srgbClr val="FFFFFF"/>
              </a:buClr>
              <a:buSzPts val="1500"/>
            </a:pPr>
            <a:endParaRPr lang="en-GB" dirty="0">
              <a:solidFill>
                <a:schemeClr val="tx1"/>
              </a:solidFill>
              <a:latin typeface="+mj-lt"/>
              <a:cs typeface="Calibri Light" panose="020F0302020204030204" pitchFamily="34" charset="0"/>
            </a:endParaRPr>
          </a:p>
          <a:p>
            <a:pPr>
              <a:lnSpc>
                <a:spcPct val="150000"/>
              </a:lnSpc>
              <a:buClr>
                <a:srgbClr val="FFFFFF"/>
              </a:buClr>
              <a:buSzPts val="1500"/>
            </a:pPr>
            <a:endParaRPr lang="en-GB" dirty="0">
              <a:solidFill>
                <a:schemeClr val="tx1"/>
              </a:solidFill>
              <a:latin typeface="+mj-lt"/>
              <a:cs typeface="Calibri Light" panose="020F0302020204030204" pitchFamily="34" charset="0"/>
            </a:endParaRPr>
          </a:p>
          <a:p>
            <a:pPr>
              <a:lnSpc>
                <a:spcPct val="150000"/>
              </a:lnSpc>
              <a:buClr>
                <a:srgbClr val="FFFFFF"/>
              </a:buClr>
              <a:buSzPts val="1500"/>
            </a:pPr>
            <a:endParaRPr lang="en-GB" dirty="0">
              <a:solidFill>
                <a:schemeClr val="tx1"/>
              </a:solidFill>
              <a:latin typeface="+mj-lt"/>
              <a:cs typeface="Calibri Light" panose="020F0302020204030204" pitchFamily="34" charset="0"/>
            </a:endParaRPr>
          </a:p>
          <a:p>
            <a:pPr>
              <a:lnSpc>
                <a:spcPct val="150000"/>
              </a:lnSpc>
              <a:buClr>
                <a:srgbClr val="FFFFFF"/>
              </a:buClr>
              <a:buSzPts val="1500"/>
            </a:pPr>
            <a:endParaRPr lang="en-GB" dirty="0">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1" y="6571133"/>
            <a:ext cx="10201458" cy="32283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1,001/122</a:t>
            </a:r>
            <a:endParaRPr lang="en-GB" sz="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634929"/>
            <a:ext cx="11651635" cy="830997"/>
          </a:xfrm>
          <a:prstGeom prst="rect">
            <a:avLst/>
          </a:prstGeom>
          <a:noFill/>
        </p:spPr>
        <p:txBody>
          <a:bodyPr wrap="square">
            <a:spAutoFit/>
          </a:bodyPr>
          <a:lstStyle/>
          <a:p>
            <a:r>
              <a:rPr lang="en-GB" sz="1600" dirty="0">
                <a:solidFill>
                  <a:srgbClr val="008265"/>
                </a:solidFill>
                <a:latin typeface="+mj-lt"/>
                <a:cs typeface="Calibri Light" panose="020F0302020204030204" pitchFamily="34" charset="0"/>
              </a:rPr>
              <a:t>Premiums not increasing as they’re no longer a new customer (dual pricing) is the single highest opportunity to improve trust with Consumers.  The opportunity score for this statement has increased by 0.58 points compared to wave 8&amp;9</a:t>
            </a:r>
          </a:p>
          <a:p>
            <a:endParaRPr lang="en-GB" sz="1600" dirty="0">
              <a:solidFill>
                <a:srgbClr val="008265"/>
              </a:solidFill>
            </a:endParaRPr>
          </a:p>
        </p:txBody>
      </p:sp>
    </p:spTree>
    <p:extLst>
      <p:ext uri="{BB962C8B-B14F-4D97-AF65-F5344CB8AC3E}">
        <p14:creationId xmlns:p14="http://schemas.microsoft.com/office/powerpoint/2010/main" val="177915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499567" y="1788422"/>
            <a:ext cx="3605100" cy="434914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On average the opportunity to improve trust is greatest with females than males </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largest increases in opportunity scores, compared to wave 8&amp;9, are for Speed and Control in relation to claims for females, up by 2.58 and 2.41 points respectively</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Control in relation to claims has also increased the most for men, up 2.19 points since the last wave</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only theme across both genders to have decreased by 0.5 points or more is Ease, which is 0.51 points lower for women than it was in wave 8&amp;9</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relationship theme continues to be the area which requires the least focus, in order to improve trust levels, amongst both genders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a:buClr>
                <a:schemeClr val="tx1"/>
              </a:buClr>
              <a:buSzPts val="1500"/>
            </a:pPr>
            <a:endParaRPr lang="en-GB" sz="1300" dirty="0">
              <a:solidFill>
                <a:schemeClr val="tx1"/>
              </a:solidFill>
              <a:latin typeface="+mj-lt"/>
              <a:cs typeface="Calibri Light" panose="020F030202020403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Consumers Opportunity themes by gender - wave 9&amp;10 </a:t>
            </a:r>
          </a:p>
        </p:txBody>
      </p:sp>
      <p:graphicFrame>
        <p:nvGraphicFramePr>
          <p:cNvPr id="9" name="Chart 8"/>
          <p:cNvGraphicFramePr/>
          <p:nvPr>
            <p:extLst>
              <p:ext uri="{D42A27DB-BD31-4B8C-83A1-F6EECF244321}">
                <p14:modId xmlns:p14="http://schemas.microsoft.com/office/powerpoint/2010/main" val="3000457500"/>
              </p:ext>
            </p:extLst>
          </p:nvPr>
        </p:nvGraphicFramePr>
        <p:xfrm>
          <a:off x="291494"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722025920"/>
              </p:ext>
            </p:extLst>
          </p:nvPr>
        </p:nvGraphicFramePr>
        <p:xfrm>
          <a:off x="4370282"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n=515,  Male n=482.</a:t>
            </a:r>
            <a:endParaRPr lang="en-GB"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548633" y="835664"/>
            <a:ext cx="11556033" cy="584775"/>
          </a:xfrm>
          <a:prstGeom prst="rect">
            <a:avLst/>
          </a:prstGeom>
          <a:noFill/>
        </p:spPr>
        <p:txBody>
          <a:bodyPr wrap="square">
            <a:spAutoFit/>
          </a:bodyPr>
          <a:lstStyle/>
          <a:p>
            <a:r>
              <a:rPr lang="en-GB" sz="1600" dirty="0">
                <a:solidFill>
                  <a:srgbClr val="008265"/>
                </a:solidFill>
                <a:latin typeface="+mn-lt"/>
                <a:cs typeface="Calibri Light" panose="020F0302020204030204" pitchFamily="34" charset="0"/>
              </a:rPr>
              <a:t>Loyalty remains the highest opportunity for both women and men to improve trust but claims themes, especially for women have increased as opportunities</a:t>
            </a:r>
          </a:p>
        </p:txBody>
      </p:sp>
    </p:spTree>
    <p:extLst>
      <p:ext uri="{BB962C8B-B14F-4D97-AF65-F5344CB8AC3E}">
        <p14:creationId xmlns:p14="http://schemas.microsoft.com/office/powerpoint/2010/main" val="409711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n=879/86, Ethnic minorities: n=120/36.</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Consumers Opportunity themes by ethnicity - wave 9&amp;10</a:t>
            </a:r>
          </a:p>
        </p:txBody>
      </p:sp>
      <p:graphicFrame>
        <p:nvGraphicFramePr>
          <p:cNvPr id="6" name="Chart 5"/>
          <p:cNvGraphicFramePr/>
          <p:nvPr>
            <p:extLst>
              <p:ext uri="{D42A27DB-BD31-4B8C-83A1-F6EECF244321}">
                <p14:modId xmlns:p14="http://schemas.microsoft.com/office/powerpoint/2010/main" val="908966024"/>
              </p:ext>
            </p:extLst>
          </p:nvPr>
        </p:nvGraphicFramePr>
        <p:xfrm>
          <a:off x="65872" y="1495241"/>
          <a:ext cx="4728069"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363169" y="1141943"/>
            <a:ext cx="3684582"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Loyalty remains the top opportunity theme across White / White British consumers but Confidence is the top opportunity for Ethnic minorities consumers</a:t>
            </a:r>
          </a:p>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Control and Speed in relation to claims have increased the most as opportunities to improve trust for White/ White British consumers, by 2.16 and 1.19 points respectively </a:t>
            </a:r>
          </a:p>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Relationship theme is the only theme where the opportunity to improve trust is higher amongst Ethnic minorities than it is for White / White British</a:t>
            </a:r>
          </a:p>
          <a:p>
            <a:pPr>
              <a:buClrTx/>
              <a:buSzPts val="1500"/>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biggest increases for Ethnic minorities consumers are Control (claims), Relationship and Speed (claims) up by 1.37, 1.10 and 1.09 points respectively.  </a:t>
            </a:r>
          </a:p>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However, the Control theme is the lowest opportunity score overall for Ethnic minorities, actions taken across the other themes will have a more positive impact on trust levels</a:t>
            </a:r>
          </a:p>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p:txBody>
      </p:sp>
      <p:graphicFrame>
        <p:nvGraphicFramePr>
          <p:cNvPr id="18" name="Chart 17"/>
          <p:cNvGraphicFramePr/>
          <p:nvPr>
            <p:extLst>
              <p:ext uri="{D42A27DB-BD31-4B8C-83A1-F6EECF244321}">
                <p14:modId xmlns:p14="http://schemas.microsoft.com/office/powerpoint/2010/main" val="914819960"/>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719225"/>
            <a:ext cx="10702841" cy="523220"/>
          </a:xfrm>
          <a:prstGeom prst="rect">
            <a:avLst/>
          </a:prstGeom>
          <a:noFill/>
        </p:spPr>
        <p:txBody>
          <a:bodyPr wrap="square">
            <a:spAutoFit/>
          </a:bodyPr>
          <a:lstStyle/>
          <a:p>
            <a:r>
              <a:rPr lang="en-GB">
                <a:solidFill>
                  <a:srgbClr val="008265"/>
                </a:solidFill>
                <a:latin typeface="+mj-lt"/>
                <a:cs typeface="Calibri Light" panose="020F0302020204030204" pitchFamily="34" charset="0"/>
              </a:rPr>
              <a:t>On average, White / White British policy holders continue to be more demanding and less satisfied with the current performance of their insurers than other ethnic groups combined.  </a:t>
            </a:r>
          </a:p>
        </p:txBody>
      </p:sp>
    </p:spTree>
    <p:extLst>
      <p:ext uri="{BB962C8B-B14F-4D97-AF65-F5344CB8AC3E}">
        <p14:creationId xmlns:p14="http://schemas.microsoft.com/office/powerpoint/2010/main" val="329274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548846" y="1967948"/>
            <a:ext cx="5262154" cy="2938039"/>
          </a:xfrm>
          <a:prstGeom prst="rect">
            <a:avLst/>
          </a:prstGeom>
          <a:noFill/>
          <a:ln>
            <a:noFill/>
          </a:ln>
        </p:spPr>
        <p:txBody>
          <a:bodyPr spcFirstLastPara="1" wrap="square" lIns="0" tIns="0" rIns="0" bIns="0" anchor="t" anchorCtr="0">
            <a:noAutofit/>
          </a:bodyPr>
          <a:lstStyle/>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A larger proportion of 18-34 year olds have made a claim in the previous 12 months than the older age groups, 25.71% compared to 8.45% of 35-54 year olds and 5.56% of those 55+</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Despite a wide range in the opportunity score for the Loyalty theme, across age groups, it remains the highest opportunity to increase trust across age groups, as it has been in previous waves.  </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However Loyalty has only increased in score for those aged 18-34 years compared to the previous wave, by 1.12 points, it has slightly fallen for the older age groups, albeit by less than half a point in each</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Price theme has increased as an opportunity for those aged 18-34 and 35-54 when compared to this time last year (wave 7&amp;8) by over 1.28 points for 18-34 and 1.16 points for 35-54 years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single biggest increase though is for Control (claims) amongst 18-34 year olds, up 2.63 points to 4.45</a:t>
            </a: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n=280/72, 35-54 n=343/29*, 55 or older n=378/21 *low base indicative only</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Consumers Opportunity themes by age - wave 9&amp;10</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803689"/>
              </p:ext>
            </p:extLst>
          </p:nvPr>
        </p:nvGraphicFramePr>
        <p:xfrm>
          <a:off x="548256" y="1671357"/>
          <a:ext cx="5607512" cy="3760538"/>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569">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00" b="0" i="0" u="none" strike="noStrike" dirty="0">
                          <a:solidFill>
                            <a:srgbClr val="000000"/>
                          </a:solidFill>
                          <a:effectLst/>
                          <a:latin typeface="arial" panose="020B0604020202020204" pitchFamily="34" charset="0"/>
                        </a:rPr>
                        <a:t>10.77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1569">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00" b="0" i="0" u="none" strike="noStrike" dirty="0">
                          <a:solidFill>
                            <a:srgbClr val="000000"/>
                          </a:solidFill>
                          <a:effectLst/>
                          <a:latin typeface="arial" panose="020B0604020202020204" pitchFamily="34" charset="0"/>
                        </a:rPr>
                        <a:t>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1569">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11.06*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00" b="0" i="0" u="none" strike="noStrike" dirty="0">
                          <a:solidFill>
                            <a:srgbClr val="000000"/>
                          </a:solidFill>
                          <a:effectLst/>
                          <a:latin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569">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10.16*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00" b="0" i="0" u="none" strike="noStrike" dirty="0">
                          <a:solidFill>
                            <a:srgbClr val="000000"/>
                          </a:solidFill>
                          <a:effectLst/>
                          <a:latin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71569">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00" b="0" i="0" u="none" strike="noStrike" dirty="0">
                          <a:solidFill>
                            <a:srgbClr val="000000"/>
                          </a:solidFill>
                          <a:effectLst/>
                          <a:latin typeface="arial" panose="020B0604020202020204" pitchFamily="34" charset="0"/>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7"/>
                  </a:ext>
                </a:extLst>
              </a:tr>
              <a:tr h="371569">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000" b="0" i="0" u="none" strike="noStrike" dirty="0">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0000"/>
                          </a:solidFill>
                          <a:effectLst/>
                          <a:latin typeface="arial" panose="020B0604020202020204" pitchFamily="34"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00" b="0" i="0" u="none" strike="noStrike" dirty="0">
                          <a:solidFill>
                            <a:srgbClr val="000000"/>
                          </a:solidFill>
                          <a:effectLst/>
                          <a:latin typeface="arial" panose="020B0604020202020204" pitchFamily="34" charset="0"/>
                        </a:rPr>
                        <a:t>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00" b="0" i="0" u="none" strike="noStrike" dirty="0">
                          <a:solidFill>
                            <a:srgbClr val="000000"/>
                          </a:solidFill>
                          <a:effectLst/>
                          <a:latin typeface="arial" panose="020B0604020202020204" pitchFamily="34" charset="0"/>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830997"/>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Younger consumers have lower opportunity scores than the average across all themes, which is consistent with all previous waves of the research.  Therefore, the biggest opportunity to improve trust in insurance is with consumers aged 35 and older</a:t>
            </a:r>
            <a:endParaRPr lang="en-GB" sz="160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dirty="0">
                <a:solidFill>
                  <a:schemeClr val="tx1"/>
                </a:solidFill>
                <a:latin typeface="+mj-lt"/>
                <a:ea typeface="Arial"/>
                <a:cs typeface="Calibri Light" panose="020F0302020204030204" pitchFamily="34" charset="0"/>
                <a:sym typeface="Arial"/>
              </a:rPr>
              <a:t>Background &amp; methodology		Slide 3</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Key findings				Slides 4 – 12</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Consumer survey			Slides 13 -20</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SME survey				Slides 21 – 29</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Appendix data				Slides 30 - 79</a:t>
            </a:r>
            <a:endParaRPr lang="en-GB" sz="1800" dirty="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930803548"/>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Consumers Overall satisfaction with the policy held – wave 9&amp;10:</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18-34 n=280, 34-54 n=343, 55 or older n=378, Male n=482, Female n=515, White/ White British n=879, Ethnic minorities n=120, Motor n=454, Travel n=194, Buildings and/or Contents n=353, Total n=1,001.</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384995"/>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dirty="0">
                <a:solidFill>
                  <a:schemeClr val="tx1"/>
                </a:solidFill>
                <a:latin typeface="+mj-lt"/>
                <a:cs typeface="Calibri Light" panose="020F0302020204030204" pitchFamily="34" charset="0"/>
              </a:rPr>
              <a:t>Overall Consumer satisfaction is 86%, an increase of 1 percentage point since wave 8&amp;9</a:t>
            </a:r>
            <a:r>
              <a:rPr lang="en-GB" dirty="0">
                <a:solidFill>
                  <a:schemeClr val="tx1"/>
                </a:solidFill>
                <a:latin typeface="+mj-lt"/>
                <a:cs typeface="Calibri Light" panose="020F0302020204030204" pitchFamily="34" charset="0"/>
              </a:rPr>
              <a:t> and its highest level since the CII Trust index started</a:t>
            </a:r>
            <a:endParaRPr lang="en-GB" sz="14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Satisfaction with the policy type held is broadly consistent</a:t>
            </a:r>
            <a:endParaRPr lang="en-GB" sz="14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400" dirty="0">
                <a:solidFill>
                  <a:schemeClr val="tx1"/>
                </a:solidFill>
                <a:latin typeface="+mj-lt"/>
                <a:cs typeface="Calibri Light" panose="020F0302020204030204" pitchFamily="34" charset="0"/>
              </a:rPr>
              <a:t>Across age groups, only those who are 35-54 years old are more satisfied than they were in wave 8&amp;9, by 3 percentage points, the other 2 age groups are static</a:t>
            </a:r>
          </a:p>
          <a:p>
            <a:pPr marL="285750" indent="-285750">
              <a:buClrTx/>
              <a:buSzPts val="1500"/>
              <a:buFont typeface="Arial" panose="020B0604020202020204" pitchFamily="34" charset="0"/>
              <a:buChar char="•"/>
            </a:pPr>
            <a:r>
              <a:rPr lang="en-GB" sz="1400" dirty="0">
                <a:solidFill>
                  <a:schemeClr val="tx1"/>
                </a:solidFill>
                <a:latin typeface="+mj-lt"/>
                <a:cs typeface="Calibri Light" panose="020F0302020204030204" pitchFamily="34" charset="0"/>
              </a:rPr>
              <a:t>85% of males and 87% of female consumers are satisfied</a:t>
            </a:r>
          </a:p>
          <a:p>
            <a:pPr marL="285750" indent="-285750">
              <a:buClrTx/>
              <a:buSzPts val="1500"/>
              <a:buFont typeface="Arial" panose="020B0604020202020204" pitchFamily="34" charset="0"/>
              <a:buChar char="•"/>
            </a:pPr>
            <a:r>
              <a:rPr lang="en-GB" sz="1400" dirty="0">
                <a:solidFill>
                  <a:schemeClr val="tx1"/>
                </a:solidFill>
                <a:latin typeface="+mj-lt"/>
                <a:cs typeface="Calibri Light" panose="020F0302020204030204" pitchFamily="34" charset="0"/>
              </a:rPr>
              <a:t>Satisfaction for Ethnic minorities (81%) has </a:t>
            </a:r>
            <a:r>
              <a:rPr lang="en-GB" dirty="0">
                <a:solidFill>
                  <a:schemeClr val="tx1"/>
                </a:solidFill>
                <a:latin typeface="+mj-lt"/>
                <a:cs typeface="Calibri Light" panose="020F0302020204030204" pitchFamily="34" charset="0"/>
              </a:rPr>
              <a:t>increased by 2 percentage points, and is at its highest ever level</a:t>
            </a:r>
            <a:endParaRPr lang="en-GB" sz="1400" dirty="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357428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dirty="0">
                <a:latin typeface="Rockwell" panose="02060603020205020403" pitchFamily="18" charset="0"/>
                <a:cs typeface="Calibri Light" panose="020F0302020204030204" pitchFamily="34" charset="0"/>
              </a:rPr>
              <a:t>Dec 2021 &amp; July 2022 data</a:t>
            </a:r>
          </a:p>
        </p:txBody>
      </p:sp>
    </p:spTree>
    <p:extLst>
      <p:ext uri="{BB962C8B-B14F-4D97-AF65-F5344CB8AC3E}">
        <p14:creationId xmlns:p14="http://schemas.microsoft.com/office/powerpoint/2010/main" val="106887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282788412"/>
              </p:ext>
            </p:extLst>
          </p:nvPr>
        </p:nvGraphicFramePr>
        <p:xfrm>
          <a:off x="877635" y="985663"/>
          <a:ext cx="6565197" cy="50682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2143" y="107716"/>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Overall SME themes - wave 9&amp;10</a:t>
            </a:r>
          </a:p>
          <a:p>
            <a:pPr>
              <a:buSzPts val="1500"/>
            </a:pPr>
            <a:r>
              <a:rPr lang="en-GB" dirty="0">
                <a:solidFill>
                  <a:schemeClr val="bg2"/>
                </a:solidFill>
                <a:latin typeface="+mj-lt"/>
                <a:cs typeface="Calibri Light" panose="020F0302020204030204" pitchFamily="34" charset="0"/>
              </a:rPr>
              <a:t>Loyalty, Confidence, Control (claims) and Ease are the highest opportunity scores for SMEs.  Loyalty and Confidence have been the two highest opportunity scores for SMEs, or factors to improve in order to increase trust, since the research began, in 2019</a:t>
            </a:r>
          </a:p>
        </p:txBody>
      </p:sp>
      <p:sp>
        <p:nvSpPr>
          <p:cNvPr id="29" name="TextBox 28">
            <a:extLst>
              <a:ext uri="{FF2B5EF4-FFF2-40B4-BE49-F238E27FC236}">
                <a16:creationId xmlns:a16="http://schemas.microsoft.com/office/drawing/2014/main" id="{D025FA55-99EE-4DD9-A728-3603FA6A1FB0}"/>
              </a:ext>
            </a:extLst>
          </p:cNvPr>
          <p:cNvSpPr txBox="1"/>
          <p:nvPr/>
        </p:nvSpPr>
        <p:spPr>
          <a:xfrm>
            <a:off x="4765956" y="3072177"/>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3219147" y="2302492"/>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936236" y="1548498"/>
            <a:ext cx="1305346" cy="646331"/>
          </a:xfrm>
          <a:prstGeom prst="rect">
            <a:avLst/>
          </a:prstGeom>
          <a:noFill/>
        </p:spPr>
        <p:txBody>
          <a:bodyPr wrap="square" rtlCol="0">
            <a:spAutoFit/>
          </a:bodyPr>
          <a:lstStyle/>
          <a:p>
            <a:r>
              <a:rPr lang="en-GB" sz="1800" dirty="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5483710" y="4216785"/>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Priority opportunity</a:t>
            </a:r>
          </a:p>
        </p:txBody>
      </p:sp>
      <p:sp>
        <p:nvSpPr>
          <p:cNvPr id="33" name="TextBox 4"/>
          <p:cNvSpPr txBox="1"/>
          <p:nvPr/>
        </p:nvSpPr>
        <p:spPr>
          <a:xfrm>
            <a:off x="1538924" y="6067712"/>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4" name="TextBox 33"/>
          <p:cNvSpPr txBox="1"/>
          <p:nvPr/>
        </p:nvSpPr>
        <p:spPr>
          <a:xfrm>
            <a:off x="3549244" y="5694085"/>
            <a:ext cx="1313669" cy="307777"/>
          </a:xfrm>
          <a:prstGeom prst="rect">
            <a:avLst/>
          </a:prstGeom>
          <a:noFill/>
        </p:spPr>
        <p:txBody>
          <a:bodyPr wrap="square" rtlCol="0">
            <a:spAutoFit/>
          </a:bodyPr>
          <a:lstStyle/>
          <a:p>
            <a:r>
              <a:rPr lang="en-GB"/>
              <a:t>Importance</a:t>
            </a:r>
          </a:p>
        </p:txBody>
      </p:sp>
      <p:sp>
        <p:nvSpPr>
          <p:cNvPr id="35" name="TextBox 34"/>
          <p:cNvSpPr txBox="1"/>
          <p:nvPr/>
        </p:nvSpPr>
        <p:spPr>
          <a:xfrm rot="16200000">
            <a:off x="248236" y="3230028"/>
            <a:ext cx="1242608" cy="307777"/>
          </a:xfrm>
          <a:prstGeom prst="rect">
            <a:avLst/>
          </a:prstGeom>
          <a:noFill/>
        </p:spPr>
        <p:txBody>
          <a:bodyPr wrap="square" rtlCol="0">
            <a:spAutoFit/>
          </a:bodyPr>
          <a:lstStyle/>
          <a:p>
            <a:r>
              <a:rPr lang="en-GB"/>
              <a:t>Performance</a:t>
            </a:r>
          </a:p>
        </p:txBody>
      </p:sp>
      <p:sp>
        <p:nvSpPr>
          <p:cNvPr id="36" name="TextBox 35"/>
          <p:cNvSpPr txBox="1"/>
          <p:nvPr/>
        </p:nvSpPr>
        <p:spPr>
          <a:xfrm>
            <a:off x="1082286" y="5695481"/>
            <a:ext cx="552012" cy="307777"/>
          </a:xfrm>
          <a:prstGeom prst="rect">
            <a:avLst/>
          </a:prstGeom>
          <a:noFill/>
        </p:spPr>
        <p:txBody>
          <a:bodyPr wrap="square" rtlCol="0">
            <a:spAutoFit/>
          </a:bodyPr>
          <a:lstStyle/>
          <a:p>
            <a:r>
              <a:rPr lang="en-GB"/>
              <a:t>Low</a:t>
            </a:r>
          </a:p>
        </p:txBody>
      </p:sp>
      <p:sp>
        <p:nvSpPr>
          <p:cNvPr id="37" name="TextBox 36"/>
          <p:cNvSpPr txBox="1"/>
          <p:nvPr/>
        </p:nvSpPr>
        <p:spPr>
          <a:xfrm>
            <a:off x="6777859" y="5686595"/>
            <a:ext cx="599940" cy="307777"/>
          </a:xfrm>
          <a:prstGeom prst="rect">
            <a:avLst/>
          </a:prstGeom>
          <a:noFill/>
        </p:spPr>
        <p:txBody>
          <a:bodyPr wrap="square" rtlCol="0">
            <a:spAutoFit/>
          </a:bodyPr>
          <a:lstStyle/>
          <a:p>
            <a:r>
              <a:rPr lang="en-GB"/>
              <a:t>High</a:t>
            </a:r>
          </a:p>
        </p:txBody>
      </p:sp>
      <p:sp>
        <p:nvSpPr>
          <p:cNvPr id="38" name="TextBox 37"/>
          <p:cNvSpPr txBox="1"/>
          <p:nvPr/>
        </p:nvSpPr>
        <p:spPr>
          <a:xfrm rot="16200000">
            <a:off x="600176" y="5232625"/>
            <a:ext cx="538729" cy="307777"/>
          </a:xfrm>
          <a:prstGeom prst="rect">
            <a:avLst/>
          </a:prstGeom>
          <a:noFill/>
        </p:spPr>
        <p:txBody>
          <a:bodyPr wrap="square" rtlCol="0">
            <a:spAutoFit/>
          </a:bodyPr>
          <a:lstStyle/>
          <a:p>
            <a:r>
              <a:rPr lang="en-GB"/>
              <a:t>Low</a:t>
            </a:r>
          </a:p>
        </p:txBody>
      </p:sp>
      <p:sp>
        <p:nvSpPr>
          <p:cNvPr id="39" name="TextBox 38"/>
          <p:cNvSpPr txBox="1"/>
          <p:nvPr/>
        </p:nvSpPr>
        <p:spPr>
          <a:xfrm rot="16200000">
            <a:off x="518047" y="1358187"/>
            <a:ext cx="719176" cy="307777"/>
          </a:xfrm>
          <a:prstGeom prst="rect">
            <a:avLst/>
          </a:prstGeom>
          <a:noFill/>
        </p:spPr>
        <p:txBody>
          <a:bodyPr wrap="square" rtlCol="0">
            <a:spAutoFit/>
          </a:bodyPr>
          <a:lstStyle/>
          <a:p>
            <a:r>
              <a:rPr lang="en-GB"/>
              <a:t>High</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n=1,498/305</a:t>
            </a:r>
            <a:endParaRPr lang="en-GB" sz="800" dirty="0">
              <a:latin typeface="Arial" panose="020B0604020202020204" pitchFamily="34" charset="0"/>
              <a:cs typeface="Arial" panose="020B0604020202020204" pitchFamily="34" charset="0"/>
            </a:endParaRPr>
          </a:p>
        </p:txBody>
      </p:sp>
      <p:sp>
        <p:nvSpPr>
          <p:cNvPr id="18" name="Rectangle 17"/>
          <p:cNvSpPr/>
          <p:nvPr/>
        </p:nvSpPr>
        <p:spPr>
          <a:xfrm>
            <a:off x="7823175" y="1460829"/>
            <a:ext cx="3794821" cy="4493538"/>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Despite Loyalty and Confidence remaining the top two key themes, the opportunity score for the Control (claims) theme has increased the most, by 1.22 points, compared to the previous wave</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Control (claims) as an overall theme, has the third highest opportunity score, behind Loyalty and Confidence</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opportunity score for Speed (in relation to claims) has also increased, by 1.11 points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Claims related opportunity scores have increased due to the level of importance attributed to these themes going up more than the other themes when compared with the previous wave </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Importance score for Control is up the most, by 1.04 points, Importance of Speed is up by 0.91 points and Respect by 0.87 points</a:t>
            </a:r>
          </a:p>
        </p:txBody>
      </p:sp>
    </p:spTree>
    <p:extLst>
      <p:ext uri="{BB962C8B-B14F-4D97-AF65-F5344CB8AC3E}">
        <p14:creationId xmlns:p14="http://schemas.microsoft.com/office/powerpoint/2010/main" val="223958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245254"/>
            <a:ext cx="3355676" cy="5060081"/>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sz="1300" dirty="0">
                <a:solidFill>
                  <a:schemeClr val="tx1"/>
                </a:solidFill>
                <a:cs typeface="Calibri Light" panose="020F0302020204030204" pitchFamily="34" charset="0"/>
              </a:rPr>
              <a:t>The only change with wave 8&amp;9 is </a:t>
            </a:r>
            <a:r>
              <a:rPr lang="en-GB" sz="1300" i="1" dirty="0">
                <a:solidFill>
                  <a:schemeClr val="tx1"/>
                </a:solidFill>
                <a:cs typeface="Calibri Light" panose="020F0302020204030204" pitchFamily="34" charset="0"/>
              </a:rPr>
              <a:t>understanding if there are any discounts or no claims bonus </a:t>
            </a:r>
            <a:r>
              <a:rPr lang="en-GB" sz="1300" dirty="0">
                <a:solidFill>
                  <a:schemeClr val="tx1"/>
                </a:solidFill>
                <a:cs typeface="Calibri Light" panose="020F0302020204030204" pitchFamily="34" charset="0"/>
              </a:rPr>
              <a:t>– the importance of this to SMEs is up by 0.52 points compared to the previous wave, which in turn has increased the opportunity score by 0.96 points, making it a top 10 opportunity to improve trust</a:t>
            </a:r>
          </a:p>
          <a:p>
            <a:pPr>
              <a:buClrTx/>
              <a:buSzPts val="1500"/>
            </a:pPr>
            <a:endParaRPr lang="en-GB" sz="1300" dirty="0">
              <a:solidFill>
                <a:schemeClr val="tx1"/>
              </a:solidFill>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cs typeface="Calibri Light" panose="020F0302020204030204" pitchFamily="34" charset="0"/>
              </a:rPr>
              <a:t>Despite changes in the importance of, and higher opportunity scores of the claims related themes; 9 of these top 10 statements remain consistent with the previous wave and remain the key actions to take to improve trust with SMEs rather than individual claims related statements</a:t>
            </a:r>
          </a:p>
          <a:p>
            <a:pPr marL="285750" indent="-285750">
              <a:buClrTx/>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cs typeface="Calibri Light" panose="020F0302020204030204" pitchFamily="34" charset="0"/>
              </a:rPr>
              <a:t>The importance scores of each of these 10 statements have only increased slightly in the eyes of SMES but the performance scores given to current providers are relatively unchanged which explains why the opportunity scores remain the highest.</a:t>
            </a:r>
          </a:p>
          <a:p>
            <a:pPr>
              <a:buClr>
                <a:srgbClr val="FFFFFF"/>
              </a:buClr>
              <a:buSzPts val="1500"/>
            </a:pPr>
            <a:endParaRPr lang="en-GB" sz="1300" dirty="0">
              <a:solidFill>
                <a:schemeClr val="tx1"/>
              </a:solidFill>
              <a:cs typeface="Calibri Light" panose="020F0302020204030204" pitchFamily="34" charset="0"/>
            </a:endParaRPr>
          </a:p>
          <a:p>
            <a:pPr>
              <a:buClr>
                <a:srgbClr val="FFFFFF"/>
              </a:buClr>
              <a:buSzPts val="1500"/>
            </a:pPr>
            <a:endParaRPr lang="en-GB" sz="1300" dirty="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10 opportunities for SMEs – wave 9&amp;10</a:t>
            </a:r>
          </a:p>
          <a:p>
            <a:r>
              <a:rPr lang="en-GB" dirty="0">
                <a:solidFill>
                  <a:srgbClr val="008265"/>
                </a:solidFill>
                <a:latin typeface="+mj-lt"/>
                <a:cs typeface="Calibri Light" panose="020F0302020204030204" pitchFamily="34" charset="0"/>
              </a:rPr>
              <a:t>9 of the top 10 actions an insurer could take to improve trust with SMEs remain consistent with wave 8&amp;9 and are in the exact same order, re-enforcing that the statements below are the most impactful ways to increase levels of service from the perspective of SMEs</a:t>
            </a:r>
          </a:p>
        </p:txBody>
      </p:sp>
      <p:graphicFrame>
        <p:nvGraphicFramePr>
          <p:cNvPr id="4" name="Table 3"/>
          <p:cNvGraphicFramePr>
            <a:graphicFrameLocks noGrp="1"/>
          </p:cNvGraphicFramePr>
          <p:nvPr>
            <p:extLst>
              <p:ext uri="{D42A27DB-BD31-4B8C-83A1-F6EECF244321}">
                <p14:modId xmlns:p14="http://schemas.microsoft.com/office/powerpoint/2010/main" val="1250497379"/>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Headings)"/>
                        </a:rPr>
                        <a:t>Loyalty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Headings)"/>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E20613"/>
                          </a:solidFill>
                          <a:effectLst/>
                          <a:latin typeface="Arial (Headings)"/>
                        </a:rPr>
                        <a:t>Price</a:t>
                      </a:r>
                      <a:r>
                        <a:rPr lang="en-GB" sz="1100" b="1" i="0" u="none" strike="noStrike" dirty="0">
                          <a:solidFill>
                            <a:srgbClr val="F5A03D"/>
                          </a:solidFill>
                          <a:effectLst/>
                          <a:latin typeface="Arial (Headings)"/>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December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n=1,498/305</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98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1FAAAAD3-7BAB-4439-6B19-51A6A8C48EE4}"/>
              </a:ext>
            </a:extLst>
          </p:cNvPr>
          <p:cNvGraphicFramePr>
            <a:graphicFrameLocks/>
          </p:cNvGraphicFramePr>
          <p:nvPr>
            <p:extLst>
              <p:ext uri="{D42A27DB-BD31-4B8C-83A1-F6EECF244321}">
                <p14:modId xmlns:p14="http://schemas.microsoft.com/office/powerpoint/2010/main" val="2696703062"/>
              </p:ext>
            </p:extLst>
          </p:nvPr>
        </p:nvGraphicFramePr>
        <p:xfrm>
          <a:off x="1223110" y="1533331"/>
          <a:ext cx="6071310" cy="417814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987626" y="3112729"/>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5 opportunity statements for SMEs – wave 9&amp;10</a:t>
            </a:r>
          </a:p>
          <a:p>
            <a:pPr>
              <a:buSzPts val="1500"/>
            </a:pPr>
            <a:r>
              <a:rPr lang="en-GB" dirty="0">
                <a:solidFill>
                  <a:schemeClr val="bg2"/>
                </a:solidFill>
                <a:latin typeface="+mn-lt"/>
                <a:cs typeface="Calibri Light" panose="020F0302020204030204" pitchFamily="34" charset="0"/>
              </a:rPr>
              <a:t>Providing a discount for staying loyal to the same company, not dual pricing and handling complaints professionally and fairly, are the key opportunities to improve trust with SMEs </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461705" y="2247345"/>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dirty="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700301" y="4637435"/>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8202813" y="2264757"/>
            <a:ext cx="3657091" cy="2246769"/>
          </a:xfrm>
          <a:prstGeom prst="rect">
            <a:avLst/>
          </a:prstGeom>
        </p:spPr>
        <p:txBody>
          <a:bodyPr wrap="square">
            <a:spAutoFit/>
          </a:bodyPr>
          <a:lstStyle/>
          <a:p>
            <a:pPr algn="ctr">
              <a:buClr>
                <a:srgbClr val="FFFFFF"/>
              </a:buClr>
              <a:buSzPts val="1500"/>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Additionally, taking loyalty into account when calculating renewal quotes following a claim and providing additional benefits for renewing make up the top 5 opportunities to improve trust levels with SMEs</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These are the same top 5 as wave 8&amp;9</a:t>
            </a:r>
          </a:p>
          <a:p>
            <a:pPr algn="ctr">
              <a:buClr>
                <a:srgbClr val="FFFFFF"/>
              </a:buClr>
              <a:buSzPts val="1500"/>
            </a:pPr>
            <a:endParaRPr lang="en-GB" dirty="0">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n=1,498/305</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n=779/144 , Male n=714/158.</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166164" y="89019"/>
            <a:ext cx="11227990" cy="1846659"/>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Overall opportunity scores by gender – wave 9&amp;10</a:t>
            </a:r>
          </a:p>
          <a:p>
            <a:r>
              <a:rPr lang="en-GB" dirty="0">
                <a:solidFill>
                  <a:srgbClr val="008265"/>
                </a:solidFill>
                <a:latin typeface="+mj-lt"/>
                <a:cs typeface="Calibri Light" panose="020F0302020204030204" pitchFamily="34" charset="0"/>
              </a:rPr>
              <a:t>The top 5 themes for improving trust with female decision makers / influencers are consistent with wave 8&amp;9.   </a:t>
            </a:r>
          </a:p>
          <a:p>
            <a:endParaRPr lang="en-GB" dirty="0">
              <a:solidFill>
                <a:srgbClr val="008265"/>
              </a:solidFill>
              <a:latin typeface="+mj-lt"/>
              <a:cs typeface="Calibri Light" panose="020F0302020204030204" pitchFamily="34" charset="0"/>
            </a:endParaRPr>
          </a:p>
          <a:p>
            <a:r>
              <a:rPr lang="en-GB" dirty="0">
                <a:solidFill>
                  <a:srgbClr val="008265"/>
                </a:solidFill>
                <a:latin typeface="+mj-lt"/>
                <a:cs typeface="Calibri Light" panose="020F0302020204030204" pitchFamily="34" charset="0"/>
              </a:rPr>
              <a:t>Loyalty and Confidence remain the top 2 overall opportunity scores for male decision makers / influencers, but the opportunity scores for Control and Respect in relation to claims have increased meaning there is a greater opportunity to improve trust with this group by making improvements in the service delivered during the claims process</a:t>
            </a:r>
          </a:p>
          <a:p>
            <a:endParaRPr lang="en-GB" sz="2400" dirty="0"/>
          </a:p>
        </p:txBody>
      </p:sp>
      <p:graphicFrame>
        <p:nvGraphicFramePr>
          <p:cNvPr id="12" name="Chart 11"/>
          <p:cNvGraphicFramePr/>
          <p:nvPr>
            <p:extLst>
              <p:ext uri="{D42A27DB-BD31-4B8C-83A1-F6EECF244321}">
                <p14:modId xmlns:p14="http://schemas.microsoft.com/office/powerpoint/2010/main" val="412288585"/>
              </p:ext>
            </p:extLst>
          </p:nvPr>
        </p:nvGraphicFramePr>
        <p:xfrm>
          <a:off x="286914" y="1602170"/>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240434" y="2604850"/>
            <a:ext cx="3664652" cy="2364311"/>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On average, male SME decision makers / influencers have slightly higher opportunity scores compared with females</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biggest gaps in opportunity scores between men and women are for Control and Respect in relation to claims,  opportunity scores for men are 1.51 and 1.11 points higher for men</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graphicFrame>
        <p:nvGraphicFramePr>
          <p:cNvPr id="7" name="Chart 6"/>
          <p:cNvGraphicFramePr/>
          <p:nvPr>
            <p:extLst>
              <p:ext uri="{D42A27DB-BD31-4B8C-83A1-F6EECF244321}">
                <p14:modId xmlns:p14="http://schemas.microsoft.com/office/powerpoint/2010/main" val="3256843394"/>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709038"/>
            <a:ext cx="5796471" cy="4205518"/>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Loyalty is the single key opportunity for improving trust among decision makers / influencers across all age groups</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opportunity to improve trust is highest amongst those decision makers / influencers age 35–54 years</a:t>
            </a: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Despite 18-34 year olds having the lowest Opportunity scores on average, their Opportunity scores have increased the most on average when compared to wave 8&amp;9, the 9 opportunity themes are up on average 1.06 points</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In comparison, it is up by 0.45 points for 35-54 year olds and down 0.31 points for those aged 55+.  18-34 year old decision makers / influencers place a higher level of importance in this wave on the Claims themes and the Protection theme when compared to wave 8&amp;9, each of these has an Importance score at least 1 point higher </a:t>
            </a: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Consistent with the younger Consumer age group, the proportion of those aged 18-34 years that have made a claim in the previous 12 months is far higher than other age groups: 35.60% compared to 13.27% (35-54) and 2.30% (55+) </a:t>
            </a: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Although the 18-34 years age group is not one for immediate focus it requires close attention over the coming waves to identify any further major change</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a:buClr>
                <a:schemeClr val="tx1"/>
              </a:buClr>
              <a:buSzPts val="1500"/>
            </a:pPr>
            <a:endParaRPr lang="en-GB" dirty="0">
              <a:solidFill>
                <a:schemeClr val="tx1"/>
              </a:solidFill>
              <a:latin typeface="+mj-lt"/>
              <a:cs typeface="Calibri Light" panose="020F0302020204030204" pitchFamily="34" charset="0"/>
            </a:endParaRPr>
          </a:p>
        </p:txBody>
      </p:sp>
      <p:sp>
        <p:nvSpPr>
          <p:cNvPr id="3" name="TextBox 2"/>
          <p:cNvSpPr txBox="1"/>
          <p:nvPr/>
        </p:nvSpPr>
        <p:spPr>
          <a:xfrm>
            <a:off x="233278" y="6672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age – wave 9&amp;10</a:t>
            </a:r>
          </a:p>
          <a:p>
            <a:r>
              <a:rPr lang="en-GB" dirty="0">
                <a:solidFill>
                  <a:srgbClr val="008265"/>
                </a:solidFill>
                <a:latin typeface="+mj-lt"/>
                <a:cs typeface="Calibri Light" panose="020F0302020204030204" pitchFamily="34" charset="0"/>
              </a:rPr>
              <a:t>Younger decision makers / influencers continue to express lower opportunity scores than the average, mirroring younger Consumers, so are not naturally an area for immediate focus.  </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n=604/215, 35-54 n=633/84, 55 or older n=261/6* (*low sample, shown for completeness only).</a:t>
            </a:r>
            <a:endParaRPr lang="en-GB" sz="8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40759918"/>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dirty="0">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0"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arial" panose="020B0604020202020204" pitchFamily="34" charset="0"/>
                        </a:rPr>
                        <a:t>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5836">
                <a:tc>
                  <a:txBody>
                    <a:bodyPr/>
                    <a:lstStyle/>
                    <a:p>
                      <a:pPr algn="ctr" fontAlgn="b"/>
                      <a:r>
                        <a:rPr lang="en-GB" sz="1100" b="0"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5836">
                <a:tc>
                  <a:txBody>
                    <a:bodyPr/>
                    <a:lstStyle/>
                    <a:p>
                      <a:pPr algn="ctr" fontAlgn="b"/>
                      <a:r>
                        <a:rPr lang="en-GB" sz="1100" b="0"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11.33*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5836">
                <a:tc>
                  <a:txBody>
                    <a:bodyPr/>
                    <a:lstStyle/>
                    <a:p>
                      <a:pPr algn="ctr" fontAlgn="b"/>
                      <a:r>
                        <a:rPr lang="en-GB" sz="1100" b="0"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5836">
                <a:tc>
                  <a:txBody>
                    <a:bodyPr/>
                    <a:lstStyle/>
                    <a:p>
                      <a:pPr algn="ctr" fontAlgn="b"/>
                      <a:r>
                        <a:rPr lang="en-GB" sz="1100" b="0"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75836">
                <a:tc>
                  <a:txBody>
                    <a:bodyPr/>
                    <a:lstStyle/>
                    <a:p>
                      <a:pPr algn="ctr" fontAlgn="b"/>
                      <a:r>
                        <a:rPr lang="en-GB" sz="1100" b="0"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5836">
                <a:tc>
                  <a:txBody>
                    <a:bodyPr/>
                    <a:lstStyle/>
                    <a:p>
                      <a:pPr algn="ctr" fontAlgn="b"/>
                      <a:r>
                        <a:rPr lang="en-GB" sz="1100" b="0"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5836">
                <a:tc>
                  <a:txBody>
                    <a:bodyPr/>
                    <a:lstStyle/>
                    <a:p>
                      <a:pPr algn="ctr" fontAlgn="b"/>
                      <a:r>
                        <a:rPr lang="en-GB" sz="1100" b="0"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5836">
                <a:tc>
                  <a:txBody>
                    <a:bodyPr/>
                    <a:lstStyle/>
                    <a:p>
                      <a:pPr algn="ctr" fontAlgn="b"/>
                      <a:r>
                        <a:rPr lang="en-GB" sz="1100" b="0" i="0" u="none" strike="noStrike" dirty="0">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892552"/>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ethnicity – wave 9&amp;10</a:t>
            </a:r>
          </a:p>
          <a:p>
            <a:r>
              <a:rPr lang="en-GB" sz="1600" dirty="0">
                <a:solidFill>
                  <a:srgbClr val="008265"/>
                </a:solidFill>
                <a:latin typeface="+mj-lt"/>
                <a:cs typeface="Calibri Light" panose="020F0302020204030204" pitchFamily="34" charset="0"/>
              </a:rPr>
              <a:t>Loyalty and Confidence are the key opportunity themes for both White / White British and Ethnic minorities’ decision makers / influencers within SMEs  </a:t>
            </a:r>
          </a:p>
        </p:txBody>
      </p:sp>
      <p:graphicFrame>
        <p:nvGraphicFramePr>
          <p:cNvPr id="6" name="Chart 5"/>
          <p:cNvGraphicFramePr/>
          <p:nvPr>
            <p:extLst>
              <p:ext uri="{D42A27DB-BD31-4B8C-83A1-F6EECF244321}">
                <p14:modId xmlns:p14="http://schemas.microsoft.com/office/powerpoint/2010/main" val="3906739405"/>
              </p:ext>
            </p:extLst>
          </p:nvPr>
        </p:nvGraphicFramePr>
        <p:xfrm>
          <a:off x="4301" y="1424159"/>
          <a:ext cx="4185178"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112368" y="1097311"/>
            <a:ext cx="3668748" cy="4508639"/>
          </a:xfrm>
          <a:prstGeom prst="rect">
            <a:avLst/>
          </a:prstGeom>
          <a:noFill/>
          <a:ln>
            <a:noFill/>
          </a:ln>
        </p:spPr>
        <p:txBody>
          <a:bodyPr spcFirstLastPara="1" wrap="square" lIns="0" tIns="0" rIns="0" bIns="0" anchor="t" anchorCtr="0">
            <a:noAutofit/>
          </a:bodyPr>
          <a:lstStyle/>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Opportunity scores across all themes have increased compared to the previous wave for both White/ White British and Ethnic minorities</a:t>
            </a: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Ethnic minority customers </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The Protection, Relationship, Ease and Control (claims) theme opportunity scores have all increased by at least 1 point compared with wave 8&amp;9.  All of these themes have had an improvement in Performance but the level of Importance attributed to each of them is also up at least 0.7 points per theme</a:t>
            </a:r>
          </a:p>
          <a:p>
            <a:pPr>
              <a:buClr>
                <a:schemeClr val="tx1"/>
              </a:buClr>
              <a:buSzPts val="1500"/>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Trust can be improved with decision makers / influencers from Ethnic minority groups by providing a discount for staying with the same provider,  assessing their risk individually rather than making generic assumptions</a:t>
            </a:r>
            <a:r>
              <a:rPr lang="en-GB" sz="1200" dirty="0">
                <a:solidFill>
                  <a:schemeClr val="tx1"/>
                </a:solidFill>
                <a:latin typeface="+mj-lt"/>
                <a:cs typeface="Calibri Light" panose="020F0302020204030204" pitchFamily="34" charset="0"/>
              </a:rPr>
              <a:t> and handling complaints professionally and fairly</a:t>
            </a: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White / White British customers</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Opportunity scores for the claims themes have increased the most compared to the previous wave, all are up by at least 1 point due to the level of Importance attributed to claims increasing by between 0.85 – 1.22 points across the 3 themes</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n=1,235/207, Ethnic minorities n=243/92.</a:t>
            </a:r>
            <a:endParaRPr lang="en-GB" sz="8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963816951"/>
              </p:ext>
            </p:extLst>
          </p:nvPr>
        </p:nvGraphicFramePr>
        <p:xfrm>
          <a:off x="3927190" y="1424159"/>
          <a:ext cx="4185178"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n=445/38* low sample, 6-20 employees n= 467/122, More than 20 employees n=586/145.</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248219" y="112471"/>
            <a:ext cx="11227990" cy="1261884"/>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Opportunity themes by number of employees – wave 9&amp;10</a:t>
            </a:r>
          </a:p>
          <a:p>
            <a:r>
              <a:rPr lang="en-GB" sz="1600" dirty="0">
                <a:solidFill>
                  <a:srgbClr val="008265"/>
                </a:solidFill>
                <a:latin typeface="+mj-lt"/>
                <a:cs typeface="Calibri Light" panose="020F0302020204030204" pitchFamily="34" charset="0"/>
              </a:rPr>
              <a:t>On average, the greatest opportunity to improve trust in SMEs continues to be with those employing more than 20 people, the average Opportunity score of these SMEs is 6.83 compared to 5.62 for 6-20 employees and 5.25 for 1-5 employees</a:t>
            </a:r>
          </a:p>
          <a:p>
            <a:endParaRPr lang="en-GB" sz="2400" dirty="0"/>
          </a:p>
        </p:txBody>
      </p:sp>
      <p:graphicFrame>
        <p:nvGraphicFramePr>
          <p:cNvPr id="6" name="Chart 5"/>
          <p:cNvGraphicFramePr/>
          <p:nvPr>
            <p:extLst>
              <p:ext uri="{D42A27DB-BD31-4B8C-83A1-F6EECF244321}">
                <p14:modId xmlns:p14="http://schemas.microsoft.com/office/powerpoint/2010/main" val="18922686"/>
              </p:ext>
            </p:extLst>
          </p:nvPr>
        </p:nvGraphicFramePr>
        <p:xfrm>
          <a:off x="425998" y="923890"/>
          <a:ext cx="3474314" cy="42615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9" y="5146250"/>
            <a:ext cx="11167904" cy="1092607"/>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Loyalty is the key theme for improving trust with SMEs regardless of number of employees</a:t>
            </a:r>
          </a:p>
          <a:p>
            <a:endParaRPr lang="en-GB" sz="1300" dirty="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The biggest changes compared to wave 8&amp;9 is the increase in Opportunity score for Control (claims) for SMEs with 1-5 employees, up 1.15 points and Respect (claims) for SMEs with more than 20 employees, however it is important to note both themes are lower priorities than many of the other themes i.e. Loyalty, Confidence and Ease</a:t>
            </a:r>
          </a:p>
        </p:txBody>
      </p:sp>
      <p:graphicFrame>
        <p:nvGraphicFramePr>
          <p:cNvPr id="11" name="Chart 10"/>
          <p:cNvGraphicFramePr/>
          <p:nvPr>
            <p:extLst>
              <p:ext uri="{D42A27DB-BD31-4B8C-83A1-F6EECF244321}">
                <p14:modId xmlns:p14="http://schemas.microsoft.com/office/powerpoint/2010/main" val="1520601071"/>
              </p:ext>
            </p:extLst>
          </p:nvPr>
        </p:nvGraphicFramePr>
        <p:xfrm>
          <a:off x="3975074" y="923890"/>
          <a:ext cx="3474314" cy="4261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2414070152"/>
              </p:ext>
            </p:extLst>
          </p:nvPr>
        </p:nvGraphicFramePr>
        <p:xfrm>
          <a:off x="7524150" y="923890"/>
          <a:ext cx="3474314" cy="42615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6" y="-172846"/>
            <a:ext cx="11663292" cy="1816150"/>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Overall satisfaction with the policy held – wave 9&amp;10: </a:t>
            </a:r>
          </a:p>
          <a:p>
            <a:pPr>
              <a:buClr>
                <a:srgbClr val="FFFFFF"/>
              </a:buClr>
              <a:buSzPts val="1500"/>
            </a:pPr>
            <a:r>
              <a:rPr lang="en-GB" sz="1600" dirty="0">
                <a:solidFill>
                  <a:srgbClr val="008265"/>
                </a:solidFill>
                <a:latin typeface="+mj-lt"/>
                <a:cs typeface="Calibri Light" panose="020F0302020204030204" pitchFamily="34" charset="0"/>
              </a:rPr>
              <a:t>Overall satisfaction is 82%, an increase of 2 percentage points compared to wave 8&amp;9 and at its highest level since wave 3&amp;4 (May 2020), when it was also 82%  </a:t>
            </a:r>
          </a:p>
          <a:p>
            <a:pPr>
              <a:buClr>
                <a:srgbClr val="FFFFFF"/>
              </a:buClr>
              <a:buSzPts val="1500"/>
            </a:pPr>
            <a:endParaRPr lang="en-GB" sz="16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SMEs are most satisfied with their policy if they hold a Motor or Employers’ Liability policy compared to those who hold a Business interruption or Buildings and/or Contents policy</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SMEs that employ more than 20 people are more satisfied with their policy than the organisations with 1-5 or 6-20 employees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All SMEs that hold at least one (motor, travel, buildings and/or contents, business interruption) insurance policy: 18-34 n=604, 35-54 n=633 , 55 or older n=261, Male n=714, Female n=779, White/ White British n=1,235 , Ethnic minorities n=243, 1-5 employees n=445, 6-20 employees n=467, More than 20 employees n=586, Motor n=392, Employers’ Liability n=371, Buildings and/or Contents n=466, Business Interruption n=269 Total n=1,498.</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2460559357"/>
              </p:ext>
            </p:extLst>
          </p:nvPr>
        </p:nvGraphicFramePr>
        <p:xfrm>
          <a:off x="0" y="1836872"/>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t>Policy type held</a:t>
            </a:r>
            <a:endParaRPr lang="en-GB" sz="1100" dirty="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637167"/>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As part of the Institute of Customer Service/CII Trust in Insurance tracker, 1,001 consumers and 1,498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For this report we have analysed the combined data sets from the December 2021 and July 2022 waves </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50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Sample characteristics for both surveys - waves 9 &amp; 10 (Dec 2021 &amp; July 2022)</a:t>
            </a:r>
          </a:p>
        </p:txBody>
      </p:sp>
      <p:sp>
        <p:nvSpPr>
          <p:cNvPr id="4" name="Rectangle 3"/>
          <p:cNvSpPr/>
          <p:nvPr/>
        </p:nvSpPr>
        <p:spPr>
          <a:xfrm>
            <a:off x="9639738" y="1981138"/>
            <a:ext cx="1549959" cy="763117"/>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Gender</a:t>
            </a:r>
            <a:endParaRPr lang="en-GB" sz="1100" dirty="0">
              <a:solidFill>
                <a:schemeClr val="tx1"/>
              </a:solidFill>
              <a:latin typeface="+mj-lt"/>
            </a:endParaRPr>
          </a:p>
          <a:p>
            <a:pPr algn="ctr"/>
            <a:r>
              <a:rPr lang="en-GB" sz="1100" dirty="0">
                <a:solidFill>
                  <a:schemeClr val="tx1"/>
                </a:solidFill>
                <a:latin typeface="+mj-lt"/>
              </a:rPr>
              <a:t>Females 51%</a:t>
            </a:r>
          </a:p>
          <a:p>
            <a:pPr algn="ctr"/>
            <a:r>
              <a:rPr lang="en-GB" sz="1100" dirty="0">
                <a:solidFill>
                  <a:schemeClr val="tx1"/>
                </a:solidFill>
                <a:latin typeface="+mj-lt"/>
              </a:rPr>
              <a:t>Males 48%</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dirty="0">
                <a:solidFill>
                  <a:srgbClr val="15ADD0"/>
                </a:solidFill>
                <a:latin typeface="+mj-lt"/>
                <a:cs typeface="Calibri Light" panose="020F0302020204030204" pitchFamily="34" charset="0"/>
              </a:rPr>
              <a:t>Consumer n=1,001</a:t>
            </a:r>
            <a:endParaRPr lang="en-GB" sz="1000" dirty="0">
              <a:solidFill>
                <a:srgbClr val="15ADD0"/>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a:solidFill>
                  <a:srgbClr val="93C01F"/>
                </a:solidFill>
                <a:latin typeface="+mj-lt"/>
                <a:cs typeface="Calibri Light" panose="020F0302020204030204" pitchFamily="34" charset="0"/>
              </a:rPr>
              <a:t>SME n=1,498</a:t>
            </a:r>
            <a:endParaRPr lang="en-GB">
              <a:solidFill>
                <a:srgbClr val="93C01F"/>
              </a:solidFill>
              <a:latin typeface="+mj-lt"/>
            </a:endParaRPr>
          </a:p>
        </p:txBody>
      </p:sp>
      <p:sp>
        <p:nvSpPr>
          <p:cNvPr id="22" name="Rectangle 21"/>
          <p:cNvSpPr/>
          <p:nvPr/>
        </p:nvSpPr>
        <p:spPr>
          <a:xfrm>
            <a:off x="7100588" y="4098798"/>
            <a:ext cx="1915387" cy="1341784"/>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Age</a:t>
            </a:r>
          </a:p>
          <a:p>
            <a:pPr algn="ctr"/>
            <a:r>
              <a:rPr lang="en-GB" sz="1100" dirty="0">
                <a:solidFill>
                  <a:schemeClr val="tx1"/>
                </a:solidFill>
                <a:latin typeface="+mj-lt"/>
              </a:rPr>
              <a:t>18-24 12%</a:t>
            </a:r>
          </a:p>
          <a:p>
            <a:pPr algn="ctr"/>
            <a:r>
              <a:rPr lang="en-GB" sz="1100" dirty="0">
                <a:solidFill>
                  <a:schemeClr val="tx1"/>
                </a:solidFill>
                <a:latin typeface="+mj-lt"/>
              </a:rPr>
              <a:t>25-34 28%</a:t>
            </a:r>
          </a:p>
          <a:p>
            <a:pPr algn="ctr"/>
            <a:r>
              <a:rPr lang="en-GB" sz="1100" dirty="0">
                <a:solidFill>
                  <a:schemeClr val="tx1"/>
                </a:solidFill>
                <a:latin typeface="+mj-lt"/>
              </a:rPr>
              <a:t>35-44 27%</a:t>
            </a:r>
          </a:p>
          <a:p>
            <a:pPr algn="ctr"/>
            <a:r>
              <a:rPr lang="en-GB" sz="1100" dirty="0">
                <a:solidFill>
                  <a:schemeClr val="tx1"/>
                </a:solidFill>
                <a:latin typeface="+mj-lt"/>
              </a:rPr>
              <a:t>45-54 15%</a:t>
            </a:r>
          </a:p>
          <a:p>
            <a:pPr algn="ctr"/>
            <a:r>
              <a:rPr lang="en-GB" sz="1100" dirty="0">
                <a:solidFill>
                  <a:schemeClr val="tx1"/>
                </a:solidFill>
                <a:latin typeface="+mj-lt"/>
              </a:rPr>
              <a:t>55-64 12% </a:t>
            </a:r>
          </a:p>
          <a:p>
            <a:pPr algn="ctr"/>
            <a:r>
              <a:rPr lang="en-GB" sz="1100" dirty="0">
                <a:solidFill>
                  <a:schemeClr val="tx1"/>
                </a:solidFill>
                <a:latin typeface="+mj-lt"/>
              </a:rPr>
              <a:t>65 or older 5%</a:t>
            </a:r>
          </a:p>
        </p:txBody>
      </p:sp>
      <p:sp>
        <p:nvSpPr>
          <p:cNvPr id="23" name="Rectangle 22"/>
          <p:cNvSpPr/>
          <p:nvPr/>
        </p:nvSpPr>
        <p:spPr>
          <a:xfrm>
            <a:off x="599524" y="1529081"/>
            <a:ext cx="3309113" cy="1784041"/>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policies held</a:t>
            </a:r>
            <a:endParaRPr lang="en-GB" sz="1100" dirty="0">
              <a:solidFill>
                <a:schemeClr val="tx1"/>
              </a:solidFill>
              <a:latin typeface="+mj-lt"/>
            </a:endParaRPr>
          </a:p>
          <a:p>
            <a:pPr algn="ctr"/>
            <a:r>
              <a:rPr lang="en-GB" sz="1100" dirty="0">
                <a:solidFill>
                  <a:schemeClr val="tx1"/>
                </a:solidFill>
                <a:latin typeface="+mj-lt"/>
              </a:rPr>
              <a:t>Motor 79%</a:t>
            </a:r>
          </a:p>
          <a:p>
            <a:pPr algn="ctr"/>
            <a:r>
              <a:rPr lang="en-GB" sz="1100" dirty="0">
                <a:solidFill>
                  <a:schemeClr val="tx1"/>
                </a:solidFill>
                <a:latin typeface="+mj-lt"/>
              </a:rPr>
              <a:t>Travel 35%</a:t>
            </a:r>
          </a:p>
          <a:p>
            <a:pPr algn="ctr"/>
            <a:r>
              <a:rPr lang="en-GB" sz="1100" dirty="0">
                <a:solidFill>
                  <a:schemeClr val="tx1"/>
                </a:solidFill>
                <a:latin typeface="+mj-lt"/>
              </a:rPr>
              <a:t>Buildings / Contents 82%</a:t>
            </a:r>
          </a:p>
          <a:p>
            <a:pPr algn="ctr"/>
            <a:endParaRPr lang="en-GB" sz="1100" dirty="0">
              <a:solidFill>
                <a:schemeClr val="tx1"/>
              </a:solidFill>
              <a:latin typeface="+mj-lt"/>
            </a:endParaRPr>
          </a:p>
          <a:p>
            <a:pPr algn="ctr"/>
            <a:r>
              <a:rPr lang="en-GB" sz="1100" b="1" dirty="0">
                <a:solidFill>
                  <a:schemeClr val="tx1"/>
                </a:solidFill>
                <a:latin typeface="+mj-lt"/>
              </a:rPr>
              <a:t>12% have claimed on at least one of the below</a:t>
            </a:r>
            <a:r>
              <a:rPr lang="en-GB" sz="1100" dirty="0">
                <a:solidFill>
                  <a:schemeClr val="tx1"/>
                </a:solidFill>
                <a:latin typeface="+mj-lt"/>
              </a:rPr>
              <a:t>:</a:t>
            </a:r>
          </a:p>
          <a:p>
            <a:pPr algn="ctr"/>
            <a:r>
              <a:rPr lang="en-GB" sz="1100" dirty="0">
                <a:solidFill>
                  <a:schemeClr val="tx1"/>
                </a:solidFill>
                <a:latin typeface="+mj-lt"/>
              </a:rPr>
              <a:t>Motor 51%</a:t>
            </a:r>
          </a:p>
          <a:p>
            <a:pPr algn="ctr"/>
            <a:r>
              <a:rPr lang="en-GB" sz="1100" dirty="0">
                <a:solidFill>
                  <a:schemeClr val="tx1"/>
                </a:solidFill>
                <a:latin typeface="+mj-lt"/>
              </a:rPr>
              <a:t>Travel 34%</a:t>
            </a:r>
          </a:p>
          <a:p>
            <a:pPr algn="ctr"/>
            <a:r>
              <a:rPr lang="en-GB" sz="1100" dirty="0">
                <a:solidFill>
                  <a:schemeClr val="tx1"/>
                </a:solidFill>
                <a:latin typeface="+mj-lt"/>
              </a:rPr>
              <a:t>Buildings/Contents 36</a:t>
            </a:r>
            <a:r>
              <a:rPr lang="en-GB" sz="1100" dirty="0">
                <a:solidFill>
                  <a:schemeClr val="tx1"/>
                </a:solidFill>
              </a:rPr>
              <a:t>%</a:t>
            </a:r>
          </a:p>
        </p:txBody>
      </p:sp>
      <p:sp>
        <p:nvSpPr>
          <p:cNvPr id="25" name="Rectangle 24"/>
          <p:cNvSpPr/>
          <p:nvPr/>
        </p:nvSpPr>
        <p:spPr>
          <a:xfrm>
            <a:off x="671855" y="3794049"/>
            <a:ext cx="3291909" cy="1831809"/>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policies held</a:t>
            </a:r>
            <a:endParaRPr lang="en-GB" sz="1100" dirty="0">
              <a:solidFill>
                <a:schemeClr val="tx1"/>
              </a:solidFill>
              <a:latin typeface="+mj-lt"/>
            </a:endParaRPr>
          </a:p>
          <a:p>
            <a:pPr algn="ctr"/>
            <a:r>
              <a:rPr lang="en-GB" sz="1100" dirty="0">
                <a:solidFill>
                  <a:schemeClr val="tx1"/>
                </a:solidFill>
                <a:latin typeface="+mj-lt"/>
              </a:rPr>
              <a:t>Motor 62%</a:t>
            </a:r>
          </a:p>
          <a:p>
            <a:pPr algn="ctr"/>
            <a:r>
              <a:rPr lang="en-GB" sz="1100" dirty="0">
                <a:solidFill>
                  <a:schemeClr val="tx1"/>
                </a:solidFill>
                <a:latin typeface="+mj-lt"/>
              </a:rPr>
              <a:t>Employers’ liability 54%</a:t>
            </a:r>
          </a:p>
          <a:p>
            <a:pPr algn="ctr"/>
            <a:r>
              <a:rPr lang="en-GB" sz="1100" dirty="0">
                <a:solidFill>
                  <a:schemeClr val="tx1"/>
                </a:solidFill>
                <a:latin typeface="+mj-lt"/>
              </a:rPr>
              <a:t>Buildings/ Contents 73%</a:t>
            </a:r>
          </a:p>
          <a:p>
            <a:pPr algn="ctr"/>
            <a:r>
              <a:rPr lang="en-GB" sz="1100" dirty="0">
                <a:solidFill>
                  <a:schemeClr val="tx1"/>
                </a:solidFill>
                <a:latin typeface="+mj-lt"/>
              </a:rPr>
              <a:t>Business interruption 20%</a:t>
            </a:r>
          </a:p>
          <a:p>
            <a:pPr algn="ctr"/>
            <a:endParaRPr lang="en-GB" sz="1100" dirty="0">
              <a:solidFill>
                <a:schemeClr val="tx1"/>
              </a:solidFill>
              <a:latin typeface="+mj-lt"/>
            </a:endParaRPr>
          </a:p>
          <a:p>
            <a:pPr algn="ctr"/>
            <a:r>
              <a:rPr lang="en-GB" sz="1100" b="1" dirty="0">
                <a:solidFill>
                  <a:schemeClr val="tx1"/>
                </a:solidFill>
                <a:latin typeface="+mj-lt"/>
              </a:rPr>
              <a:t>20% have claimed on at least one of the below</a:t>
            </a:r>
            <a:r>
              <a:rPr lang="en-GB" sz="1100" dirty="0">
                <a:solidFill>
                  <a:schemeClr val="tx1"/>
                </a:solidFill>
                <a:latin typeface="+mj-lt"/>
              </a:rPr>
              <a:t>:</a:t>
            </a:r>
          </a:p>
          <a:p>
            <a:pPr algn="ctr"/>
            <a:r>
              <a:rPr lang="en-GB" sz="1100" dirty="0">
                <a:solidFill>
                  <a:schemeClr val="tx1"/>
                </a:solidFill>
                <a:latin typeface="+mj-lt"/>
              </a:rPr>
              <a:t>Motor 40%</a:t>
            </a:r>
          </a:p>
          <a:p>
            <a:pPr algn="ctr"/>
            <a:r>
              <a:rPr lang="en-GB" sz="1100" dirty="0">
                <a:solidFill>
                  <a:schemeClr val="tx1"/>
                </a:solidFill>
                <a:latin typeface="+mj-lt"/>
              </a:rPr>
              <a:t>Employers’ liability 33%</a:t>
            </a:r>
          </a:p>
          <a:p>
            <a:pPr algn="ctr"/>
            <a:r>
              <a:rPr lang="en-GB" sz="1100" dirty="0">
                <a:solidFill>
                  <a:schemeClr val="tx1"/>
                </a:solidFill>
                <a:latin typeface="+mj-lt"/>
              </a:rPr>
              <a:t>Buildings/ Contents 48%</a:t>
            </a:r>
          </a:p>
          <a:p>
            <a:pPr algn="ctr"/>
            <a:r>
              <a:rPr lang="en-GB" sz="1100" dirty="0">
                <a:solidFill>
                  <a:schemeClr val="tx1"/>
                </a:solidFill>
                <a:latin typeface="+mj-lt"/>
              </a:rPr>
              <a:t>Business interruption 30%</a:t>
            </a:r>
          </a:p>
        </p:txBody>
      </p:sp>
      <p:sp>
        <p:nvSpPr>
          <p:cNvPr id="26" name="Rectangle 25"/>
          <p:cNvSpPr/>
          <p:nvPr/>
        </p:nvSpPr>
        <p:spPr>
          <a:xfrm>
            <a:off x="9833037" y="4634321"/>
            <a:ext cx="1549959" cy="763117"/>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Gender</a:t>
            </a:r>
            <a:endParaRPr lang="en-GB" sz="1100" dirty="0">
              <a:solidFill>
                <a:schemeClr val="tx1"/>
              </a:solidFill>
              <a:latin typeface="+mj-lt"/>
            </a:endParaRPr>
          </a:p>
          <a:p>
            <a:pPr algn="ctr"/>
            <a:r>
              <a:rPr lang="en-GB" sz="1100" dirty="0">
                <a:solidFill>
                  <a:schemeClr val="tx1"/>
                </a:solidFill>
                <a:latin typeface="+mj-lt"/>
              </a:rPr>
              <a:t>Females 52%</a:t>
            </a:r>
          </a:p>
          <a:p>
            <a:pPr algn="ctr"/>
            <a:r>
              <a:rPr lang="en-GB" sz="1100" dirty="0">
                <a:solidFill>
                  <a:schemeClr val="tx1"/>
                </a:solidFill>
                <a:latin typeface="+mj-lt"/>
              </a:rPr>
              <a:t>Males 48%</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Ethnicity</a:t>
            </a:r>
          </a:p>
          <a:p>
            <a:pPr algn="ctr"/>
            <a:r>
              <a:rPr lang="en-GB" sz="1100" dirty="0">
                <a:solidFill>
                  <a:schemeClr val="tx1"/>
                </a:solidFill>
                <a:latin typeface="+mj-lt"/>
              </a:rPr>
              <a:t>White/ White British 88%</a:t>
            </a:r>
          </a:p>
          <a:p>
            <a:pPr algn="ctr"/>
            <a:r>
              <a:rPr lang="en-GB" sz="1100" dirty="0">
                <a:solidFill>
                  <a:schemeClr val="tx1"/>
                </a:solidFill>
                <a:latin typeface="+mj-lt"/>
              </a:rPr>
              <a:t>Asian/ Asian British 5%</a:t>
            </a:r>
          </a:p>
          <a:p>
            <a:pPr algn="ctr"/>
            <a:r>
              <a:rPr lang="en-GB" sz="1100" dirty="0">
                <a:solidFill>
                  <a:schemeClr val="tx1"/>
                </a:solidFill>
                <a:latin typeface="+mj-lt"/>
              </a:rPr>
              <a:t>Black/ Black British 3%</a:t>
            </a:r>
          </a:p>
          <a:p>
            <a:pPr algn="ctr"/>
            <a:r>
              <a:rPr lang="en-GB" sz="1100" dirty="0">
                <a:solidFill>
                  <a:schemeClr val="tx1"/>
                </a:solidFill>
                <a:latin typeface="+mj-lt"/>
              </a:rPr>
              <a:t>Mixed/ multiple ethnic groups 3%</a:t>
            </a:r>
            <a:br>
              <a:rPr lang="en-GB" sz="1100" dirty="0">
                <a:solidFill>
                  <a:schemeClr val="tx1"/>
                </a:solidFill>
                <a:latin typeface="+mj-lt"/>
              </a:rPr>
            </a:br>
            <a:r>
              <a:rPr lang="en-GB" sz="1100" dirty="0">
                <a:solidFill>
                  <a:schemeClr val="tx1"/>
                </a:solidFill>
                <a:latin typeface="+mj-lt"/>
              </a:rPr>
              <a:t>Other ethnic background &gt;1%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Ethnicity</a:t>
            </a:r>
          </a:p>
          <a:p>
            <a:pPr algn="ctr"/>
            <a:r>
              <a:rPr lang="en-GB" sz="1100" dirty="0">
                <a:solidFill>
                  <a:schemeClr val="tx1"/>
                </a:solidFill>
                <a:latin typeface="+mj-lt"/>
              </a:rPr>
              <a:t>White/ White British 82%</a:t>
            </a:r>
          </a:p>
          <a:p>
            <a:pPr algn="ctr"/>
            <a:r>
              <a:rPr lang="en-GB" sz="1100" dirty="0">
                <a:solidFill>
                  <a:schemeClr val="tx1"/>
                </a:solidFill>
                <a:latin typeface="+mj-lt"/>
              </a:rPr>
              <a:t>Asian/ Asian British 8%</a:t>
            </a:r>
          </a:p>
          <a:p>
            <a:pPr algn="ctr"/>
            <a:r>
              <a:rPr lang="en-GB" sz="1100" dirty="0">
                <a:solidFill>
                  <a:schemeClr val="tx1"/>
                </a:solidFill>
                <a:latin typeface="+mj-lt"/>
              </a:rPr>
              <a:t>Black/ Black British 5%</a:t>
            </a:r>
          </a:p>
          <a:p>
            <a:pPr algn="ctr"/>
            <a:r>
              <a:rPr lang="en-GB" sz="1100" dirty="0">
                <a:solidFill>
                  <a:schemeClr val="tx1"/>
                </a:solidFill>
                <a:latin typeface="+mj-lt"/>
              </a:rPr>
              <a:t>Mixed/ multiple ethnic groups 3%</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buying decisions</a:t>
            </a:r>
            <a:endParaRPr lang="en-GB" sz="1100" dirty="0">
              <a:solidFill>
                <a:schemeClr val="tx1"/>
              </a:solidFill>
              <a:latin typeface="+mj-lt"/>
            </a:endParaRPr>
          </a:p>
          <a:p>
            <a:pPr algn="ctr"/>
            <a:r>
              <a:rPr lang="en-GB" sz="1100" dirty="0">
                <a:solidFill>
                  <a:schemeClr val="tx1"/>
                </a:solidFill>
                <a:latin typeface="+mj-lt"/>
              </a:rPr>
              <a:t>Sole decision maker 48%</a:t>
            </a:r>
          </a:p>
          <a:p>
            <a:pPr algn="ctr"/>
            <a:r>
              <a:rPr lang="en-GB" sz="1100" dirty="0">
                <a:solidFill>
                  <a:schemeClr val="tx1"/>
                </a:solidFill>
                <a:latin typeface="+mj-lt"/>
              </a:rPr>
              <a:t>Joint decision maker 31%</a:t>
            </a:r>
          </a:p>
          <a:p>
            <a:pPr algn="ctr"/>
            <a:r>
              <a:rPr lang="en-GB" sz="1100" dirty="0">
                <a:solidFill>
                  <a:schemeClr val="tx1"/>
                </a:solidFill>
                <a:latin typeface="+mj-lt"/>
              </a:rPr>
              <a:t>Influencer, but I do not make the final decision 21%</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Number of employees</a:t>
            </a:r>
            <a:endParaRPr lang="en-GB" sz="1100" dirty="0">
              <a:solidFill>
                <a:schemeClr val="tx1"/>
              </a:solidFill>
              <a:latin typeface="+mj-lt"/>
            </a:endParaRPr>
          </a:p>
          <a:p>
            <a:pPr algn="ctr"/>
            <a:r>
              <a:rPr lang="en-GB" sz="1100" dirty="0">
                <a:solidFill>
                  <a:schemeClr val="tx1"/>
                </a:solidFill>
                <a:latin typeface="+mj-lt"/>
              </a:rPr>
              <a:t>1-5 30%</a:t>
            </a:r>
          </a:p>
          <a:p>
            <a:pPr algn="ctr"/>
            <a:r>
              <a:rPr lang="en-GB" sz="1100" dirty="0">
                <a:solidFill>
                  <a:schemeClr val="tx1"/>
                </a:solidFill>
                <a:latin typeface="+mj-lt"/>
              </a:rPr>
              <a:t>6-20 31%</a:t>
            </a:r>
          </a:p>
          <a:p>
            <a:pPr algn="ctr"/>
            <a:r>
              <a:rPr lang="en-GB" sz="1100" dirty="0">
                <a:solidFill>
                  <a:schemeClr val="tx1"/>
                </a:solidFill>
                <a:latin typeface="+mj-lt"/>
              </a:rPr>
              <a:t>20 or more 39%</a:t>
            </a:r>
          </a:p>
        </p:txBody>
      </p:sp>
      <p:sp>
        <p:nvSpPr>
          <p:cNvPr id="37" name="Rectangle 36"/>
          <p:cNvSpPr/>
          <p:nvPr/>
        </p:nvSpPr>
        <p:spPr>
          <a:xfrm>
            <a:off x="7108937" y="1708968"/>
            <a:ext cx="1915387" cy="1341784"/>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11%</a:t>
            </a:r>
          </a:p>
          <a:p>
            <a:pPr algn="ctr"/>
            <a:r>
              <a:rPr lang="en-GB" sz="1100">
                <a:solidFill>
                  <a:schemeClr val="tx1"/>
                </a:solidFill>
                <a:latin typeface="+mj-lt"/>
              </a:rPr>
              <a:t>25-34 17%</a:t>
            </a:r>
          </a:p>
          <a:p>
            <a:pPr algn="ctr"/>
            <a:r>
              <a:rPr lang="en-GB" sz="1100">
                <a:solidFill>
                  <a:schemeClr val="tx1"/>
                </a:solidFill>
                <a:latin typeface="+mj-lt"/>
              </a:rPr>
              <a:t>35-44 16%</a:t>
            </a:r>
          </a:p>
          <a:p>
            <a:pPr algn="ctr"/>
            <a:r>
              <a:rPr lang="en-GB" sz="1100">
                <a:solidFill>
                  <a:schemeClr val="tx1"/>
                </a:solidFill>
                <a:latin typeface="+mj-lt"/>
              </a:rPr>
              <a:t>45-54 18%</a:t>
            </a:r>
          </a:p>
          <a:p>
            <a:pPr algn="ctr"/>
            <a:r>
              <a:rPr lang="en-GB" sz="1100">
                <a:solidFill>
                  <a:schemeClr val="tx1"/>
                </a:solidFill>
                <a:latin typeface="+mj-lt"/>
              </a:rPr>
              <a:t>55-64 15% </a:t>
            </a:r>
          </a:p>
          <a:p>
            <a:pPr algn="ctr"/>
            <a:r>
              <a:rPr lang="en-GB" sz="1100">
                <a:solidFill>
                  <a:schemeClr val="tx1"/>
                </a:solidFill>
                <a:latin typeface="+mj-lt"/>
              </a:rPr>
              <a:t>65 or older 23%</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3" y="5573847"/>
            <a:ext cx="3674911" cy="1179153"/>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Top 5 sectors</a:t>
            </a:r>
            <a:endParaRPr lang="en-GB" sz="1100" dirty="0">
              <a:solidFill>
                <a:schemeClr val="tx1"/>
              </a:solidFill>
              <a:latin typeface="+mj-lt"/>
            </a:endParaRPr>
          </a:p>
          <a:p>
            <a:pPr algn="ctr"/>
            <a:r>
              <a:rPr lang="en-GB" sz="1100" dirty="0">
                <a:solidFill>
                  <a:schemeClr val="tx1"/>
                </a:solidFill>
                <a:latin typeface="+mj-lt"/>
              </a:rPr>
              <a:t>Construction 15%</a:t>
            </a:r>
          </a:p>
          <a:p>
            <a:pPr algn="ctr"/>
            <a:r>
              <a:rPr lang="en-GB" sz="1100" dirty="0">
                <a:solidFill>
                  <a:schemeClr val="tx1"/>
                </a:solidFill>
                <a:latin typeface="+mj-lt"/>
              </a:rPr>
              <a:t>Wholesale or retail trade 10%</a:t>
            </a:r>
          </a:p>
          <a:p>
            <a:pPr algn="ctr"/>
            <a:r>
              <a:rPr lang="en-GB" sz="1100" dirty="0">
                <a:solidFill>
                  <a:schemeClr val="tx1"/>
                </a:solidFill>
                <a:latin typeface="+mj-lt"/>
              </a:rPr>
              <a:t>Education 10%</a:t>
            </a:r>
          </a:p>
          <a:p>
            <a:pPr algn="ctr"/>
            <a:r>
              <a:rPr lang="en-GB" sz="1100" dirty="0">
                <a:solidFill>
                  <a:schemeClr val="tx1"/>
                </a:solidFill>
                <a:latin typeface="+mj-lt"/>
              </a:rPr>
              <a:t>Healthcare 8%</a:t>
            </a:r>
          </a:p>
          <a:p>
            <a:pPr algn="ctr"/>
            <a:r>
              <a:rPr lang="en-GB" sz="1100" dirty="0">
                <a:solidFill>
                  <a:schemeClr val="tx1"/>
                </a:solidFill>
              </a:rPr>
              <a:t>Professional, scientific or technical services 8%</a:t>
            </a:r>
          </a:p>
        </p:txBody>
      </p:sp>
    </p:spTree>
    <p:extLst>
      <p:ext uri="{BB962C8B-B14F-4D97-AF65-F5344CB8AC3E}">
        <p14:creationId xmlns:p14="http://schemas.microsoft.com/office/powerpoint/2010/main" val="207256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73923" y="88668"/>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“Who did you buy your insurance with or arrange it through?”  Wave 10 only (July 2022)</a:t>
            </a:r>
          </a:p>
        </p:txBody>
      </p:sp>
      <p:sp>
        <p:nvSpPr>
          <p:cNvPr id="7" name="TextBox 6"/>
          <p:cNvSpPr txBox="1"/>
          <p:nvPr/>
        </p:nvSpPr>
        <p:spPr>
          <a:xfrm>
            <a:off x="323893" y="567318"/>
            <a:ext cx="3016836" cy="307777"/>
          </a:xfrm>
          <a:prstGeom prst="rect">
            <a:avLst/>
          </a:prstGeom>
          <a:noFill/>
        </p:spPr>
        <p:txBody>
          <a:bodyPr wrap="square" rtlCol="0">
            <a:spAutoFit/>
          </a:bodyPr>
          <a:lstStyle/>
          <a:p>
            <a:r>
              <a:rPr lang="en-GB" b="1" dirty="0">
                <a:solidFill>
                  <a:srgbClr val="15ADD0"/>
                </a:solidFill>
                <a:latin typeface="+mj-lt"/>
                <a:cs typeface="Calibri Light" panose="020F0302020204030204" pitchFamily="34" charset="0"/>
              </a:rPr>
              <a:t>Consumer n=501 (Wave 10 only)</a:t>
            </a:r>
            <a:endParaRPr lang="en-GB" sz="1000" dirty="0">
              <a:solidFill>
                <a:srgbClr val="15ADD0"/>
              </a:solidFill>
              <a:latin typeface="+mj-lt"/>
            </a:endParaRPr>
          </a:p>
        </p:txBody>
      </p:sp>
      <p:sp>
        <p:nvSpPr>
          <p:cNvPr id="19" name="TextBox 18"/>
          <p:cNvSpPr txBox="1"/>
          <p:nvPr/>
        </p:nvSpPr>
        <p:spPr>
          <a:xfrm>
            <a:off x="323893" y="3941406"/>
            <a:ext cx="2709018" cy="307777"/>
          </a:xfrm>
          <a:prstGeom prst="rect">
            <a:avLst/>
          </a:prstGeom>
          <a:noFill/>
        </p:spPr>
        <p:txBody>
          <a:bodyPr wrap="square" rtlCol="0">
            <a:spAutoFit/>
          </a:bodyPr>
          <a:lstStyle/>
          <a:p>
            <a:r>
              <a:rPr lang="en-GB" b="1" dirty="0">
                <a:solidFill>
                  <a:srgbClr val="93C01F"/>
                </a:solidFill>
                <a:latin typeface="+mj-lt"/>
                <a:cs typeface="Calibri Light" panose="020F0302020204030204" pitchFamily="34" charset="0"/>
              </a:rPr>
              <a:t>SME n=748 (Wave 10 only)</a:t>
            </a:r>
            <a:endParaRPr lang="en-GB" dirty="0">
              <a:solidFill>
                <a:srgbClr val="93C01F"/>
              </a:solidFill>
              <a:latin typeface="+mj-lt"/>
            </a:endParaRPr>
          </a:p>
        </p:txBody>
      </p:sp>
      <p:graphicFrame>
        <p:nvGraphicFramePr>
          <p:cNvPr id="24" name="Chart 23">
            <a:extLst>
              <a:ext uri="{FF2B5EF4-FFF2-40B4-BE49-F238E27FC236}">
                <a16:creationId xmlns:a16="http://schemas.microsoft.com/office/drawing/2014/main" id="{4BFC9A32-4414-5A20-1296-2688B7C88E92}"/>
              </a:ext>
            </a:extLst>
          </p:cNvPr>
          <p:cNvGraphicFramePr>
            <a:graphicFrameLocks/>
          </p:cNvGraphicFramePr>
          <p:nvPr>
            <p:extLst>
              <p:ext uri="{D42A27DB-BD31-4B8C-83A1-F6EECF244321}">
                <p14:modId xmlns:p14="http://schemas.microsoft.com/office/powerpoint/2010/main" val="3842745117"/>
              </p:ext>
            </p:extLst>
          </p:nvPr>
        </p:nvGraphicFramePr>
        <p:xfrm>
          <a:off x="63373" y="953634"/>
          <a:ext cx="5088049" cy="2843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34A1C33F-F288-4739-988E-E3EC2784DAD5}"/>
              </a:ext>
            </a:extLst>
          </p:cNvPr>
          <p:cNvGraphicFramePr>
            <a:graphicFrameLocks/>
          </p:cNvGraphicFramePr>
          <p:nvPr>
            <p:extLst>
              <p:ext uri="{D42A27DB-BD31-4B8C-83A1-F6EECF244321}">
                <p14:modId xmlns:p14="http://schemas.microsoft.com/office/powerpoint/2010/main" val="2514699185"/>
              </p:ext>
            </p:extLst>
          </p:nvPr>
        </p:nvGraphicFramePr>
        <p:xfrm>
          <a:off x="4815547" y="953634"/>
          <a:ext cx="6924675" cy="2843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29FA907C-180E-B752-3183-BECE461A7F9B}"/>
              </a:ext>
            </a:extLst>
          </p:cNvPr>
          <p:cNvGraphicFramePr>
            <a:graphicFrameLocks/>
          </p:cNvGraphicFramePr>
          <p:nvPr>
            <p:extLst>
              <p:ext uri="{D42A27DB-BD31-4B8C-83A1-F6EECF244321}">
                <p14:modId xmlns:p14="http://schemas.microsoft.com/office/powerpoint/2010/main" val="3761795529"/>
              </p:ext>
            </p:extLst>
          </p:nvPr>
        </p:nvGraphicFramePr>
        <p:xfrm>
          <a:off x="250196" y="4249183"/>
          <a:ext cx="501015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Chart 38">
            <a:extLst>
              <a:ext uri="{FF2B5EF4-FFF2-40B4-BE49-F238E27FC236}">
                <a16:creationId xmlns:a16="http://schemas.microsoft.com/office/drawing/2014/main" id="{4E7A6D9F-EFA6-4E1A-AFB2-0F13FA301E3F}"/>
              </a:ext>
            </a:extLst>
          </p:cNvPr>
          <p:cNvGraphicFramePr>
            <a:graphicFrameLocks/>
          </p:cNvGraphicFramePr>
          <p:nvPr>
            <p:extLst>
              <p:ext uri="{D42A27DB-BD31-4B8C-83A1-F6EECF244321}">
                <p14:modId xmlns:p14="http://schemas.microsoft.com/office/powerpoint/2010/main" val="1983082262"/>
              </p:ext>
            </p:extLst>
          </p:nvPr>
        </p:nvGraphicFramePr>
        <p:xfrm>
          <a:off x="5069944" y="3909475"/>
          <a:ext cx="6716685" cy="28433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67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90828" y="50411"/>
            <a:ext cx="1161447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Wave on wave comparison – Opportunity scores: </a:t>
            </a:r>
            <a:r>
              <a:rPr lang="en-GB" sz="1600" dirty="0">
                <a:solidFill>
                  <a:schemeClr val="bg2"/>
                </a:solidFill>
                <a:latin typeface="+mj-lt"/>
                <a:cs typeface="Calibri Light" panose="020F0302020204030204" pitchFamily="34" charset="0"/>
              </a:rPr>
              <a:t>Loyalty and Confidence are the top 2 opportunities to improve trust, both for Consumers and SMEs, consistent with the previous wave.  </a:t>
            </a:r>
          </a:p>
          <a:p>
            <a:pPr>
              <a:buClr>
                <a:srgbClr val="FFFFFF"/>
              </a:buClr>
              <a:buSzPts val="1500"/>
            </a:pPr>
            <a:r>
              <a:rPr lang="en-GB" sz="1600" dirty="0">
                <a:solidFill>
                  <a:schemeClr val="bg2"/>
                </a:solidFill>
                <a:latin typeface="+mj-lt"/>
                <a:cs typeface="Calibri Light" panose="020F0302020204030204" pitchFamily="34" charset="0"/>
              </a:rPr>
              <a:t>Speed (in relation to claims) is 3</a:t>
            </a:r>
            <a:r>
              <a:rPr lang="en-GB" sz="1600" baseline="30000" dirty="0">
                <a:solidFill>
                  <a:schemeClr val="bg2"/>
                </a:solidFill>
                <a:latin typeface="+mj-lt"/>
                <a:cs typeface="Calibri Light" panose="020F0302020204030204" pitchFamily="34" charset="0"/>
              </a:rPr>
              <a:t>rd</a:t>
            </a:r>
            <a:r>
              <a:rPr lang="en-GB" sz="1600" dirty="0">
                <a:solidFill>
                  <a:schemeClr val="bg2"/>
                </a:solidFill>
                <a:latin typeface="+mj-lt"/>
                <a:cs typeface="Calibri Light" panose="020F0302020204030204" pitchFamily="34" charset="0"/>
              </a:rPr>
              <a:t> highest opportunity to improve trust for Consumers, and Control (in relation to claims) is the 3</a:t>
            </a:r>
            <a:r>
              <a:rPr lang="en-GB" sz="1600" baseline="30000" dirty="0">
                <a:solidFill>
                  <a:schemeClr val="bg2"/>
                </a:solidFill>
                <a:latin typeface="+mj-lt"/>
                <a:cs typeface="Calibri Light" panose="020F0302020204030204" pitchFamily="34" charset="0"/>
              </a:rPr>
              <a:t>rd</a:t>
            </a:r>
            <a:r>
              <a:rPr lang="en-GB" sz="1600" dirty="0">
                <a:solidFill>
                  <a:schemeClr val="bg2"/>
                </a:solidFill>
                <a:latin typeface="+mj-lt"/>
                <a:cs typeface="Calibri Light" panose="020F0302020204030204" pitchFamily="34" charset="0"/>
              </a:rPr>
              <a:t> highest opportunity with SMEs</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r>
              <a:rPr lang="pt-BR" sz="800" dirty="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1260578904"/>
              </p:ext>
            </p:extLst>
          </p:nvPr>
        </p:nvGraphicFramePr>
        <p:xfrm>
          <a:off x="145733" y="1168024"/>
          <a:ext cx="432000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4062620985"/>
              </p:ext>
            </p:extLst>
          </p:nvPr>
        </p:nvGraphicFramePr>
        <p:xfrm>
          <a:off x="371042" y="3775062"/>
          <a:ext cx="432000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225297B-4EB3-EC65-958B-0179115C04D1}"/>
              </a:ext>
            </a:extLst>
          </p:cNvPr>
          <p:cNvGraphicFramePr/>
          <p:nvPr>
            <p:extLst>
              <p:ext uri="{D42A27DB-BD31-4B8C-83A1-F6EECF244321}">
                <p14:modId xmlns:p14="http://schemas.microsoft.com/office/powerpoint/2010/main" val="2073340352"/>
              </p:ext>
            </p:extLst>
          </p:nvPr>
        </p:nvGraphicFramePr>
        <p:xfrm>
          <a:off x="6096000" y="1168024"/>
          <a:ext cx="43200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B1127355-2B59-ED70-D3B5-54AA6746E97B}"/>
              </a:ext>
            </a:extLst>
          </p:cNvPr>
          <p:cNvGraphicFramePr/>
          <p:nvPr>
            <p:extLst>
              <p:ext uri="{D42A27DB-BD31-4B8C-83A1-F6EECF244321}">
                <p14:modId xmlns:p14="http://schemas.microsoft.com/office/powerpoint/2010/main" val="370420128"/>
              </p:ext>
            </p:extLst>
          </p:nvPr>
        </p:nvGraphicFramePr>
        <p:xfrm>
          <a:off x="6308616" y="3773561"/>
          <a:ext cx="4320000"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9827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 </a:t>
            </a:r>
            <a:r>
              <a:rPr lang="en-GB" sz="1600">
                <a:solidFill>
                  <a:schemeClr val="bg2"/>
                </a:solidFill>
                <a:latin typeface="+mj-lt"/>
                <a:cs typeface="Calibri Light" panose="020F0302020204030204" pitchFamily="34" charset="0"/>
              </a:rPr>
              <a:t>Loyalty and Confidence are the top 2 themes for both the consumer and SME markets consistently across the waves.</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Wave 7&amp;8 (2021): Consumer n=999 SMEs n=1,499</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nvGraphicFramePr>
        <p:xfrm>
          <a:off x="3106255"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nvGraphicFramePr>
        <p:xfrm>
          <a:off x="3239780"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nvGraphicFramePr>
        <p:xfrm>
          <a:off x="596645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nvGraphicFramePr>
        <p:xfrm>
          <a:off x="602484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004DCF34-74E0-496C-A713-38A9929AFF98}"/>
              </a:ext>
            </a:extLst>
          </p:cNvPr>
          <p:cNvGraphicFramePr/>
          <p:nvPr/>
        </p:nvGraphicFramePr>
        <p:xfrm>
          <a:off x="8803997" y="941698"/>
          <a:ext cx="3374623"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73974A71-AF5B-4AD8-A8CB-A9672F8153B2}"/>
              </a:ext>
            </a:extLst>
          </p:cNvPr>
          <p:cNvGraphicFramePr/>
          <p:nvPr/>
        </p:nvGraphicFramePr>
        <p:xfrm>
          <a:off x="8876900" y="3775067"/>
          <a:ext cx="2865068"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79272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 </a:t>
            </a:r>
            <a:r>
              <a:rPr lang="en-GB" sz="1600">
                <a:solidFill>
                  <a:schemeClr val="bg2"/>
                </a:solidFill>
                <a:latin typeface="+mj-lt"/>
                <a:cs typeface="Calibri Light" panose="020F0302020204030204" pitchFamily="34" charset="0"/>
              </a:rPr>
              <a:t>Loyalty and Confidence are the top 2 themes for both the consumer and SME markets consistently across the waves.</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723923735"/>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5701370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n=515/62, Male n=482/58.</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2185002078"/>
              </p:ext>
            </p:extLst>
          </p:nvPr>
        </p:nvGraphicFramePr>
        <p:xfrm>
          <a:off x="1941165" y="11913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dirty="0">
                <a:latin typeface="Arial" panose="020B0604020202020204" pitchFamily="34" charset="0"/>
                <a:ea typeface="Corbel"/>
                <a:cs typeface="Arial" panose="020B0604020202020204" pitchFamily="34" charset="0"/>
                <a:sym typeface="Corbel"/>
              </a:rPr>
              <a:t>Female n=515/62</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1007512869"/>
              </p:ext>
            </p:extLst>
          </p:nvPr>
        </p:nvGraphicFramePr>
        <p:xfrm>
          <a:off x="1941165" y="116873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dirty="0">
                <a:latin typeface="Arial" panose="020B0604020202020204" pitchFamily="34" charset="0"/>
                <a:ea typeface="Corbel"/>
                <a:cs typeface="Arial" panose="020B0604020202020204" pitchFamily="34" charset="0"/>
                <a:sym typeface="Corbel"/>
              </a:rPr>
              <a:t>Male n=482/58.</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dirty="0">
                <a:solidFill>
                  <a:schemeClr val="bg2"/>
                </a:solidFill>
                <a:latin typeface="Rockwell" panose="02060603020205020403" pitchFamily="18" charset="0"/>
              </a:rPr>
              <a:t>The 9 key themes of the study</a:t>
            </a:r>
            <a:br>
              <a:rPr lang="en-GB" sz="3200" dirty="0">
                <a:latin typeface="Rockwell" panose="02060603020205020403" pitchFamily="18" charset="0"/>
              </a:rPr>
            </a:br>
            <a:endParaRPr lang="en-GB"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97063348"/>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and whether or not there are promotional discounts for new customers</a:t>
                      </a:r>
                      <a:endParaRPr lang="en-GB" sz="130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41370732"/>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456552059"/>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57854066"/>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n=280/72, 35-54 n=343/29* , 55 or older n= 378/21*   *Low sample, just shown for completeness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1597857845"/>
              </p:ext>
            </p:extLst>
          </p:nvPr>
        </p:nvGraphicFramePr>
        <p:xfrm>
          <a:off x="1941165" y="1006629"/>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price of the policy is the cheapest I can find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n=280/72</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785149886"/>
              </p:ext>
            </p:extLst>
          </p:nvPr>
        </p:nvGraphicFramePr>
        <p:xfrm>
          <a:off x="1941165" y="1084263"/>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n=343/29 *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932885887"/>
              </p:ext>
            </p:extLst>
          </p:nvPr>
        </p:nvGraphicFramePr>
        <p:xfrm>
          <a:off x="1881302" y="1015519"/>
          <a:ext cx="8309671" cy="478615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dirty="0">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14.27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11.44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n=378 / 21 *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1787342286"/>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4345147"/>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n=879/86, Ethnic minorities: n=120/36* Low sample, just shown for completeness.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3982241377"/>
              </p:ext>
            </p:extLst>
          </p:nvPr>
        </p:nvGraphicFramePr>
        <p:xfrm>
          <a:off x="1941165" y="1170523"/>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0.41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n=879/86.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2292705634"/>
              </p:ext>
            </p:extLst>
          </p:nvPr>
        </p:nvGraphicFramePr>
        <p:xfrm>
          <a:off x="1941165" y="1136019"/>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price of the policy is the cheapest I can find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get rewarded for having multiple products or policies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n=120/36*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77016431"/>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080410658"/>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6076645"/>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dirty="0">
                <a:solidFill>
                  <a:schemeClr val="tx1"/>
                </a:solidFill>
                <a:latin typeface="Arial" panose="020B0604020202020204" pitchFamily="34" charset="0"/>
                <a:ea typeface="Corbel"/>
                <a:cs typeface="Arial" panose="020B0604020202020204" pitchFamily="34" charset="0"/>
                <a:sym typeface="Corbel"/>
              </a:rPr>
              <a:t>Motor n=454, Travel n=194, Buildings and/or Contents n=353, Total n=1,001.</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628976602"/>
              </p:ext>
            </p:extLst>
          </p:nvPr>
        </p:nvGraphicFramePr>
        <p:xfrm>
          <a:off x="1881302" y="1099967"/>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cap="none" dirty="0">
                          <a:solidFill>
                            <a:srgbClr val="000000"/>
                          </a:solidFill>
                          <a:effectLst/>
                          <a:latin typeface="arial" panose="020B0604020202020204" pitchFamily="34" charset="0"/>
                          <a:cs typeface="Arial"/>
                          <a:sym typeface="Arial"/>
                        </a:rPr>
                        <a:t>Confidence</a:t>
                      </a:r>
                      <a:endParaRPr lang="en-GB" sz="1100" b="0" i="0" u="none" strike="noStrike" dirty="0">
                        <a:solidFill>
                          <a:srgbClr val="000000"/>
                        </a:solidFill>
                        <a:effectLst/>
                        <a:latin typeface="Arial (Headings)"/>
                      </a:endParaRP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9.24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Motor n=454/52</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3153261035"/>
              </p:ext>
            </p:extLst>
          </p:nvPr>
        </p:nvGraphicFramePr>
        <p:xfrm>
          <a:off x="1881302" y="1271974"/>
          <a:ext cx="8309671" cy="478615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get rewarded for having multiple products or policies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Travel n=194//34* </a:t>
            </a:r>
            <a:r>
              <a:rPr lang="en-GB" sz="800" dirty="0">
                <a:latin typeface="Arial" panose="020B0604020202020204" pitchFamily="34" charset="0"/>
                <a:ea typeface="Corbel"/>
                <a:cs typeface="Arial" panose="020B0604020202020204" pitchFamily="34" charset="0"/>
                <a:sym typeface="Corbel"/>
              </a:rPr>
              <a:t>Small base, indicative only</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954512"/>
            <a:ext cx="11333869" cy="5379613"/>
          </a:xfrm>
        </p:spPr>
        <p:txBody>
          <a:bodyPr/>
          <a:lstStyle/>
          <a:p>
            <a:pPr marL="514350" indent="-285750">
              <a:buClr>
                <a:srgbClr val="008265"/>
              </a:buClr>
              <a:buFont typeface="Arial" panose="020B0604020202020204" pitchFamily="34" charset="0"/>
              <a:buChar char="•"/>
            </a:pPr>
            <a:r>
              <a:rPr lang="en-GB" sz="1600" dirty="0">
                <a:solidFill>
                  <a:schemeClr val="tx1"/>
                </a:solidFill>
                <a:latin typeface="+mj-lt"/>
                <a:cs typeface="Calibri Light" panose="020F0302020204030204" pitchFamily="34" charset="0"/>
                <a:sym typeface="Arial"/>
              </a:rPr>
              <a:t>Loyalty, followed by Confidence, remain the top two opportunity themes overall to improve trust levels with Consumers.  This is consistent with all previous waves of the research</a:t>
            </a:r>
          </a:p>
          <a:p>
            <a:pPr marL="514350" indent="-285750">
              <a:buClr>
                <a:srgbClr val="008265"/>
              </a:buClr>
              <a:buFont typeface="Arial" panose="020B0604020202020204" pitchFamily="34" charset="0"/>
              <a:buChar char="•"/>
            </a:pPr>
            <a:endParaRPr lang="en-GB" sz="1600" dirty="0">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sz="1600" dirty="0">
                <a:solidFill>
                  <a:schemeClr val="tx1"/>
                </a:solidFill>
                <a:latin typeface="+mj-lt"/>
                <a:cs typeface="Calibri Light" panose="020F0302020204030204" pitchFamily="34" charset="0"/>
                <a:sym typeface="Arial"/>
              </a:rPr>
              <a:t>The importance placed on claims related experiences  - especially for Control and Speed - has increased the most when comparing with wave 8&amp;9 (Dec 2021) </a:t>
            </a:r>
          </a:p>
          <a:p>
            <a:pPr marL="514350" indent="-285750">
              <a:buClr>
                <a:srgbClr val="008265"/>
              </a:buClr>
              <a:buFont typeface="Arial" panose="020B0604020202020204" pitchFamily="34" charset="0"/>
              <a:buChar char="•"/>
            </a:pPr>
            <a:endParaRPr lang="en-GB" sz="1600" dirty="0">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sz="1600" dirty="0">
                <a:solidFill>
                  <a:schemeClr val="tx1"/>
                </a:solidFill>
                <a:latin typeface="+mj-lt"/>
                <a:cs typeface="Calibri Light" panose="020F0302020204030204" pitchFamily="34" charset="0"/>
                <a:sym typeface="Arial"/>
              </a:rPr>
              <a:t>The increase in importance for Control and Speed has led to increases in the Opportunity score for both, as a consequence Speed (claims) is now the 3</a:t>
            </a:r>
            <a:r>
              <a:rPr lang="en-GB" sz="1600" baseline="30000" dirty="0">
                <a:solidFill>
                  <a:schemeClr val="tx1"/>
                </a:solidFill>
                <a:latin typeface="+mj-lt"/>
                <a:cs typeface="Calibri Light" panose="020F0302020204030204" pitchFamily="34" charset="0"/>
                <a:sym typeface="Arial"/>
              </a:rPr>
              <a:t>rd</a:t>
            </a:r>
            <a:r>
              <a:rPr lang="en-GB" sz="1600" dirty="0">
                <a:solidFill>
                  <a:schemeClr val="tx1"/>
                </a:solidFill>
                <a:latin typeface="+mj-lt"/>
                <a:cs typeface="Calibri Light" panose="020F0302020204030204" pitchFamily="34" charset="0"/>
                <a:sym typeface="Arial"/>
              </a:rPr>
              <a:t> highest theme to take action on in order to improve trust with Consumers </a:t>
            </a:r>
          </a:p>
          <a:p>
            <a:pPr marL="514350" indent="-285750">
              <a:buClr>
                <a:srgbClr val="008265"/>
              </a:buClr>
              <a:buFont typeface="Arial" panose="020B0604020202020204" pitchFamily="34" charset="0"/>
              <a:buChar char="•"/>
            </a:pPr>
            <a:endParaRPr lang="en-GB" sz="1600" dirty="0">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sz="1600" dirty="0">
                <a:solidFill>
                  <a:schemeClr val="tx1"/>
                </a:solidFill>
                <a:latin typeface="+mj-lt"/>
                <a:cs typeface="Calibri Light" panose="020F0302020204030204" pitchFamily="34" charset="0"/>
                <a:sym typeface="Arial"/>
              </a:rPr>
              <a:t>The 5 top actions the industry can take in order to improve trust with all Consumers are:</a:t>
            </a:r>
          </a:p>
          <a:p>
            <a:pPr marL="514350" indent="-285750">
              <a:buClr>
                <a:srgbClr val="008265"/>
              </a:buClr>
              <a:buFont typeface="Arial" panose="020B0604020202020204" pitchFamily="34" charset="0"/>
              <a:buChar char="•"/>
            </a:pPr>
            <a:endParaRPr lang="en-GB" sz="1600" dirty="0">
              <a:solidFill>
                <a:schemeClr val="tx1"/>
              </a:solidFill>
              <a:latin typeface="+mj-lt"/>
              <a:cs typeface="Calibri Light" panose="020F0302020204030204" pitchFamily="34" charset="0"/>
              <a:sym typeface="Arial"/>
            </a:endParaRPr>
          </a:p>
          <a:p>
            <a:pPr marL="2343150" lvl="4" indent="-285750" fontAlgn="b">
              <a:buFont typeface="Arial" panose="020B0604020202020204" pitchFamily="34" charset="0"/>
              <a:buChar char="•"/>
            </a:pPr>
            <a:r>
              <a:rPr lang="en-GB" sz="1600" dirty="0">
                <a:solidFill>
                  <a:schemeClr val="tx1"/>
                </a:solidFill>
                <a:latin typeface="+mj-lt"/>
                <a:cs typeface="Calibri Light" panose="020F0302020204030204" pitchFamily="34" charset="0"/>
              </a:rPr>
              <a:t>The premium not increasing because they are no longer a new customer</a:t>
            </a:r>
          </a:p>
          <a:p>
            <a:pPr marL="2343150" lvl="4" indent="-285750" fontAlgn="b">
              <a:buFont typeface="Arial" panose="020B0604020202020204" pitchFamily="34" charset="0"/>
              <a:buChar char="•"/>
            </a:pPr>
            <a:r>
              <a:rPr lang="en-GB" sz="1600" dirty="0">
                <a:solidFill>
                  <a:schemeClr val="tx1"/>
                </a:solidFill>
                <a:latin typeface="+mj-lt"/>
                <a:cs typeface="Calibri Light" panose="020F0302020204030204" pitchFamily="34" charset="0"/>
              </a:rPr>
              <a:t>Providing Consumers with a discount for staying with the same company</a:t>
            </a:r>
          </a:p>
          <a:p>
            <a:pPr marL="2343150" lvl="4" indent="-285750" fontAlgn="b">
              <a:buFont typeface="Arial" panose="020B0604020202020204" pitchFamily="34" charset="0"/>
              <a:buChar char="•"/>
            </a:pPr>
            <a:r>
              <a:rPr lang="en-GB" sz="1600" dirty="0">
                <a:solidFill>
                  <a:schemeClr val="tx1"/>
                </a:solidFill>
                <a:latin typeface="+mj-lt"/>
                <a:cs typeface="Calibri Light" panose="020F0302020204030204" pitchFamily="34" charset="0"/>
              </a:rPr>
              <a:t>Taking a Consumer’s loyalty into account when calculating renewal quotes following a claim</a:t>
            </a:r>
          </a:p>
          <a:p>
            <a:pPr marL="2343150" lvl="4" indent="-285750" fontAlgn="b">
              <a:buFont typeface="Arial" panose="020B0604020202020204" pitchFamily="34" charset="0"/>
              <a:buChar char="•"/>
            </a:pPr>
            <a:r>
              <a:rPr lang="en-GB" sz="1600" dirty="0">
                <a:solidFill>
                  <a:schemeClr val="tx1"/>
                </a:solidFill>
                <a:latin typeface="+mj-lt"/>
                <a:cs typeface="Calibri Light" panose="020F0302020204030204" pitchFamily="34" charset="0"/>
              </a:rPr>
              <a:t>Assessing a Consumers’ risk individually, rather than using generic assumptions</a:t>
            </a:r>
          </a:p>
          <a:p>
            <a:pPr marL="2343150" lvl="4" indent="-285750" fontAlgn="b">
              <a:buFont typeface="Arial" panose="020B0604020202020204" pitchFamily="34" charset="0"/>
              <a:buChar char="•"/>
            </a:pPr>
            <a:r>
              <a:rPr lang="en-GB" sz="1600" dirty="0">
                <a:solidFill>
                  <a:schemeClr val="tx1"/>
                </a:solidFill>
                <a:latin typeface="+mj-lt"/>
                <a:cs typeface="Calibri Light" panose="020F0302020204030204" pitchFamily="34" charset="0"/>
              </a:rPr>
              <a:t>Handle complaints professionally and fairly</a:t>
            </a:r>
          </a:p>
          <a:p>
            <a:pPr marL="1885950" lvl="3" indent="-285750">
              <a:buClr>
                <a:srgbClr val="008265"/>
              </a:buClr>
              <a:buFont typeface="Arial" panose="020B0604020202020204" pitchFamily="34" charset="0"/>
              <a:buChar char="•"/>
            </a:pPr>
            <a:endParaRPr lang="en-GB" sz="1600" dirty="0">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sz="1600" dirty="0">
                <a:solidFill>
                  <a:schemeClr val="tx1"/>
                </a:solidFill>
                <a:latin typeface="+mj-lt"/>
                <a:cs typeface="Calibri Light" panose="020F0302020204030204" pitchFamily="34" charset="0"/>
              </a:rPr>
              <a:t>The Price theme has increased as an opportunity for Consumers aged 18-34 (by 1.28 points) and aged 35 - 54 (by 1.16 points) when compared to this time last year (July 2021, wave 7&amp;8)</a:t>
            </a:r>
          </a:p>
          <a:p>
            <a:pPr marL="514350" indent="-285750">
              <a:buClr>
                <a:srgbClr val="008265"/>
              </a:buClr>
              <a:buFont typeface="Arial" panose="020B0604020202020204" pitchFamily="34" charset="0"/>
              <a:buChar char="•"/>
            </a:pPr>
            <a:endParaRPr lang="en-GB" sz="1600"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sz="1600" dirty="0">
                <a:solidFill>
                  <a:schemeClr val="tx1"/>
                </a:solidFill>
                <a:latin typeface="+mj-lt"/>
                <a:cs typeface="Calibri Light" panose="020F0302020204030204" pitchFamily="34" charset="0"/>
              </a:rPr>
              <a:t>Overall Consumer satisfaction with their current policy is 86%, an increase of 4 percentage points compared to this time last year (July 2021, wave 7&amp;8) and the highest level since the CII Trust index started in 2019</a:t>
            </a:r>
          </a:p>
          <a:p>
            <a:pPr marL="228600" indent="0">
              <a:buClr>
                <a:srgbClr val="008265"/>
              </a:buClr>
            </a:pPr>
            <a:endParaRPr lang="en-GB" sz="700" dirty="0">
              <a:solidFill>
                <a:schemeClr val="tx1"/>
              </a:solidFill>
              <a:latin typeface="+mj-lt"/>
              <a:cs typeface="Calibri Light" panose="020F0302020204030204" pitchFamily="34" charset="0"/>
            </a:endParaRPr>
          </a:p>
          <a:p>
            <a:pPr marL="228600" indent="0">
              <a:buClr>
                <a:srgbClr val="008265"/>
              </a:buClr>
            </a:pPr>
            <a:endParaRPr lang="en-GB" sz="800" dirty="0">
              <a:solidFill>
                <a:schemeClr val="tx1"/>
              </a:solidFill>
              <a:latin typeface="+mj-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73786628"/>
              </p:ext>
            </p:extLst>
          </p:nvPr>
        </p:nvGraphicFramePr>
        <p:xfrm>
          <a:off x="1881302" y="12719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11.75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Buildings and/or Contents n=353/36 * </a:t>
            </a:r>
            <a:r>
              <a:rPr lang="en-GB" sz="800" dirty="0">
                <a:latin typeface="Arial" panose="020B0604020202020204" pitchFamily="34" charset="0"/>
                <a:ea typeface="Corbel"/>
                <a:cs typeface="Arial" panose="020B0604020202020204" pitchFamily="34" charset="0"/>
                <a:sym typeface="Corbel"/>
              </a:rPr>
              <a:t>Small base, indicative only</a:t>
            </a:r>
            <a:r>
              <a:rPr lang="en-GB" sz="800" dirty="0">
                <a:solidFill>
                  <a:schemeClr val="tx1"/>
                </a:solidFill>
                <a:latin typeface="Arial" panose="020B0604020202020204" pitchFamily="34" charset="0"/>
                <a:ea typeface="Corbel"/>
                <a:cs typeface="Arial" panose="020B0604020202020204" pitchFamily="34" charset="0"/>
                <a:sym typeface="Corbel"/>
              </a:rPr>
              <a:t> </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n=53, Travel n=34, Buildings/Contents n=34.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792809640"/>
              </p:ext>
            </p:extLst>
          </p:nvPr>
        </p:nvGraphicFramePr>
        <p:xfrm>
          <a:off x="422143" y="1569223"/>
          <a:ext cx="3764849" cy="394141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30865083"/>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5117651"/>
                  </a:ext>
                </a:extLst>
              </a:tr>
              <a:tr h="39363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17311"/>
                  </a:ext>
                </a:extLst>
              </a:tr>
              <a:tr h="39363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7279389"/>
                  </a:ext>
                </a:extLst>
              </a:tr>
              <a:tr h="39363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4007501036"/>
              </p:ext>
            </p:extLst>
          </p:nvPr>
        </p:nvGraphicFramePr>
        <p:xfrm>
          <a:off x="4257543" y="1569221"/>
          <a:ext cx="3764849" cy="394141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30532747"/>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9497955"/>
                  </a:ext>
                </a:extLst>
              </a:tr>
              <a:tr h="39363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58151766"/>
                  </a:ext>
                </a:extLst>
              </a:tr>
              <a:tr h="39363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98310987"/>
                  </a:ext>
                </a:extLst>
              </a:tr>
              <a:tr h="39363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55051838"/>
              </p:ext>
            </p:extLst>
          </p:nvPr>
        </p:nvGraphicFramePr>
        <p:xfrm>
          <a:off x="8092943" y="1569221"/>
          <a:ext cx="3764849" cy="394141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351615"/>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50239790"/>
                  </a:ext>
                </a:extLst>
              </a:tr>
              <a:tr h="39363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1526915"/>
                  </a:ext>
                </a:extLst>
              </a:tr>
              <a:tr h="39363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6019008"/>
                  </a:ext>
                </a:extLst>
              </a:tr>
              <a:tr h="39363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1114507161"/>
              </p:ext>
            </p:extLst>
          </p:nvPr>
        </p:nvGraphicFramePr>
        <p:xfrm>
          <a:off x="1275643" y="773965"/>
          <a:ext cx="8536001" cy="525928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n=53.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2155987622"/>
              </p:ext>
            </p:extLst>
          </p:nvPr>
        </p:nvGraphicFramePr>
        <p:xfrm>
          <a:off x="1275643" y="773965"/>
          <a:ext cx="8536001" cy="5053090"/>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I'm not asked lots of unnecessary questions about myself when applying for a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price of the policy is the cheapest I can find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D</a:t>
            </a:r>
            <a:r>
              <a:rPr lang="en-GB" sz="800" dirty="0">
                <a:solidFill>
                  <a:schemeClr val="tx1"/>
                </a:solidFill>
                <a:latin typeface="Arial" panose="020B0604020202020204" pitchFamily="34" charset="0"/>
                <a:ea typeface="Corbel"/>
                <a:cs typeface="Arial" panose="020B0604020202020204" pitchFamily="34" charset="0"/>
                <a:sym typeface="Corbel"/>
              </a:rPr>
              <a:t>ec 2021 &amp; July 2022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n=34,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2808664664"/>
              </p:ext>
            </p:extLst>
          </p:nvPr>
        </p:nvGraphicFramePr>
        <p:xfrm>
          <a:off x="1275643" y="773965"/>
          <a:ext cx="8536001" cy="530410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n=34.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n=779/144, Male: 714/158.</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13729607"/>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44832729"/>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3805943700"/>
              </p:ext>
            </p:extLst>
          </p:nvPr>
        </p:nvGraphicFramePr>
        <p:xfrm>
          <a:off x="1941165" y="1184896"/>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cost of the policy is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n=779/144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2378446052"/>
              </p:ext>
            </p:extLst>
          </p:nvPr>
        </p:nvGraphicFramePr>
        <p:xfrm>
          <a:off x="1881302" y="1200651"/>
          <a:ext cx="8309671" cy="4739693"/>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714/158</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n=604/215  35-54 n=633/84,  55 or older n=261/6 (excluded from the table).</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2481902360"/>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203079904"/>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85956031"/>
              </p:ext>
            </p:extLst>
          </p:nvPr>
        </p:nvGraphicFramePr>
        <p:xfrm>
          <a:off x="8020755" y="1551015"/>
          <a:ext cx="3764849" cy="2780980"/>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668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3984722"/>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17106324"/>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0402840"/>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spTree>
    <p:extLst>
      <p:ext uri="{BB962C8B-B14F-4D97-AF65-F5344CB8AC3E}">
        <p14:creationId xmlns:p14="http://schemas.microsoft.com/office/powerpoint/2010/main" val="237262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295161594"/>
              </p:ext>
            </p:extLst>
          </p:nvPr>
        </p:nvGraphicFramePr>
        <p:xfrm>
          <a:off x="664606" y="1051700"/>
          <a:ext cx="4822188" cy="2150326"/>
        </p:xfrm>
        <a:graphic>
          <a:graphicData uri="http://schemas.openxmlformats.org/drawingml/2006/table">
            <a:tbl>
              <a:tblPr/>
              <a:tblGrid>
                <a:gridCol w="1424022">
                  <a:extLst>
                    <a:ext uri="{9D8B030D-6E8A-4147-A177-3AD203B41FA5}">
                      <a16:colId xmlns:a16="http://schemas.microsoft.com/office/drawing/2014/main" val="2284982274"/>
                    </a:ext>
                  </a:extLst>
                </a:gridCol>
                <a:gridCol w="1199840">
                  <a:extLst>
                    <a:ext uri="{9D8B030D-6E8A-4147-A177-3AD203B41FA5}">
                      <a16:colId xmlns:a16="http://schemas.microsoft.com/office/drawing/2014/main" val="1108067568"/>
                    </a:ext>
                  </a:extLst>
                </a:gridCol>
                <a:gridCol w="1165000">
                  <a:extLst>
                    <a:ext uri="{9D8B030D-6E8A-4147-A177-3AD203B41FA5}">
                      <a16:colId xmlns:a16="http://schemas.microsoft.com/office/drawing/2014/main" val="1751816803"/>
                    </a:ext>
                  </a:extLst>
                </a:gridCol>
                <a:gridCol w="1033326">
                  <a:extLst>
                    <a:ext uri="{9D8B030D-6E8A-4147-A177-3AD203B41FA5}">
                      <a16:colId xmlns:a16="http://schemas.microsoft.com/office/drawing/2014/main" val="2678700150"/>
                    </a:ext>
                  </a:extLst>
                </a:gridCol>
              </a:tblGrid>
              <a:tr h="323850">
                <a:tc>
                  <a:txBody>
                    <a:bodyPr/>
                    <a:lstStyle/>
                    <a:p>
                      <a:pPr algn="r" fontAlgn="b"/>
                      <a:r>
                        <a:rPr lang="en-GB"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mn-lt"/>
                        </a:rPr>
                        <a:t>Wave 9&amp;10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mn-lt"/>
                        </a:rPr>
                        <a:t>Wave 8&amp;9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35801">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0">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3696867712"/>
              </p:ext>
            </p:extLst>
          </p:nvPr>
        </p:nvGraphicFramePr>
        <p:xfrm>
          <a:off x="6440898" y="1051700"/>
          <a:ext cx="4740909" cy="2167749"/>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6118">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dirty="0">
                          <a:solidFill>
                            <a:schemeClr val="bg1"/>
                          </a:solidFill>
                          <a:effectLst/>
                          <a:latin typeface="+mn-lt"/>
                          <a:ea typeface="+mn-ea"/>
                          <a:cs typeface="+mn-cs"/>
                          <a:sym typeface="Arial"/>
                        </a:rPr>
                        <a:t>Wave 9&amp;10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dirty="0">
                          <a:solidFill>
                            <a:schemeClr val="bg1"/>
                          </a:solidFill>
                          <a:effectLst/>
                          <a:latin typeface="+mn-lt"/>
                          <a:ea typeface="+mn-ea"/>
                          <a:cs typeface="+mn-cs"/>
                          <a:sym typeface="Arial"/>
                        </a:rPr>
                        <a:t>Wave 8&amp;9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B050"/>
                          </a:solidFill>
                          <a:effectLst/>
                          <a:latin typeface="arial" panose="020B0604020202020204" pitchFamily="34" charset="0"/>
                          <a:ea typeface="+mn-ea"/>
                          <a:cs typeface="+mn-cs"/>
                          <a:sym typeface="Arial"/>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B050"/>
                          </a:solidFill>
                          <a:effectLst/>
                          <a:latin typeface="arial" panose="020B0604020202020204" pitchFamily="34" charset="0"/>
                          <a:ea typeface="+mn-ea"/>
                          <a:cs typeface="+mn-cs"/>
                          <a:sym typeface="Arial"/>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B050"/>
                          </a:solidFill>
                          <a:effectLst/>
                          <a:latin typeface="arial" panose="020B0604020202020204" pitchFamily="34" charset="0"/>
                          <a:ea typeface="+mn-ea"/>
                          <a:cs typeface="+mn-cs"/>
                          <a:sym typeface="Arial"/>
                        </a:rPr>
                        <a:t>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B050"/>
                          </a:solidFill>
                          <a:effectLst/>
                          <a:latin typeface="arial" panose="020B0604020202020204" pitchFamily="34" charset="0"/>
                          <a:ea typeface="+mn-ea"/>
                          <a:cs typeface="+mn-cs"/>
                          <a:sym typeface="Arial"/>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B050"/>
                          </a:solidFill>
                          <a:effectLst/>
                          <a:latin typeface="arial" panose="020B0604020202020204" pitchFamily="34" charset="0"/>
                          <a:ea typeface="+mn-ea"/>
                          <a:cs typeface="+mn-cs"/>
                          <a:sym typeface="Arial"/>
                        </a:rPr>
                        <a:t>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FF0000"/>
                          </a:solidFill>
                          <a:effectLst/>
                          <a:latin typeface="arial" panose="020B0604020202020204" pitchFamily="34" charset="0"/>
                          <a:ea typeface="+mn-ea"/>
                          <a:cs typeface="+mn-cs"/>
                          <a:sym typeface="Arial"/>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FF0000"/>
                          </a:solidFill>
                          <a:effectLst/>
                          <a:latin typeface="arial" panose="020B0604020202020204" pitchFamily="34" charset="0"/>
                          <a:ea typeface="+mn-ea"/>
                          <a:cs typeface="+mn-cs"/>
                          <a:sym typeface="Arial"/>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B050"/>
                          </a:solidFill>
                          <a:effectLst/>
                          <a:latin typeface="arial" panose="020B0604020202020204" pitchFamily="34" charset="0"/>
                          <a:ea typeface="+mn-ea"/>
                          <a:cs typeface="+mn-cs"/>
                          <a:sym typeface="Arial"/>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7959">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FF0000"/>
                          </a:solidFill>
                          <a:effectLst/>
                          <a:latin typeface="arial" panose="020B0604020202020204" pitchFamily="34" charset="0"/>
                          <a:ea typeface="+mn-ea"/>
                          <a:cs typeface="+mn-cs"/>
                          <a:sym typeface="Arial"/>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3042902192"/>
              </p:ext>
            </p:extLst>
          </p:nvPr>
        </p:nvGraphicFramePr>
        <p:xfrm>
          <a:off x="672786" y="4278528"/>
          <a:ext cx="5913121" cy="2217420"/>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485775">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chemeClr val="bg1"/>
                          </a:solidFill>
                          <a:effectLst/>
                          <a:latin typeface="+mj-lt"/>
                        </a:rPr>
                        <a:t>Wave 9&amp;10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dirty="0">
                          <a:solidFill>
                            <a:schemeClr val="bg1"/>
                          </a:solidFill>
                          <a:effectLst/>
                          <a:latin typeface="+mj-lt"/>
                        </a:rPr>
                        <a:t>Wave 8&amp;9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9.16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7.94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775283" y="3818715"/>
            <a:ext cx="5282245" cy="2893100"/>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top opportunities to improve trust are: Loyalty, Confidence</a:t>
            </a:r>
            <a:r>
              <a:rPr lang="en-GB" dirty="0">
                <a:solidFill>
                  <a:schemeClr val="tx1"/>
                </a:solidFill>
                <a:latin typeface="+mj-lt"/>
                <a:cs typeface="Calibri Light" panose="020F0302020204030204" pitchFamily="34" charset="0"/>
              </a:rPr>
              <a:t> and</a:t>
            </a:r>
            <a:r>
              <a:rPr lang="en-GB" sz="1400" dirty="0">
                <a:solidFill>
                  <a:schemeClr val="tx1"/>
                </a:solidFill>
                <a:latin typeface="+mj-lt"/>
                <a:cs typeface="Calibri Light" panose="020F0302020204030204" pitchFamily="34" charset="0"/>
                <a:sym typeface="Arial"/>
              </a:rPr>
              <a:t> </a:t>
            </a:r>
            <a:r>
              <a:rPr lang="en-GB" dirty="0">
                <a:solidFill>
                  <a:schemeClr val="tx1"/>
                </a:solidFill>
                <a:latin typeface="+mj-lt"/>
                <a:cs typeface="Calibri Light" panose="020F0302020204030204" pitchFamily="34" charset="0"/>
              </a:rPr>
              <a:t>Speed in relation to claims</a:t>
            </a:r>
            <a:endParaRPr lang="en-GB" sz="1400" dirty="0">
              <a:solidFill>
                <a:schemeClr val="tx1"/>
              </a:solidFill>
              <a:latin typeface="+mj-lt"/>
              <a:cs typeface="Calibri Light" panose="020F0302020204030204" pitchFamily="34" charset="0"/>
              <a:sym typeface="Arial"/>
            </a:endParaRP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level of importance Consumers attribute to the Speed and Control themes has increased significantly more than all </a:t>
            </a:r>
            <a:r>
              <a:rPr lang="en-GB" dirty="0">
                <a:solidFill>
                  <a:schemeClr val="tx1"/>
                </a:solidFill>
                <a:latin typeface="+mj-lt"/>
                <a:cs typeface="Calibri Light" panose="020F0302020204030204" pitchFamily="34" charset="0"/>
              </a:rPr>
              <a:t>other themes when</a:t>
            </a:r>
            <a:r>
              <a:rPr lang="en-GB" sz="1400" dirty="0">
                <a:solidFill>
                  <a:schemeClr val="tx1"/>
                </a:solidFill>
                <a:latin typeface="+mj-lt"/>
                <a:cs typeface="Calibri Light" panose="020F0302020204030204" pitchFamily="34" charset="0"/>
                <a:sym typeface="Arial"/>
              </a:rPr>
              <a:t> compared to the previous wave</a:t>
            </a: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Although there are positive </a:t>
            </a:r>
            <a:r>
              <a:rPr lang="en-GB" dirty="0">
                <a:solidFill>
                  <a:schemeClr val="tx1"/>
                </a:solidFill>
                <a:latin typeface="+mj-lt"/>
                <a:cs typeface="Calibri Light" panose="020F0302020204030204" pitchFamily="34" charset="0"/>
              </a:rPr>
              <a:t>improvements in the p</a:t>
            </a:r>
            <a:r>
              <a:rPr lang="en-GB" sz="1400" dirty="0">
                <a:solidFill>
                  <a:schemeClr val="tx1"/>
                </a:solidFill>
                <a:latin typeface="+mj-lt"/>
                <a:cs typeface="Calibri Light" panose="020F0302020204030204" pitchFamily="34" charset="0"/>
                <a:sym typeface="Arial"/>
              </a:rPr>
              <a:t>erformance of these two claims related experiences, the uplift in importance has led to an increase in the Opportunity score of 2.24 points for Control and 1.30 points for Speed.</a:t>
            </a:r>
          </a:p>
          <a:p>
            <a:pPr marL="228600" lvl="0">
              <a:buClr>
                <a:srgbClr val="008265"/>
              </a:buClr>
            </a:pPr>
            <a:endParaRPr lang="en-GB" dirty="0">
              <a:solidFill>
                <a:schemeClr val="tx1"/>
              </a:solidFill>
              <a:latin typeface="+mj-lt"/>
              <a:cs typeface="Calibri Light" panose="020F0302020204030204" pitchFamily="34" charset="0"/>
            </a:endParaRP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dirty="0">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dirty="0">
                <a:solidFill>
                  <a:schemeClr val="bg2"/>
                </a:solidFill>
              </a:rPr>
              <a:t>Performance scores (</a:t>
            </a:r>
            <a:r>
              <a:rPr lang="en-GB" b="1" dirty="0">
                <a:solidFill>
                  <a:srgbClr val="E20613"/>
                </a:solidFill>
              </a:rPr>
              <a:t>-10 </a:t>
            </a:r>
            <a:r>
              <a:rPr lang="en-GB" b="1" dirty="0">
                <a:solidFill>
                  <a:schemeClr val="bg2"/>
                </a:solidFill>
              </a:rPr>
              <a:t>to </a:t>
            </a:r>
            <a:r>
              <a:rPr lang="en-GB" b="1" dirty="0">
                <a:solidFill>
                  <a:srgbClr val="00B050"/>
                </a:solidFill>
              </a:rPr>
              <a:t>+10</a:t>
            </a:r>
            <a:r>
              <a:rPr lang="en-GB" b="1" dirty="0">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dirty="0">
                <a:solidFill>
                  <a:schemeClr val="bg2"/>
                </a:solidFill>
              </a:rPr>
              <a:t>Opportunity scores </a:t>
            </a:r>
            <a:r>
              <a:rPr lang="en-GB" b="1" dirty="0">
                <a:solidFill>
                  <a:srgbClr val="008265"/>
                </a:solidFill>
              </a:rPr>
              <a:t>(-30 to +30</a:t>
            </a:r>
            <a:r>
              <a:rPr lang="en-GB" b="1" dirty="0">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2561236609"/>
              </p:ext>
            </p:extLst>
          </p:nvPr>
        </p:nvGraphicFramePr>
        <p:xfrm>
          <a:off x="1918589" y="1180255"/>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n=604/215</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3976283013"/>
              </p:ext>
            </p:extLst>
          </p:nvPr>
        </p:nvGraphicFramePr>
        <p:xfrm>
          <a:off x="1881302" y="1209646"/>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n=633/84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2172061751"/>
              </p:ext>
            </p:extLst>
          </p:nvPr>
        </p:nvGraphicFramePr>
        <p:xfrm>
          <a:off x="1896011" y="1200522"/>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n=261/6 (excluded from the table).</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n=1,235/207, Ethnic minorities n=243/92</a:t>
            </a: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3855550471"/>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4760741"/>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1177651908"/>
              </p:ext>
            </p:extLst>
          </p:nvPr>
        </p:nvGraphicFramePr>
        <p:xfrm>
          <a:off x="1929877" y="997835"/>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n=1,235/207</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2474059316"/>
              </p:ext>
            </p:extLst>
          </p:nvPr>
        </p:nvGraphicFramePr>
        <p:xfrm>
          <a:off x="1881302" y="1213107"/>
          <a:ext cx="8309671" cy="478615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buy the insurance in any way that suits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n=243/92.</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n=445/38, 6-20 employees n=467/122,  More than 20 employees n=586/145.</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1758004802"/>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427658757"/>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44613759"/>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1.56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842575817"/>
              </p:ext>
            </p:extLst>
          </p:nvPr>
        </p:nvGraphicFramePr>
        <p:xfrm>
          <a:off x="1881302" y="1219271"/>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cost of the policy is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n=445/38.</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804801533"/>
              </p:ext>
            </p:extLst>
          </p:nvPr>
        </p:nvGraphicFramePr>
        <p:xfrm>
          <a:off x="1881302" y="1292129"/>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n=467/122</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612531066"/>
              </p:ext>
            </p:extLst>
          </p:nvPr>
        </p:nvGraphicFramePr>
        <p:xfrm>
          <a:off x="1881302" y="11961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n=586/145</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Wave 9&amp;10 (2022): Consumer n=1,001 / 122</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0E3E7F12-B78D-4829-8B50-F54E9529568A}"/>
              </a:ext>
            </a:extLst>
          </p:cNvPr>
          <p:cNvGraphicFramePr>
            <a:graphicFrameLocks/>
          </p:cNvGraphicFramePr>
          <p:nvPr>
            <p:extLst>
              <p:ext uri="{D42A27DB-BD31-4B8C-83A1-F6EECF244321}">
                <p14:modId xmlns:p14="http://schemas.microsoft.com/office/powerpoint/2010/main" val="1898522056"/>
              </p:ext>
            </p:extLst>
          </p:nvPr>
        </p:nvGraphicFramePr>
        <p:xfrm>
          <a:off x="335784" y="1173018"/>
          <a:ext cx="11596239" cy="5084499"/>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268880" y="-129309"/>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 Wave on wave comparison – Opportunity scores: </a:t>
            </a:r>
          </a:p>
          <a:p>
            <a:pPr>
              <a:buClr>
                <a:srgbClr val="FFFFFF"/>
              </a:buClr>
              <a:buSzPts val="1500"/>
            </a:pPr>
            <a:r>
              <a:rPr lang="en-GB" sz="1600" dirty="0">
                <a:solidFill>
                  <a:schemeClr val="bg2"/>
                </a:solidFill>
                <a:latin typeface="+mj-lt"/>
                <a:cs typeface="Calibri Light" panose="020F0302020204030204" pitchFamily="34" charset="0"/>
              </a:rPr>
              <a:t>Loyalty and Confidence are the key themes to take action against in order to improve trust with Consumers.  In the last 12 months Speed and Control in relation to claims have increased sharply as opportunities to improve trust, both are up by 3+ points since July 2021 this is due to the growing importance attributed to these experiences, by Consumers</a:t>
            </a:r>
            <a:endParaRPr lang="en-GB" dirty="0">
              <a:solidFill>
                <a:schemeClr val="bg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189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Motor n=392, Employers’ Liability n=371, Buildings and/or Contents n=466, Business interruption n=269.</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3716986843"/>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475821328"/>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53015069"/>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3568555289"/>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2904125248"/>
              </p:ext>
            </p:extLst>
          </p:nvPr>
        </p:nvGraphicFramePr>
        <p:xfrm>
          <a:off x="1881302" y="12719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cost of the policy is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Motor n=392.</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14563826"/>
              </p:ext>
            </p:extLst>
          </p:nvPr>
        </p:nvGraphicFramePr>
        <p:xfrm>
          <a:off x="1881302" y="12719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get rewarded for having multiple products or policies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Employers’ Liability n=371.</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427624578"/>
              </p:ext>
            </p:extLst>
          </p:nvPr>
        </p:nvGraphicFramePr>
        <p:xfrm>
          <a:off x="1881302" y="12719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Buildings and/or Contents n=466.</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2355394269"/>
              </p:ext>
            </p:extLst>
          </p:nvPr>
        </p:nvGraphicFramePr>
        <p:xfrm>
          <a:off x="1881302" y="1271974"/>
          <a:ext cx="8309671" cy="475143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2021 &amp; July 2022 only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Business Interruption n=269.</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n=76, Employers’ liability n=101, Buildings/Contents n=59, Business Interruption n=61.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1249636032"/>
              </p:ext>
            </p:extLst>
          </p:nvPr>
        </p:nvGraphicFramePr>
        <p:xfrm>
          <a:off x="422143" y="23879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20260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20057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807648596"/>
              </p:ext>
            </p:extLst>
          </p:nvPr>
        </p:nvGraphicFramePr>
        <p:xfrm>
          <a:off x="4257543" y="23879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5285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36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08616622"/>
              </p:ext>
            </p:extLst>
          </p:nvPr>
        </p:nvGraphicFramePr>
        <p:xfrm>
          <a:off x="8092943" y="23879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394375" y="200574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DF41CAB0-72D4-4C90-B231-0E2363703045}"/>
              </a:ext>
            </a:extLst>
          </p:cNvPr>
          <p:cNvSpPr txBox="1"/>
          <p:nvPr/>
        </p:nvSpPr>
        <p:spPr>
          <a:xfrm>
            <a:off x="5241955" y="4257771"/>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896418095"/>
              </p:ext>
            </p:extLst>
          </p:nvPr>
        </p:nvGraphicFramePr>
        <p:xfrm>
          <a:off x="4257543" y="4639965"/>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2355527703"/>
              </p:ext>
            </p:extLst>
          </p:nvPr>
        </p:nvGraphicFramePr>
        <p:xfrm>
          <a:off x="1504499" y="785508"/>
          <a:ext cx="9063277" cy="5265667"/>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n=76,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employers’ liability</a:t>
            </a:r>
          </a:p>
        </p:txBody>
      </p:sp>
      <p:graphicFrame>
        <p:nvGraphicFramePr>
          <p:cNvPr id="4" name="Table 3"/>
          <p:cNvGraphicFramePr>
            <a:graphicFrameLocks noGrp="1"/>
          </p:cNvGraphicFramePr>
          <p:nvPr>
            <p:extLst>
              <p:ext uri="{D42A27DB-BD31-4B8C-83A1-F6EECF244321}">
                <p14:modId xmlns:p14="http://schemas.microsoft.com/office/powerpoint/2010/main" val="880553350"/>
              </p:ext>
            </p:extLst>
          </p:nvPr>
        </p:nvGraphicFramePr>
        <p:xfrm>
          <a:off x="1527077" y="777658"/>
          <a:ext cx="9028034" cy="5364609"/>
        </p:xfrm>
        <a:graphic>
          <a:graphicData uri="http://schemas.openxmlformats.org/drawingml/2006/table">
            <a:tbl>
              <a:tblPr firstRow="1" bandRow="1">
                <a:tableStyleId>{6E62EB93-AAC6-4EBA-99E5-D1D4B1179FDE}</a:tableStyleId>
              </a:tblPr>
              <a:tblGrid>
                <a:gridCol w="648703">
                  <a:extLst>
                    <a:ext uri="{9D8B030D-6E8A-4147-A177-3AD203B41FA5}">
                      <a16:colId xmlns:a16="http://schemas.microsoft.com/office/drawing/2014/main" val="20000"/>
                    </a:ext>
                  </a:extLst>
                </a:gridCol>
                <a:gridCol w="1074698">
                  <a:extLst>
                    <a:ext uri="{9D8B030D-6E8A-4147-A177-3AD203B41FA5}">
                      <a16:colId xmlns:a16="http://schemas.microsoft.com/office/drawing/2014/main" val="20001"/>
                    </a:ext>
                  </a:extLst>
                </a:gridCol>
                <a:gridCol w="2790617">
                  <a:extLst>
                    <a:ext uri="{9D8B030D-6E8A-4147-A177-3AD203B41FA5}">
                      <a16:colId xmlns:a16="http://schemas.microsoft.com/office/drawing/2014/main" val="20002"/>
                    </a:ext>
                  </a:extLst>
                </a:gridCol>
                <a:gridCol w="1504672">
                  <a:extLst>
                    <a:ext uri="{9D8B030D-6E8A-4147-A177-3AD203B41FA5}">
                      <a16:colId xmlns:a16="http://schemas.microsoft.com/office/drawing/2014/main" val="20003"/>
                    </a:ext>
                  </a:extLst>
                </a:gridCol>
                <a:gridCol w="1504672">
                  <a:extLst>
                    <a:ext uri="{9D8B030D-6E8A-4147-A177-3AD203B41FA5}">
                      <a16:colId xmlns:a16="http://schemas.microsoft.com/office/drawing/2014/main" val="20004"/>
                    </a:ext>
                  </a:extLst>
                </a:gridCol>
                <a:gridCol w="1504672">
                  <a:extLst>
                    <a:ext uri="{9D8B030D-6E8A-4147-A177-3AD203B41FA5}">
                      <a16:colId xmlns:a16="http://schemas.microsoft.com/office/drawing/2014/main" val="20005"/>
                    </a:ext>
                  </a:extLst>
                </a:gridCol>
              </a:tblGrid>
              <a:tr h="410800">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4735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735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9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4735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4735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2977">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provider thanking me for staying with the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735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5707">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735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75707">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Employers’ liability n=101,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36382"/>
      </p:ext>
    </p:extLst>
  </p:cSld>
  <p:clrMapOvr>
    <a:overrideClrMapping bg1="lt1" tx1="dk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1860548432"/>
              </p:ext>
            </p:extLst>
          </p:nvPr>
        </p:nvGraphicFramePr>
        <p:xfrm>
          <a:off x="1582146" y="903109"/>
          <a:ext cx="8905232" cy="5255648"/>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company is a big name that I recognise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keeps in touch throughout the year with useful advice and information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provider thanking me for staying with the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knows me and what is important to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De</a:t>
            </a:r>
            <a:r>
              <a:rPr lang="en-GB" sz="800" dirty="0">
                <a:solidFill>
                  <a:schemeClr val="tx1"/>
                </a:solidFill>
                <a:latin typeface="Arial" panose="020B0604020202020204" pitchFamily="34" charset="0"/>
                <a:ea typeface="Corbel"/>
                <a:cs typeface="Arial" panose="020B0604020202020204" pitchFamily="34" charset="0"/>
                <a:sym typeface="Corbel"/>
              </a:rPr>
              <a:t>c 2021 &amp; July 2022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n=59.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3158096186"/>
              </p:ext>
            </p:extLst>
          </p:nvPr>
        </p:nvGraphicFramePr>
        <p:xfrm>
          <a:off x="1582146" y="903111"/>
          <a:ext cx="8905232" cy="5291499"/>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10.58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buy the insurance in any way that suits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cost of the policy is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Headings)"/>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I am able to get all my insurance from the same company in one policy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2021 &amp; July 2022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n=61.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157931"/>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880533"/>
            <a:ext cx="11445431" cy="5380929"/>
          </a:xfrm>
        </p:spPr>
        <p:txBody>
          <a:bodyPr/>
          <a:lstStyle/>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Opportunity scores for 8 of the 9 themes (excluding Respect in relation to claims) are at their highest since the research began in 2019, suggesting the need to improve SMEs’ trust in the Insurance sector is more significant at this moment in time than it has been across the last 3 years</a:t>
            </a:r>
          </a:p>
          <a:p>
            <a:pPr marL="514350" marR="0" indent="-285750" rtl="0" fontAlgn="b">
              <a:spcBef>
                <a:spcPts val="0"/>
              </a:spcBef>
              <a:spcAft>
                <a:spcPts val="0"/>
              </a:spcAft>
              <a:buFont typeface="Arial" panose="020B0604020202020204" pitchFamily="34" charset="0"/>
              <a:buChar char="•"/>
            </a:pPr>
            <a:endParaRPr lang="en-GB" sz="1500"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Loyalty, followed by Confidence, remain the leading opportunity themes to improve trust levels with SMEs.  This is consistent with all previous waves of the research</a:t>
            </a:r>
          </a:p>
          <a:p>
            <a:pPr marL="228600" marR="0" indent="0" rtl="0" fontAlgn="b">
              <a:spcBef>
                <a:spcPts val="0"/>
              </a:spcBef>
              <a:spcAft>
                <a:spcPts val="0"/>
              </a:spcAft>
            </a:pPr>
            <a:endParaRPr lang="en-GB" sz="1500" dirty="0">
              <a:solidFill>
                <a:schemeClr val="tx1"/>
              </a:solidFill>
              <a:latin typeface="+mj-lt"/>
              <a:cs typeface="Calibri Light" panose="020F0302020204030204" pitchFamily="34" charset="0"/>
              <a:sym typeface="Arial"/>
            </a:endParaRPr>
          </a:p>
          <a:p>
            <a:pPr marL="514350"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The main change since wave 8 &amp; 9 (Dec 2021) is the increase in opportunity scores for the 3 claims related themes: Control, Speed and Respect. These themes each have an increased level of importance for SMEs. Control (in relation to claims)  has the 3</a:t>
            </a:r>
            <a:r>
              <a:rPr lang="en-GB" sz="1500" baseline="30000" dirty="0">
                <a:solidFill>
                  <a:schemeClr val="tx1"/>
                </a:solidFill>
                <a:latin typeface="+mj-lt"/>
                <a:cs typeface="Calibri Light" panose="020F0302020204030204" pitchFamily="34" charset="0"/>
                <a:sym typeface="Arial"/>
              </a:rPr>
              <a:t>rd</a:t>
            </a:r>
            <a:r>
              <a:rPr lang="en-GB" sz="1500" dirty="0">
                <a:solidFill>
                  <a:schemeClr val="tx1"/>
                </a:solidFill>
                <a:latin typeface="+mj-lt"/>
                <a:cs typeface="Calibri Light" panose="020F0302020204030204" pitchFamily="34" charset="0"/>
                <a:sym typeface="Arial"/>
              </a:rPr>
              <a:t> highest opportunity score out of all 9 themes, after Loyalty and Confidence </a:t>
            </a:r>
          </a:p>
          <a:p>
            <a:pPr marL="514350" indent="-285750" fontAlgn="b">
              <a:buFont typeface="Arial" panose="020B0604020202020204" pitchFamily="34" charset="0"/>
              <a:buChar char="•"/>
            </a:pPr>
            <a:endParaRPr lang="en-GB" sz="1500"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20% of SMEs surveyed have made a claim in the previous 12 months, compared to 24% in the previous wave 8 &amp; 9 (Dec 2021)</a:t>
            </a:r>
          </a:p>
          <a:p>
            <a:pPr marL="514350" marR="0" indent="-285750" rtl="0" fontAlgn="b">
              <a:spcBef>
                <a:spcPts val="0"/>
              </a:spcBef>
              <a:spcAft>
                <a:spcPts val="0"/>
              </a:spcAft>
              <a:buFont typeface="Arial" panose="020B0604020202020204" pitchFamily="34" charset="0"/>
              <a:buChar char="•"/>
            </a:pPr>
            <a:endParaRPr lang="en-GB" sz="1500"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However, the 5 individual actions which would improve trust with all SMEs are unchanged from wave 8 &amp; 9, these are:</a:t>
            </a:r>
          </a:p>
          <a:p>
            <a:pPr marL="514350" marR="0" indent="-285750" rtl="0" fontAlgn="b">
              <a:spcBef>
                <a:spcPts val="0"/>
              </a:spcBef>
              <a:spcAft>
                <a:spcPts val="0"/>
              </a:spcAft>
              <a:buFont typeface="Arial" panose="020B0604020202020204" pitchFamily="34" charset="0"/>
              <a:buChar char="•"/>
            </a:pPr>
            <a:endParaRPr lang="en-GB" sz="1500" dirty="0">
              <a:solidFill>
                <a:schemeClr val="tx1"/>
              </a:solidFill>
              <a:latin typeface="+mj-lt"/>
              <a:cs typeface="Calibri Light" panose="020F0302020204030204" pitchFamily="34" charset="0"/>
              <a:sym typeface="Arial"/>
            </a:endParaRP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Providing a discount for loyal customers</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Premiums not increasing as they are no longer a new customer</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Handling complaints professionally and fairly</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Taking loyalty into account at renewal following a claim </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The insurer providing additional benefits for renewing (e.g. enhanced cover)</a:t>
            </a:r>
          </a:p>
          <a:p>
            <a:pPr marL="1428750" lvl="2" indent="-285750" fontAlgn="b">
              <a:buFont typeface="Arial" panose="020B0604020202020204" pitchFamily="34" charset="0"/>
              <a:buChar char="•"/>
            </a:pPr>
            <a:endParaRPr lang="en-GB" sz="1500"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sz="1500" dirty="0">
                <a:solidFill>
                  <a:schemeClr val="tx1"/>
                </a:solidFill>
                <a:latin typeface="+mj-lt"/>
                <a:ea typeface="Arial"/>
                <a:cs typeface="Calibri Light" panose="020F0302020204030204" pitchFamily="34" charset="0"/>
                <a:sym typeface="Arial"/>
              </a:rPr>
              <a:t>In terms of organisation size, SMEs employing 20 + people represent the highest opportunity to improve trust</a:t>
            </a:r>
          </a:p>
          <a:p>
            <a:pPr marL="514350" indent="-285750">
              <a:buFont typeface="Arial" panose="020B0604020202020204" pitchFamily="34" charset="0"/>
              <a:buChar char="•"/>
            </a:pPr>
            <a:endParaRPr lang="en-GB" sz="1500" dirty="0">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r>
              <a:rPr lang="en-GB" sz="1500" dirty="0">
                <a:solidFill>
                  <a:schemeClr val="tx1"/>
                </a:solidFill>
                <a:latin typeface="+mj-lt"/>
                <a:ea typeface="Arial"/>
                <a:cs typeface="Calibri Light" panose="020F0302020204030204" pitchFamily="34" charset="0"/>
                <a:sym typeface="Arial"/>
              </a:rPr>
              <a:t>Overall satisfaction of SMEs with their current policy is 82%, 3 percentage </a:t>
            </a:r>
            <a:r>
              <a:rPr lang="en-GB" sz="1500">
                <a:solidFill>
                  <a:schemeClr val="tx1"/>
                </a:solidFill>
                <a:latin typeface="+mj-lt"/>
                <a:ea typeface="Arial"/>
                <a:cs typeface="Calibri Light" panose="020F0302020204030204" pitchFamily="34" charset="0"/>
                <a:sym typeface="Arial"/>
              </a:rPr>
              <a:t>points higher compared </a:t>
            </a:r>
            <a:r>
              <a:rPr lang="en-GB" sz="1500" dirty="0">
                <a:solidFill>
                  <a:schemeClr val="tx1"/>
                </a:solidFill>
                <a:latin typeface="+mj-lt"/>
                <a:ea typeface="Arial"/>
                <a:cs typeface="Calibri Light" panose="020F0302020204030204" pitchFamily="34" charset="0"/>
                <a:sym typeface="Arial"/>
              </a:rPr>
              <a:t>to this time last year (</a:t>
            </a:r>
            <a:r>
              <a:rPr lang="en-GB" sz="1500">
                <a:solidFill>
                  <a:schemeClr val="tx1"/>
                </a:solidFill>
                <a:latin typeface="+mj-lt"/>
                <a:ea typeface="Arial"/>
                <a:cs typeface="Calibri Light" panose="020F0302020204030204" pitchFamily="34" charset="0"/>
                <a:sym typeface="Arial"/>
              </a:rPr>
              <a:t>July 2021, </a:t>
            </a:r>
            <a:r>
              <a:rPr lang="en-GB" sz="1500" dirty="0">
                <a:solidFill>
                  <a:schemeClr val="tx1"/>
                </a:solidFill>
                <a:latin typeface="+mj-lt"/>
                <a:ea typeface="Arial"/>
                <a:cs typeface="Calibri Light" panose="020F0302020204030204" pitchFamily="34" charset="0"/>
                <a:sym typeface="Arial"/>
              </a:rPr>
              <a:t>wave 7&amp;8)</a:t>
            </a:r>
          </a:p>
          <a:p>
            <a:pPr marL="514350" indent="-285750">
              <a:buFont typeface="Arial" panose="020B0604020202020204" pitchFamily="34" charset="0"/>
              <a:buChar char="•"/>
            </a:pPr>
            <a:endParaRPr lang="en-GB" dirty="0">
              <a:solidFill>
                <a:schemeClr val="tx1"/>
              </a:solidFill>
              <a:latin typeface="+mj-lt"/>
              <a:ea typeface="Arial"/>
              <a:cs typeface="Calibri Light" panose="020F0302020204030204" pitchFamily="34" charset="0"/>
              <a:sym typeface="Arial"/>
            </a:endParaRPr>
          </a:p>
          <a:p>
            <a:pPr marL="228600" indent="0"/>
            <a:endParaRPr lang="en-GB" dirty="0">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endParaRPr lang="en-GB" dirty="0">
              <a:solidFill>
                <a:schemeClr val="tx1"/>
              </a:solidFill>
              <a:latin typeface="+mj-lt"/>
              <a:ea typeface="Arial"/>
              <a:cs typeface="Calibri Light" panose="020F0302020204030204" pitchFamily="34" charset="0"/>
              <a:sym typeface="Arial"/>
            </a:endParaRPr>
          </a:p>
          <a:p>
            <a:endParaRPr lang="en-GB" dirty="0">
              <a:solidFill>
                <a:schemeClr val="tx1"/>
              </a:solidFill>
              <a:latin typeface="+mj-lt"/>
              <a:cs typeface="Calibri Light" panose="020F0302020204030204" pitchFamily="34" charset="0"/>
            </a:endParaRPr>
          </a:p>
          <a:p>
            <a:endParaRPr lang="en-GB" b="1" dirty="0">
              <a:solidFill>
                <a:schemeClr val="bg2"/>
              </a:solidFill>
              <a:latin typeface="+mj-lt"/>
              <a:cs typeface="Calibri Light" panose="020F0302020204030204" pitchFamily="34" charset="0"/>
            </a:endParaRPr>
          </a:p>
          <a:p>
            <a:endParaRPr lang="en-GB" dirty="0"/>
          </a:p>
        </p:txBody>
      </p:sp>
    </p:spTree>
    <p:extLst>
      <p:ext uri="{BB962C8B-B14F-4D97-AF65-F5344CB8AC3E}">
        <p14:creationId xmlns:p14="http://schemas.microsoft.com/office/powerpoint/2010/main" val="113349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dirty="0">
                <a:solidFill>
                  <a:schemeClr val="bg2"/>
                </a:solidFill>
                <a:latin typeface="Rockwell" panose="02060603020205020403" pitchFamily="18" charset="0"/>
                <a:ea typeface="Arial"/>
                <a:cs typeface="Calibri Light" panose="020F0302020204030204" pitchFamily="34" charset="0"/>
              </a:rPr>
              <a:t>Key </a:t>
            </a:r>
            <a:r>
              <a:rPr lang="en-GB" sz="2400" b="1" dirty="0">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197790580"/>
              </p:ext>
            </p:extLst>
          </p:nvPr>
        </p:nvGraphicFramePr>
        <p:xfrm>
          <a:off x="464305" y="1274489"/>
          <a:ext cx="4821795" cy="210693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9&amp;10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8&amp;9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rPr>
                        <a:t>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cap="none" dirty="0">
                          <a:solidFill>
                            <a:srgbClr val="000000"/>
                          </a:solidFill>
                          <a:effectLst/>
                          <a:latin typeface="arial" panose="020B0604020202020204" pitchFamily="34" charset="0"/>
                          <a:ea typeface="+mn-ea"/>
                          <a:cs typeface="+mn-cs"/>
                          <a:sym typeface="Arial"/>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968493648"/>
              </p:ext>
            </p:extLst>
          </p:nvPr>
        </p:nvGraphicFramePr>
        <p:xfrm>
          <a:off x="6392636" y="1274489"/>
          <a:ext cx="4919250" cy="210693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9&amp;10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8&amp;9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mn-cs"/>
                          <a:sym typeface="Arial"/>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FF0000"/>
                          </a:solidFill>
                          <a:effectLst/>
                          <a:latin typeface="arial" panose="020B0604020202020204" pitchFamily="34" charset="0"/>
                          <a:ea typeface="+mn-ea"/>
                          <a:cs typeface="+mn-cs"/>
                          <a:sym typeface="Arial"/>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2828686563"/>
              </p:ext>
            </p:extLst>
          </p:nvPr>
        </p:nvGraphicFramePr>
        <p:xfrm>
          <a:off x="348338" y="4098811"/>
          <a:ext cx="5704116" cy="222276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9&amp;10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8&amp;9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arial" panose="020B0604020202020204" pitchFamily="34" charset="0"/>
                          <a:ea typeface="+mn-ea"/>
                          <a:cs typeface="+mn-cs"/>
                          <a:sym typeface="Arial"/>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marR="0" algn="l"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mn-cs"/>
                          <a:sym typeface="Arial"/>
                        </a:rPr>
                        <a:t>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effectLst/>
                          <a:latin typeface="arial" panose="020B0604020202020204" pitchFamily="34" charset="0"/>
                          <a:ea typeface="+mn-ea"/>
                          <a:cs typeface="+mn-cs"/>
                          <a:sym typeface="Arial"/>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4038222"/>
            <a:ext cx="5188846" cy="2492990"/>
          </a:xfrm>
          <a:prstGeom prst="rect">
            <a:avLst/>
          </a:prstGeom>
          <a:noFill/>
        </p:spPr>
        <p:txBody>
          <a:bodyPr wrap="square">
            <a:spAutoFit/>
          </a:bodyPr>
          <a:lstStyle/>
          <a:p>
            <a:pPr marL="514350" indent="-285750">
              <a:buFont typeface="Arial" panose="020B0604020202020204" pitchFamily="34" charset="0"/>
              <a:buChar char="•"/>
            </a:pPr>
            <a:r>
              <a:rPr lang="en-GB" sz="1200" dirty="0">
                <a:solidFill>
                  <a:schemeClr val="tx1"/>
                </a:solidFill>
                <a:latin typeface="+mj-lt"/>
                <a:cs typeface="Calibri Light" panose="020F0302020204030204" pitchFamily="34" charset="0"/>
              </a:rPr>
              <a:t>The Loyalty and Confidence themes remain the highest opportunity to improve trust with SMEs in wave 8&amp;9, consistent with each wave since the index began in 2019</a:t>
            </a:r>
          </a:p>
          <a:p>
            <a:pPr marL="514350" indent="-28575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sz="1200" dirty="0">
                <a:solidFill>
                  <a:schemeClr val="tx1"/>
                </a:solidFill>
                <a:latin typeface="+mj-lt"/>
                <a:cs typeface="Calibri Light" panose="020F0302020204030204" pitchFamily="34" charset="0"/>
                <a:sym typeface="Arial"/>
              </a:rPr>
              <a:t>The importance attributed to each theme by SMEs has increased compared to the previous wave, the 3 claim related themes by the most</a:t>
            </a:r>
          </a:p>
          <a:p>
            <a:pPr marL="514350" indent="-28575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sz="1200" dirty="0">
                <a:solidFill>
                  <a:schemeClr val="tx1"/>
                </a:solidFill>
                <a:latin typeface="+mj-lt"/>
                <a:cs typeface="Calibri Light" panose="020F0302020204030204" pitchFamily="34" charset="0"/>
                <a:sym typeface="Arial"/>
              </a:rPr>
              <a:t>Control, Speed and Respect all in relation to claims are the Opportunity scores that have increased the most compared to </a:t>
            </a:r>
            <a:r>
              <a:rPr lang="en-GB" sz="1200" dirty="0">
                <a:solidFill>
                  <a:schemeClr val="tx1"/>
                </a:solidFill>
                <a:latin typeface="+mj-lt"/>
                <a:cs typeface="Calibri Light" panose="020F0302020204030204" pitchFamily="34" charset="0"/>
              </a:rPr>
              <a:t>wave 8&amp;9 and Control (claims) is now the 3</a:t>
            </a:r>
            <a:r>
              <a:rPr lang="en-GB" sz="1200" baseline="30000" dirty="0">
                <a:solidFill>
                  <a:schemeClr val="tx1"/>
                </a:solidFill>
                <a:latin typeface="+mj-lt"/>
                <a:cs typeface="Calibri Light" panose="020F0302020204030204" pitchFamily="34" charset="0"/>
              </a:rPr>
              <a:t>rd</a:t>
            </a:r>
            <a:r>
              <a:rPr lang="en-GB" sz="1200" dirty="0">
                <a:solidFill>
                  <a:schemeClr val="tx1"/>
                </a:solidFill>
                <a:latin typeface="+mj-lt"/>
                <a:cs typeface="Calibri Light" panose="020F0302020204030204" pitchFamily="34" charset="0"/>
              </a:rPr>
              <a:t> highest opportunity to improve trust with SMEs</a:t>
            </a:r>
            <a:endParaRPr lang="en-GB" sz="1200" dirty="0">
              <a:solidFill>
                <a:schemeClr val="tx1"/>
              </a:solidFill>
              <a:latin typeface="+mj-lt"/>
              <a:cs typeface="Calibri Light" panose="020F0302020204030204" pitchFamily="34" charset="0"/>
              <a:sym typeface="Arial"/>
            </a:endParaRPr>
          </a:p>
          <a:p>
            <a:pPr marL="514350" indent="-285750">
              <a:buFont typeface="Arial" panose="020B0604020202020204" pitchFamily="34" charset="0"/>
              <a:buChar char="•"/>
            </a:pPr>
            <a:endParaRPr lang="en-GB" sz="1200" dirty="0">
              <a:solidFill>
                <a:schemeClr val="tx1"/>
              </a:solidFill>
              <a:latin typeface="+mj-lt"/>
              <a:cs typeface="Calibri Light" panose="020F0302020204030204" pitchFamily="34" charset="0"/>
            </a:endParaRP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dirty="0">
                <a:solidFill>
                  <a:schemeClr val="bg2"/>
                </a:solidFill>
              </a:rPr>
              <a:t>Importance scores </a:t>
            </a:r>
            <a:r>
              <a:rPr lang="en-GB" b="1" dirty="0">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dirty="0">
                <a:solidFill>
                  <a:schemeClr val="bg2"/>
                </a:solidFill>
              </a:rPr>
              <a:t>Performance scores (</a:t>
            </a:r>
            <a:r>
              <a:rPr lang="en-GB" b="1" dirty="0">
                <a:solidFill>
                  <a:srgbClr val="E20613"/>
                </a:solidFill>
              </a:rPr>
              <a:t>-10 </a:t>
            </a:r>
            <a:r>
              <a:rPr lang="en-GB" b="1" dirty="0">
                <a:solidFill>
                  <a:schemeClr val="bg2"/>
                </a:solidFill>
              </a:rPr>
              <a:t>to </a:t>
            </a:r>
            <a:r>
              <a:rPr lang="en-GB" b="1" dirty="0">
                <a:solidFill>
                  <a:srgbClr val="00B050"/>
                </a:solidFill>
              </a:rPr>
              <a:t>+10</a:t>
            </a:r>
            <a:r>
              <a:rPr lang="en-GB" b="1" dirty="0">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dirty="0">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6" ma:contentTypeDescription="Create a new document." ma:contentTypeScope="" ma:versionID="83aca1c2cc8f2e0066c07543b70cd66a">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f4e4c1078c391ee6b9c135ae43368ccf"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AE3DA2-172E-4C28-BD7C-C6C553E93236}">
  <ds:schemaRefs>
    <ds:schemaRef ds:uri="http://schemas.microsoft.com/sharepoint/v3/contenttype/forms"/>
  </ds:schemaRefs>
</ds:datastoreItem>
</file>

<file path=customXml/itemProps3.xml><?xml version="1.0" encoding="utf-8"?>
<ds:datastoreItem xmlns:ds="http://schemas.openxmlformats.org/officeDocument/2006/customXml" ds:itemID="{6580D5B7-CC85-404B-A5BD-25325F0BECEF}">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17552</Words>
  <Application>Microsoft Office PowerPoint</Application>
  <PresentationFormat>Widescreen</PresentationFormat>
  <Paragraphs>4401</Paragraphs>
  <Slides>79</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79</vt:i4>
      </vt:variant>
    </vt:vector>
  </HeadingPairs>
  <TitlesOfParts>
    <vt:vector size="88" baseType="lpstr">
      <vt:lpstr>Rockwell</vt:lpstr>
      <vt:lpstr>Calibri</vt:lpstr>
      <vt:lpstr>Arial (Body)</vt:lpstr>
      <vt:lpstr>arial</vt:lpstr>
      <vt:lpstr>Arial (Headings)</vt:lpstr>
      <vt:lpstr>Calibri Light</vt:lpstr>
      <vt:lpstr>arial</vt:lpstr>
      <vt:lpstr>1_Office Theme</vt:lpstr>
      <vt:lpstr>3_Office Theme</vt:lpstr>
      <vt:lpstr>PowerPoint Presentation</vt:lpstr>
      <vt:lpstr>Contents</vt:lpstr>
      <vt:lpstr>PowerPoint Presentation</vt:lpstr>
      <vt:lpstr>The 9 key themes of the study </vt:lpstr>
      <vt:lpstr>Key findings – Consumers</vt:lpstr>
      <vt:lpstr>Key findings – Consumers</vt:lpstr>
      <vt:lpstr>PowerPoint Presentation</vt:lpstr>
      <vt:lpstr>Key findings – SME market</vt:lpstr>
      <vt:lpstr>Key findings – SME market</vt:lpstr>
      <vt:lpstr>PowerPoint Presentation</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Boulton</dc:creator>
  <cp:lastModifiedBy>Matthew Connell</cp:lastModifiedBy>
  <cp:revision>3</cp:revision>
  <cp:lastPrinted>2021-09-14T13:23:36Z</cp:lastPrinted>
  <dcterms:modified xsi:type="dcterms:W3CDTF">2023-06-23T11:07:42Z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