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2.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3.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6.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notesSlides/notesSlide27.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8.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9.xml" ContentType="application/vnd.openxmlformats-officedocument.presentationml.notesSlide+xml"/>
  <Override PartName="/ppt/charts/chart40.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1.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2.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3.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4.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6.xml" ContentType="application/vnd.openxmlformats-officedocument.drawingml.chart+xml"/>
  <Override PartName="/ppt/charts/chart47.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heme/themeOverride1.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heme/themeOverride2.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heme/themeOverride3.xml" ContentType="application/vnd.openxmlformats-officedocument.themeOverr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theme/themeOverride4.xml" ContentType="application/vnd.openxmlformats-officedocument.themeOverr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2">
  <p:sldMasterIdLst>
    <p:sldMasterId id="2147483668" r:id="rId4"/>
    <p:sldMasterId id="2147483670" r:id="rId5"/>
  </p:sldMasterIdLst>
  <p:notesMasterIdLst>
    <p:notesMasterId r:id="rId85"/>
  </p:notesMasterIdLst>
  <p:sldIdLst>
    <p:sldId id="256" r:id="rId6"/>
    <p:sldId id="513" r:id="rId7"/>
    <p:sldId id="440" r:id="rId8"/>
    <p:sldId id="519" r:id="rId9"/>
    <p:sldId id="520" r:id="rId10"/>
    <p:sldId id="421" r:id="rId11"/>
    <p:sldId id="393" r:id="rId12"/>
    <p:sldId id="521" r:id="rId13"/>
    <p:sldId id="501" r:id="rId14"/>
    <p:sldId id="524" r:id="rId15"/>
    <p:sldId id="497" r:id="rId16"/>
    <p:sldId id="394" r:id="rId17"/>
    <p:sldId id="390" r:id="rId18"/>
    <p:sldId id="485" r:id="rId19"/>
    <p:sldId id="398" r:id="rId20"/>
    <p:sldId id="486" r:id="rId21"/>
    <p:sldId id="487" r:id="rId22"/>
    <p:sldId id="433" r:id="rId23"/>
    <p:sldId id="499" r:id="rId24"/>
    <p:sldId id="496" r:id="rId25"/>
    <p:sldId id="397" r:id="rId26"/>
    <p:sldId id="489" r:id="rId27"/>
    <p:sldId id="399" r:id="rId28"/>
    <p:sldId id="490" r:id="rId29"/>
    <p:sldId id="491" r:id="rId30"/>
    <p:sldId id="492" r:id="rId31"/>
    <p:sldId id="493" r:id="rId32"/>
    <p:sldId id="498" r:id="rId33"/>
    <p:sldId id="422" r:id="rId34"/>
    <p:sldId id="531" r:id="rId35"/>
    <p:sldId id="494" r:id="rId36"/>
    <p:sldId id="530" r:id="rId37"/>
    <p:sldId id="533" r:id="rId38"/>
    <p:sldId id="525" r:id="rId39"/>
    <p:sldId id="522" r:id="rId40"/>
    <p:sldId id="503" r:id="rId41"/>
    <p:sldId id="445" r:id="rId42"/>
    <p:sldId id="446" r:id="rId43"/>
    <p:sldId id="447" r:id="rId44"/>
    <p:sldId id="448" r:id="rId45"/>
    <p:sldId id="449" r:id="rId46"/>
    <p:sldId id="450" r:id="rId47"/>
    <p:sldId id="451" r:id="rId48"/>
    <p:sldId id="452" r:id="rId49"/>
    <p:sldId id="453" r:id="rId50"/>
    <p:sldId id="454" r:id="rId51"/>
    <p:sldId id="469" r:id="rId52"/>
    <p:sldId id="470" r:id="rId53"/>
    <p:sldId id="471" r:id="rId54"/>
    <p:sldId id="472" r:id="rId55"/>
    <p:sldId id="473" r:id="rId56"/>
    <p:sldId id="474" r:id="rId57"/>
    <p:sldId id="475" r:id="rId58"/>
    <p:sldId id="476" r:id="rId59"/>
    <p:sldId id="504" r:id="rId60"/>
    <p:sldId id="455" r:id="rId61"/>
    <p:sldId id="456" r:id="rId62"/>
    <p:sldId id="457" r:id="rId63"/>
    <p:sldId id="458" r:id="rId64"/>
    <p:sldId id="459" r:id="rId65"/>
    <p:sldId id="460" r:id="rId66"/>
    <p:sldId id="495" r:id="rId67"/>
    <p:sldId id="462" r:id="rId68"/>
    <p:sldId id="463" r:id="rId69"/>
    <p:sldId id="464" r:id="rId70"/>
    <p:sldId id="465" r:id="rId71"/>
    <p:sldId id="466" r:id="rId72"/>
    <p:sldId id="467" r:id="rId73"/>
    <p:sldId id="468" r:id="rId74"/>
    <p:sldId id="477" r:id="rId75"/>
    <p:sldId id="478" r:id="rId76"/>
    <p:sldId id="479" r:id="rId77"/>
    <p:sldId id="480" r:id="rId78"/>
    <p:sldId id="516" r:id="rId79"/>
    <p:sldId id="481" r:id="rId80"/>
    <p:sldId id="482" r:id="rId81"/>
    <p:sldId id="483" r:id="rId82"/>
    <p:sldId id="484" r:id="rId83"/>
    <p:sldId id="515" r:id="rId84"/>
  </p:sldIdLst>
  <p:sldSz cx="12192000" cy="6858000"/>
  <p:notesSz cx="6797675" cy="9926638"/>
  <p:embeddedFontLst>
    <p:embeddedFont>
      <p:font typeface="Calibri" panose="020F0502020204030204" pitchFamily="34" charset="0"/>
      <p:regular r:id="rId86"/>
      <p:bold r:id="rId87"/>
      <p:italic r:id="rId88"/>
      <p:boldItalic r:id="rId89"/>
    </p:embeddedFont>
    <p:embeddedFont>
      <p:font typeface="Calibri Light" panose="020F0302020204030204" pitchFamily="34" charset="0"/>
      <p:regular r:id="rId90"/>
      <p:italic r:id="rId91"/>
    </p:embeddedFont>
    <p:embeddedFont>
      <p:font typeface="Rockwell" panose="02060603020205020403" pitchFamily="18" charset="0"/>
      <p:regular r:id="rId92"/>
      <p:bold r:id="rId93"/>
      <p:italic r:id="rId94"/>
      <p:boldItalic r:id="rId9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FF235D8D-F0D4-4AAE-9944-026CFE8AAFE4}">
          <p14:sldIdLst>
            <p14:sldId id="256"/>
            <p14:sldId id="513"/>
            <p14:sldId id="440"/>
            <p14:sldId id="519"/>
            <p14:sldId id="520"/>
            <p14:sldId id="421"/>
            <p14:sldId id="393"/>
            <p14:sldId id="521"/>
            <p14:sldId id="501"/>
            <p14:sldId id="524"/>
            <p14:sldId id="497"/>
            <p14:sldId id="394"/>
            <p14:sldId id="390"/>
            <p14:sldId id="485"/>
            <p14:sldId id="398"/>
            <p14:sldId id="486"/>
            <p14:sldId id="487"/>
            <p14:sldId id="433"/>
            <p14:sldId id="499"/>
            <p14:sldId id="496"/>
            <p14:sldId id="397"/>
            <p14:sldId id="489"/>
            <p14:sldId id="399"/>
            <p14:sldId id="490"/>
            <p14:sldId id="491"/>
            <p14:sldId id="492"/>
            <p14:sldId id="493"/>
            <p14:sldId id="498"/>
            <p14:sldId id="422"/>
            <p14:sldId id="531"/>
            <p14:sldId id="494"/>
            <p14:sldId id="530"/>
            <p14:sldId id="533"/>
            <p14:sldId id="525"/>
            <p14:sldId id="522"/>
            <p14:sldId id="503"/>
            <p14:sldId id="445"/>
            <p14:sldId id="446"/>
            <p14:sldId id="447"/>
            <p14:sldId id="448"/>
            <p14:sldId id="449"/>
            <p14:sldId id="450"/>
            <p14:sldId id="451"/>
            <p14:sldId id="452"/>
            <p14:sldId id="453"/>
            <p14:sldId id="454"/>
            <p14:sldId id="469"/>
            <p14:sldId id="470"/>
            <p14:sldId id="471"/>
            <p14:sldId id="472"/>
            <p14:sldId id="473"/>
            <p14:sldId id="474"/>
            <p14:sldId id="475"/>
            <p14:sldId id="476"/>
            <p14:sldId id="504"/>
            <p14:sldId id="455"/>
            <p14:sldId id="456"/>
            <p14:sldId id="457"/>
            <p14:sldId id="458"/>
            <p14:sldId id="459"/>
            <p14:sldId id="460"/>
            <p14:sldId id="495"/>
            <p14:sldId id="462"/>
            <p14:sldId id="463"/>
            <p14:sldId id="464"/>
            <p14:sldId id="465"/>
            <p14:sldId id="466"/>
            <p14:sldId id="467"/>
            <p14:sldId id="468"/>
            <p14:sldId id="477"/>
            <p14:sldId id="478"/>
            <p14:sldId id="479"/>
            <p14:sldId id="480"/>
            <p14:sldId id="516"/>
            <p14:sldId id="481"/>
            <p14:sldId id="482"/>
            <p14:sldId id="483"/>
            <p14:sldId id="484"/>
            <p14:sldId id="51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mogen Birch" initials="" lastIdx="33" clrIdx="0"/>
  <p:cmAuthor id="1" name="Emma Bailey" initials="" lastIdx="32" clrIdx="1"/>
  <p:cmAuthor id="2" name="Alice Brett" initials="" lastIdx="32" clrIdx="2"/>
  <p:cmAuthor id="3" name="Leonie Boulton" initials="LB" lastIdx="1" clrIdx="3"/>
  <p:cmAuthor id="4" name="Kallia Manika" initials="KM" lastIdx="6"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65"/>
    <a:srgbClr val="FCE4D6"/>
    <a:srgbClr val="E2EFDA"/>
    <a:srgbClr val="15ADD0"/>
    <a:srgbClr val="A9D5C0"/>
    <a:srgbClr val="93C01F"/>
    <a:srgbClr val="AB588C"/>
    <a:srgbClr val="E20613"/>
    <a:srgbClr val="F9ED6F"/>
    <a:srgbClr val="F5A0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727E2F-ECED-4F73-AE81-A765E711057C}" v="1458" dt="2023-02-10T14:30:36.459"/>
    <p1510:client id="{B91918A1-FA14-4B73-A4CA-03ED573B880B}" v="60" dt="2023-02-10T11:59:52.538"/>
    <p1510:client id="{D24BD7A2-8C4D-418B-89A9-80804AEA478B}" v="4591" dt="2023-02-07T15:53:06.958"/>
  </p1510:revLst>
</p1510:revInfo>
</file>

<file path=ppt/tableStyles.xml><?xml version="1.0" encoding="utf-8"?>
<a:tblStyleLst xmlns:a="http://schemas.openxmlformats.org/drawingml/2006/main" def="{6E62EB93-AAC6-4EBA-99E5-D1D4B1179FDE}">
  <a:tblStyle styleId="{6E62EB93-AAC6-4EBA-99E5-D1D4B1179FDE}"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CEA"/>
          </a:solidFill>
        </a:fill>
      </a:tcStyle>
    </a:wholeTbl>
    <a:band1H>
      <a:tcTxStyle b="off" i="off"/>
      <a:tcStyle>
        <a:tcBdr/>
        <a:fill>
          <a:solidFill>
            <a:srgbClr val="CAD8D2"/>
          </a:solidFill>
        </a:fill>
      </a:tcStyle>
    </a:band1H>
    <a:band2H>
      <a:tcTxStyle b="off" i="off"/>
      <a:tcStyle>
        <a:tcBdr/>
      </a:tcStyle>
    </a:band2H>
    <a:band1V>
      <a:tcTxStyle b="off" i="off"/>
      <a:tcStyle>
        <a:tcBdr/>
        <a:fill>
          <a:solidFill>
            <a:srgbClr val="CAD8D2"/>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276" y="10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font" Target="fonts/font4.fntdata"/><Relationship Id="rId97"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font" Target="fonts/font2.fntdata"/><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font" Target="fonts/font5.fntdata"/><Relationship Id="rId95" Type="http://schemas.openxmlformats.org/officeDocument/2006/relationships/font" Target="fonts/font10.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notesMaster" Target="notesMasters/notesMaster1.xml"/><Relationship Id="rId93" Type="http://schemas.openxmlformats.org/officeDocument/2006/relationships/font" Target="fonts/font8.fntdata"/><Relationship Id="rId98"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font" Target="fonts/font3.fntdata"/><Relationship Id="rId91" Type="http://schemas.openxmlformats.org/officeDocument/2006/relationships/font" Target="fonts/font6.fntdata"/><Relationship Id="rId9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font" Target="fonts/font1.fntdata"/><Relationship Id="rId94" Type="http://schemas.openxmlformats.org/officeDocument/2006/relationships/font" Target="fonts/font9.fntdata"/><Relationship Id="rId99" Type="http://schemas.openxmlformats.org/officeDocument/2006/relationships/theme" Target="theme/theme1.xml"/><Relationship Id="rId10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2.xml"/></Relationships>
</file>

<file path=ppt/charts/_rels/chart12.xml.rels><?xml version="1.0" encoding="UTF-8" standalone="yes"?>
<Relationships xmlns="http://schemas.openxmlformats.org/package/2006/relationships"><Relationship Id="rId3" Type="http://schemas.openxmlformats.org/officeDocument/2006/relationships/oleObject" Target="https://icsfs01.sharepoint.com/sites/ICS/Shared%20Documents/Shared/Research%20&amp;%20Insight1/Bespoke%20Research/CII/CII%20Trust/Results/Wave%2011/CII%20SME%20-%20Wave%2010%20and%2011%20report%20Nov%2022.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icsfs01.sharepoint.com/sites/ICS/Shared%20Documents/Shared/Research%20&amp;%20Insight1/Bespoke%20Research/CII/CII%20Trust/Results/Wave%2011/CII%20SME%20Waves%2010%20and%2011%20-%20tables%20v1%20(P).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3.xml"/></Relationships>
</file>

<file path=ppt/charts/_rels/chart22.xml.rels><?xml version="1.0" encoding="UTF-8" standalone="yes"?>
<Relationships xmlns="http://schemas.openxmlformats.org/package/2006/relationships"><Relationship Id="rId3" Type="http://schemas.openxmlformats.org/officeDocument/2006/relationships/oleObject" Target="https://icsfs01.sharepoint.com/sites/ICS/Shared%20Documents/Shared/Research%20&amp;%20Insight1/Bespoke%20Research/CII/CII%20Trust/Results/Wave%2010/Attica%20Data/CII%20Consumer%20Waves%209%20and%2010%20-%20tables%20v1%20(P).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icsfs01.sharepoint.com/sites/ICS/Shared%20Documents/Shared/Research%20&amp;%20Insight1/Bespoke%20Research/CII/CII%20Trust/Results/Wave%2010/Attica%20Data/CII%20Consumer%20Waves%209%20and%2010%20-%20tables%20v1%20(P).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icsfs01.sharepoint.com/sites/ICS/Shared%20Documents/Shared/Research%20&amp;%20Insight1/Bespoke%20Research/CII/CII%20Trust/Results/Wave%2010/Attica%20Data/CII%20SME%20Waves%209%20and%2010%20-%20tables%20v1%20(P).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icsfs01.sharepoint.com/sites/ICS/Shared%20Documents/Shared/Research%20&amp;%20Insight1/Bespoke%20Research/CII/CII%20Trust/Results/Wave%2010/Attica%20Data/CII%20SME%20Waves%209%20and%2010%20-%20tables%20v1%20(P).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6.xml"/><Relationship Id="rId1" Type="http://schemas.microsoft.com/office/2011/relationships/chartStyle" Target="style2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7.xml"/><Relationship Id="rId1" Type="http://schemas.microsoft.com/office/2011/relationships/chartStyle" Target="style2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8.xml"/><Relationship Id="rId1" Type="http://schemas.microsoft.com/office/2011/relationships/chartStyle" Target="style28.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9.xml"/><Relationship Id="rId1" Type="http://schemas.microsoft.com/office/2011/relationships/chartStyle" Target="style29.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0.xml"/><Relationship Id="rId1" Type="http://schemas.microsoft.com/office/2011/relationships/chartStyle" Target="style30.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1.xml"/><Relationship Id="rId1" Type="http://schemas.microsoft.com/office/2011/relationships/chartStyle" Target="style31.xml"/></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icsfs01.sharepoint.com/sites/ICS/Shared%20Documents/Shared/Research%20&amp;%20Insight1/Bespoke%20Research/CII/CII%20Trust/Results/Wave%2011/CII%20Consumer%20Waves%2010%20and%2011%20-%20tables%20v1%20(P).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Sheet1!$C$31</c:f>
              <c:strCache>
                <c:ptCount val="1"/>
                <c:pt idx="0">
                  <c:v>Loyalty</c:v>
                </c:pt>
              </c:strCache>
            </c:strRef>
          </c:tx>
          <c:spPr>
            <a:ln w="19050" cap="rnd" cmpd="sng" algn="ctr">
              <a:solidFill>
                <a:srgbClr val="00785C"/>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785C"/>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Sheet1!$D$30:$N$30</c:f>
              <c:strCache>
                <c:ptCount val="11"/>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strCache>
            </c:strRef>
          </c:cat>
          <c:val>
            <c:numRef>
              <c:f>Sheet1!$D$31:$N$31</c:f>
              <c:numCache>
                <c:formatCode>0.00</c:formatCode>
                <c:ptCount val="11"/>
                <c:pt idx="0">
                  <c:v>9.1024163920261056</c:v>
                </c:pt>
                <c:pt idx="1">
                  <c:v>9.2892542319328637</c:v>
                </c:pt>
                <c:pt idx="2">
                  <c:v>9.992561009890931</c:v>
                </c:pt>
                <c:pt idx="3">
                  <c:v>10.354520455999999</c:v>
                </c:pt>
                <c:pt idx="4">
                  <c:v>9.7282894249999998</c:v>
                </c:pt>
                <c:pt idx="5">
                  <c:v>9.0399999999999991</c:v>
                </c:pt>
                <c:pt idx="6">
                  <c:v>8.89</c:v>
                </c:pt>
                <c:pt idx="7">
                  <c:v>8.847707368</c:v>
                </c:pt>
                <c:pt idx="8">
                  <c:v>9.1577256840000008</c:v>
                </c:pt>
                <c:pt idx="9">
                  <c:v>9.25</c:v>
                </c:pt>
                <c:pt idx="10">
                  <c:v>9.4499999999999993</c:v>
                </c:pt>
              </c:numCache>
            </c:numRef>
          </c:val>
          <c:smooth val="0"/>
          <c:extLst>
            <c:ext xmlns:c16="http://schemas.microsoft.com/office/drawing/2014/chart" uri="{C3380CC4-5D6E-409C-BE32-E72D297353CC}">
              <c16:uniqueId val="{00000000-3ECF-46C7-9504-76EAB3D728BA}"/>
            </c:ext>
          </c:extLst>
        </c:ser>
        <c:ser>
          <c:idx val="1"/>
          <c:order val="1"/>
          <c:tx>
            <c:strRef>
              <c:f>Sheet1!$C$32</c:f>
              <c:strCache>
                <c:ptCount val="1"/>
                <c:pt idx="0">
                  <c:v>Confidence</c:v>
                </c:pt>
              </c:strCache>
            </c:strRef>
          </c:tx>
          <c:spPr>
            <a:ln w="19050" cap="rnd" cmpd="sng" algn="ctr">
              <a:solidFill>
                <a:srgbClr val="AB588C"/>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AB588C"/>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Sheet1!$D$30:$N$30</c:f>
              <c:strCache>
                <c:ptCount val="11"/>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strCache>
            </c:strRef>
          </c:cat>
          <c:val>
            <c:numRef>
              <c:f>Sheet1!$D$32:$N$32</c:f>
              <c:numCache>
                <c:formatCode>0.00</c:formatCode>
                <c:ptCount val="11"/>
                <c:pt idx="0">
                  <c:v>7.4076100474830628</c:v>
                </c:pt>
                <c:pt idx="1">
                  <c:v>7.6444255255058442</c:v>
                </c:pt>
                <c:pt idx="2">
                  <c:v>8.3172500515919836</c:v>
                </c:pt>
                <c:pt idx="3">
                  <c:v>8.444438431</c:v>
                </c:pt>
                <c:pt idx="4">
                  <c:v>7.9595228479999998</c:v>
                </c:pt>
                <c:pt idx="5">
                  <c:v>7.51</c:v>
                </c:pt>
                <c:pt idx="6">
                  <c:v>7.19</c:v>
                </c:pt>
                <c:pt idx="7">
                  <c:v>7.0584083870000001</c:v>
                </c:pt>
                <c:pt idx="8">
                  <c:v>7.7023138839999996</c:v>
                </c:pt>
                <c:pt idx="9">
                  <c:v>7.94</c:v>
                </c:pt>
                <c:pt idx="10">
                  <c:v>8.0399999999999991</c:v>
                </c:pt>
              </c:numCache>
            </c:numRef>
          </c:val>
          <c:smooth val="0"/>
          <c:extLst>
            <c:ext xmlns:c16="http://schemas.microsoft.com/office/drawing/2014/chart" uri="{C3380CC4-5D6E-409C-BE32-E72D297353CC}">
              <c16:uniqueId val="{00000001-3ECF-46C7-9504-76EAB3D728BA}"/>
            </c:ext>
          </c:extLst>
        </c:ser>
        <c:ser>
          <c:idx val="2"/>
          <c:order val="2"/>
          <c:tx>
            <c:strRef>
              <c:f>Sheet1!$C$33</c:f>
              <c:strCache>
                <c:ptCount val="1"/>
                <c:pt idx="0">
                  <c:v>Ease</c:v>
                </c:pt>
              </c:strCache>
            </c:strRef>
          </c:tx>
          <c:spPr>
            <a:ln w="19050" cap="rnd" cmpd="sng" algn="ctr">
              <a:solidFill>
                <a:srgbClr val="A9D5C0"/>
              </a:solidFill>
              <a:round/>
            </a:ln>
            <a:effectLst/>
          </c:spPr>
          <c:marker>
            <c:symbol val="circle"/>
            <c:size val="17"/>
            <c:spPr>
              <a:solidFill>
                <a:schemeClr val="lt1"/>
              </a:solidFill>
              <a:ln>
                <a:noFill/>
              </a:ln>
              <a:effectLst/>
            </c:spPr>
          </c:marker>
          <c:dLbls>
            <c:dLbl>
              <c:idx val="2"/>
              <c:layout>
                <c:manualLayout>
                  <c:x val="-2.7687570303712036E-2"/>
                  <c:y val="1.1223344556677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ECF-46C7-9504-76EAB3D728BA}"/>
                </c:ext>
              </c:extLst>
            </c:dLbl>
            <c:dLbl>
              <c:idx val="5"/>
              <c:layout>
                <c:manualLayout>
                  <c:x val="-2.8845238095238094E-2"/>
                  <c:y val="-1.1223344556677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ECF-46C7-9504-76EAB3D728BA}"/>
                </c:ext>
              </c:extLst>
            </c:dLbl>
            <c:dLbl>
              <c:idx val="6"/>
              <c:layout>
                <c:manualLayout>
                  <c:x val="-2.7500861521654579E-2"/>
                  <c:y val="-1.90136660724896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ECF-46C7-9504-76EAB3D728BA}"/>
                </c:ext>
              </c:extLst>
            </c:dLbl>
            <c:dLbl>
              <c:idx val="7"/>
              <c:layout>
                <c:manualLayout>
                  <c:x val="-2.6365869300373004E-2"/>
                  <c:y val="9.506833036244801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ECF-46C7-9504-76EAB3D728BA}"/>
                </c:ext>
              </c:extLst>
            </c:dLbl>
            <c:dLbl>
              <c:idx val="8"/>
              <c:layout>
                <c:manualLayout>
                  <c:x val="-1.9555915972682972E-2"/>
                  <c:y val="4.04040404040404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EE-44DB-B2AF-B10A12170EA2}"/>
                </c:ext>
              </c:extLst>
            </c:dLbl>
            <c:dLbl>
              <c:idx val="9"/>
              <c:layout>
                <c:manualLayout>
                  <c:x val="-1.8869997418990762E-2"/>
                  <c:y val="1.1883541295306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E41-4BE4-8FA5-57876DD29A5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A9D5C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Sheet1!$D$30:$N$30</c:f>
              <c:strCache>
                <c:ptCount val="11"/>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strCache>
            </c:strRef>
          </c:cat>
          <c:val>
            <c:numRef>
              <c:f>Sheet1!$D$33:$N$33</c:f>
              <c:numCache>
                <c:formatCode>0.00</c:formatCode>
                <c:ptCount val="11"/>
                <c:pt idx="0">
                  <c:v>6.6990059526853702</c:v>
                </c:pt>
                <c:pt idx="1">
                  <c:v>6.6444311506745928</c:v>
                </c:pt>
                <c:pt idx="2">
                  <c:v>6.959566638739056</c:v>
                </c:pt>
                <c:pt idx="3">
                  <c:v>7.1115463759999997</c:v>
                </c:pt>
                <c:pt idx="4">
                  <c:v>6.5935027069999999</c:v>
                </c:pt>
                <c:pt idx="5">
                  <c:v>6.14</c:v>
                </c:pt>
                <c:pt idx="6">
                  <c:v>5.68</c:v>
                </c:pt>
                <c:pt idx="7">
                  <c:v>5.8581865239999997</c:v>
                </c:pt>
                <c:pt idx="8">
                  <c:v>6.15</c:v>
                </c:pt>
                <c:pt idx="9">
                  <c:v>6.19</c:v>
                </c:pt>
                <c:pt idx="10">
                  <c:v>6.63</c:v>
                </c:pt>
              </c:numCache>
            </c:numRef>
          </c:val>
          <c:smooth val="0"/>
          <c:extLst>
            <c:ext xmlns:c16="http://schemas.microsoft.com/office/drawing/2014/chart" uri="{C3380CC4-5D6E-409C-BE32-E72D297353CC}">
              <c16:uniqueId val="{00000006-3ECF-46C7-9504-76EAB3D728BA}"/>
            </c:ext>
          </c:extLst>
        </c:ser>
        <c:ser>
          <c:idx val="3"/>
          <c:order val="3"/>
          <c:tx>
            <c:strRef>
              <c:f>Sheet1!$C$34</c:f>
              <c:strCache>
                <c:ptCount val="1"/>
                <c:pt idx="0">
                  <c:v>Protection</c:v>
                </c:pt>
              </c:strCache>
            </c:strRef>
          </c:tx>
          <c:spPr>
            <a:ln w="19050" cap="rnd" cmpd="sng" algn="ctr">
              <a:solidFill>
                <a:srgbClr val="E20613"/>
              </a:solidFill>
              <a:round/>
            </a:ln>
            <a:effectLst/>
          </c:spPr>
          <c:marker>
            <c:symbol val="circle"/>
            <c:size val="17"/>
            <c:spPr>
              <a:solidFill>
                <a:schemeClr val="lt1"/>
              </a:solidFill>
              <a:ln>
                <a:noFill/>
              </a:ln>
              <a:effectLst/>
            </c:spPr>
          </c:marker>
          <c:dLbls>
            <c:dLbl>
              <c:idx val="0"/>
              <c:layout>
                <c:manualLayout>
                  <c:x val="-2.6836332958380213E-2"/>
                  <c:y val="-1.34680134680134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ECF-46C7-9504-76EAB3D728BA}"/>
                </c:ext>
              </c:extLst>
            </c:dLbl>
            <c:dLbl>
              <c:idx val="1"/>
              <c:layout>
                <c:manualLayout>
                  <c:x val="-2.8845238095238139E-2"/>
                  <c:y val="-6.734006734006733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ECF-46C7-9504-76EAB3D728BA}"/>
                </c:ext>
              </c:extLst>
            </c:dLbl>
            <c:dLbl>
              <c:idx val="3"/>
              <c:layout>
                <c:manualLayout>
                  <c:x val="-2.6836332958380289E-2"/>
                  <c:y val="-6.734006734006816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ECF-46C7-9504-76EAB3D728BA}"/>
                </c:ext>
              </c:extLst>
            </c:dLbl>
            <c:dLbl>
              <c:idx val="5"/>
              <c:layout>
                <c:manualLayout>
                  <c:x val="-2.326490438695163E-2"/>
                  <c:y val="-8.97867564534231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ECF-46C7-9504-76EAB3D728BA}"/>
                </c:ext>
              </c:extLst>
            </c:dLbl>
            <c:dLbl>
              <c:idx val="6"/>
              <c:layout>
                <c:manualLayout>
                  <c:x val="-1.6965810102038483E-2"/>
                  <c:y val="9.24277513439162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ECF-46C7-9504-76EAB3D728BA}"/>
                </c:ext>
              </c:extLst>
            </c:dLbl>
            <c:dLbl>
              <c:idx val="7"/>
              <c:layout>
                <c:manualLayout>
                  <c:x val="-2.7500861521654579E-2"/>
                  <c:y val="-3.32739156268568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ECF-46C7-9504-76EAB3D728BA}"/>
                </c:ext>
              </c:extLst>
            </c:dLbl>
            <c:dLbl>
              <c:idx val="8"/>
              <c:layout>
                <c:manualLayout>
                  <c:x val="-2.7500861521654579E-2"/>
                  <c:y val="-1.90136660724896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EE-44DB-B2AF-B10A12170EA2}"/>
                </c:ext>
              </c:extLst>
            </c:dLbl>
            <c:dLbl>
              <c:idx val="9"/>
              <c:layout>
                <c:manualLayout>
                  <c:x val="-1.8869997418990762E-2"/>
                  <c:y val="1.6636957813428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E41-4BE4-8FA5-57876DD29A5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E20613"/>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Sheet1!$D$30:$N$30</c:f>
              <c:strCache>
                <c:ptCount val="11"/>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strCache>
            </c:strRef>
          </c:cat>
          <c:val>
            <c:numRef>
              <c:f>Sheet1!$D$34:$N$34</c:f>
              <c:numCache>
                <c:formatCode>0.00</c:formatCode>
                <c:ptCount val="11"/>
                <c:pt idx="0">
                  <c:v>5.9318978861544736</c:v>
                </c:pt>
                <c:pt idx="1">
                  <c:v>6.2735967018661611</c:v>
                </c:pt>
                <c:pt idx="2">
                  <c:v>7.0781008364889235</c:v>
                </c:pt>
                <c:pt idx="3">
                  <c:v>7.2555999629999999</c:v>
                </c:pt>
                <c:pt idx="4">
                  <c:v>6.5878249929999999</c:v>
                </c:pt>
                <c:pt idx="5">
                  <c:v>5.84</c:v>
                </c:pt>
                <c:pt idx="6">
                  <c:v>5.67</c:v>
                </c:pt>
                <c:pt idx="7">
                  <c:v>5.8742931729999999</c:v>
                </c:pt>
                <c:pt idx="8">
                  <c:v>6.31</c:v>
                </c:pt>
                <c:pt idx="9">
                  <c:v>6</c:v>
                </c:pt>
                <c:pt idx="10">
                  <c:v>6.39</c:v>
                </c:pt>
              </c:numCache>
            </c:numRef>
          </c:val>
          <c:smooth val="0"/>
          <c:extLst>
            <c:ext xmlns:c16="http://schemas.microsoft.com/office/drawing/2014/chart" uri="{C3380CC4-5D6E-409C-BE32-E72D297353CC}">
              <c16:uniqueId val="{0000000D-3ECF-46C7-9504-76EAB3D728BA}"/>
            </c:ext>
          </c:extLst>
        </c:ser>
        <c:ser>
          <c:idx val="4"/>
          <c:order val="4"/>
          <c:tx>
            <c:strRef>
              <c:f>Sheet1!$C$35</c:f>
              <c:strCache>
                <c:ptCount val="1"/>
                <c:pt idx="0">
                  <c:v>Price</c:v>
                </c:pt>
              </c:strCache>
            </c:strRef>
          </c:tx>
          <c:spPr>
            <a:ln w="19050" cap="rnd" cmpd="sng" algn="ctr">
              <a:solidFill>
                <a:srgbClr val="F5A03D"/>
              </a:solidFill>
              <a:round/>
            </a:ln>
            <a:effectLst/>
          </c:spPr>
          <c:marker>
            <c:symbol val="circle"/>
            <c:size val="17"/>
            <c:spPr>
              <a:solidFill>
                <a:schemeClr val="lt1"/>
              </a:solidFill>
              <a:ln>
                <a:noFill/>
              </a:ln>
              <a:effectLst/>
            </c:spPr>
          </c:marker>
          <c:dLbls>
            <c:dLbl>
              <c:idx val="5"/>
              <c:layout>
                <c:manualLayout>
                  <c:x val="-2.5273809523809698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ECF-46C7-9504-76EAB3D728BA}"/>
                </c:ext>
              </c:extLst>
            </c:dLbl>
            <c:dLbl>
              <c:idx val="8"/>
              <c:layout>
                <c:manualLayout>
                  <c:x val="-9.3409859811480478E-3"/>
                  <c:y val="9.506833036244801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EE-44DB-B2AF-B10A12170EA2}"/>
                </c:ext>
              </c:extLst>
            </c:dLbl>
            <c:dLbl>
              <c:idx val="9"/>
              <c:layout>
                <c:manualLayout>
                  <c:x val="-2.7631458785904638E-2"/>
                  <c:y val="-3.32739156268568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41-4BE4-8FA5-57876DD29A51}"/>
                </c:ext>
              </c:extLst>
            </c:dLbl>
            <c:dLbl>
              <c:idx val="10"/>
              <c:layout>
                <c:manualLayout>
                  <c:x val="-2.6536276115040561E-2"/>
                  <c:y val="1.74845151901888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90-412D-A486-FD73CC9692A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5A03D"/>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Sheet1!$D$30:$N$30</c:f>
              <c:strCache>
                <c:ptCount val="11"/>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strCache>
            </c:strRef>
          </c:cat>
          <c:val>
            <c:numRef>
              <c:f>Sheet1!$D$35:$N$35</c:f>
              <c:numCache>
                <c:formatCode>0.00</c:formatCode>
                <c:ptCount val="11"/>
                <c:pt idx="0">
                  <c:v>5.8604162170445049</c:v>
                </c:pt>
                <c:pt idx="1">
                  <c:v>6.0957066303437273</c:v>
                </c:pt>
                <c:pt idx="2">
                  <c:v>6.50970968194527</c:v>
                </c:pt>
                <c:pt idx="3">
                  <c:v>6.340591538</c:v>
                </c:pt>
                <c:pt idx="4">
                  <c:v>5.9609525750000003</c:v>
                </c:pt>
                <c:pt idx="5">
                  <c:v>5.69</c:v>
                </c:pt>
                <c:pt idx="6">
                  <c:v>5.35</c:v>
                </c:pt>
                <c:pt idx="7">
                  <c:v>5.4221660030000001</c:v>
                </c:pt>
                <c:pt idx="8">
                  <c:v>6.16</c:v>
                </c:pt>
                <c:pt idx="9">
                  <c:v>6.32</c:v>
                </c:pt>
                <c:pt idx="10">
                  <c:v>6.26</c:v>
                </c:pt>
              </c:numCache>
            </c:numRef>
          </c:val>
          <c:smooth val="0"/>
          <c:extLst>
            <c:ext xmlns:c16="http://schemas.microsoft.com/office/drawing/2014/chart" uri="{C3380CC4-5D6E-409C-BE32-E72D297353CC}">
              <c16:uniqueId val="{0000000F-3ECF-46C7-9504-76EAB3D728BA}"/>
            </c:ext>
          </c:extLst>
        </c:ser>
        <c:ser>
          <c:idx val="5"/>
          <c:order val="5"/>
          <c:tx>
            <c:strRef>
              <c:f>Sheet1!$C$36</c:f>
              <c:strCache>
                <c:ptCount val="1"/>
                <c:pt idx="0">
                  <c:v>Speed (claims)</c:v>
                </c:pt>
              </c:strCache>
            </c:strRef>
          </c:tx>
          <c:spPr>
            <a:ln w="19050" cap="rnd" cmpd="sng" algn="ctr">
              <a:solidFill>
                <a:srgbClr val="15ADD0"/>
              </a:solidFill>
              <a:round/>
            </a:ln>
            <a:effectLst/>
          </c:spPr>
          <c:marker>
            <c:symbol val="circle"/>
            <c:size val="17"/>
            <c:spPr>
              <a:solidFill>
                <a:schemeClr val="lt1"/>
              </a:solidFill>
              <a:ln>
                <a:noFill/>
              </a:ln>
              <a:effectLst/>
            </c:spPr>
          </c:marker>
          <c:dLbls>
            <c:dLbl>
              <c:idx val="2"/>
              <c:layout>
                <c:manualLayout>
                  <c:x val="-2.8026809148856392E-2"/>
                  <c:y val="-1.12233445566778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ECF-46C7-9504-76EAB3D728BA}"/>
                </c:ext>
              </c:extLst>
            </c:dLbl>
            <c:dLbl>
              <c:idx val="5"/>
              <c:layout>
                <c:manualLayout>
                  <c:x val="-2.7654761904761904E-2"/>
                  <c:y val="1.12233445566778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ECF-46C7-9504-76EAB3D728BA}"/>
                </c:ext>
              </c:extLst>
            </c:dLbl>
            <c:dLbl>
              <c:idx val="8"/>
              <c:layout>
                <c:manualLayout>
                  <c:x val="3.1439284529501932E-3"/>
                  <c:y val="-1.4260249554367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EE-44DB-B2AF-B10A12170EA2}"/>
                </c:ext>
              </c:extLst>
            </c:dLbl>
            <c:dLbl>
              <c:idx val="10"/>
              <c:layout>
                <c:manualLayout>
                  <c:x val="-2.1060362760719389E-2"/>
                  <c:y val="4.995575768625385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890-412D-A486-FD73CC9692A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15ADD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Sheet1!$D$30:$N$30</c:f>
              <c:strCache>
                <c:ptCount val="11"/>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strCache>
            </c:strRef>
          </c:cat>
          <c:val>
            <c:numRef>
              <c:f>Sheet1!$D$36:$N$36</c:f>
              <c:numCache>
                <c:formatCode>0.00</c:formatCode>
                <c:ptCount val="11"/>
                <c:pt idx="0">
                  <c:v>5.4279895029852172</c:v>
                </c:pt>
                <c:pt idx="1">
                  <c:v>5.640775862911112</c:v>
                </c:pt>
                <c:pt idx="2">
                  <c:v>7.1973462401723074</c:v>
                </c:pt>
                <c:pt idx="3">
                  <c:v>8.2657245390000007</c:v>
                </c:pt>
                <c:pt idx="4">
                  <c:v>6.2240390919999999</c:v>
                </c:pt>
                <c:pt idx="5">
                  <c:v>5.22</c:v>
                </c:pt>
                <c:pt idx="6">
                  <c:v>4.47</c:v>
                </c:pt>
                <c:pt idx="7">
                  <c:v>4.288829722</c:v>
                </c:pt>
                <c:pt idx="8">
                  <c:v>6.17</c:v>
                </c:pt>
                <c:pt idx="9">
                  <c:v>7.47</c:v>
                </c:pt>
                <c:pt idx="10">
                  <c:v>8.77</c:v>
                </c:pt>
              </c:numCache>
            </c:numRef>
          </c:val>
          <c:smooth val="0"/>
          <c:extLst>
            <c:ext xmlns:c16="http://schemas.microsoft.com/office/drawing/2014/chart" uri="{C3380CC4-5D6E-409C-BE32-E72D297353CC}">
              <c16:uniqueId val="{00000012-3ECF-46C7-9504-76EAB3D728BA}"/>
            </c:ext>
          </c:extLst>
        </c:ser>
        <c:ser>
          <c:idx val="6"/>
          <c:order val="6"/>
          <c:tx>
            <c:strRef>
              <c:f>Sheet1!$C$37</c:f>
              <c:strCache>
                <c:ptCount val="1"/>
                <c:pt idx="0">
                  <c:v>Respect (claims)</c:v>
                </c:pt>
              </c:strCache>
            </c:strRef>
          </c:tx>
          <c:spPr>
            <a:ln w="19050" cap="rnd" cmpd="sng" algn="ctr">
              <a:solidFill>
                <a:srgbClr val="F9ED6F"/>
              </a:solidFill>
              <a:round/>
            </a:ln>
            <a:effectLst/>
          </c:spPr>
          <c:marker>
            <c:symbol val="circle"/>
            <c:size val="17"/>
            <c:spPr>
              <a:solidFill>
                <a:schemeClr val="lt1"/>
              </a:solidFill>
              <a:ln>
                <a:noFill/>
              </a:ln>
              <a:effectLst/>
            </c:spPr>
          </c:marker>
          <c:dLbls>
            <c:dLbl>
              <c:idx val="5"/>
              <c:layout>
                <c:manualLayout>
                  <c:x val="-1.9693475815523061E-2"/>
                  <c:y val="-1.1223344556677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ECF-46C7-9504-76EAB3D728BA}"/>
                </c:ext>
              </c:extLst>
            </c:dLbl>
            <c:dLbl>
              <c:idx val="6"/>
              <c:layout>
                <c:manualLayout>
                  <c:x val="-2.6464285714285888E-2"/>
                  <c:y val="2.02020202020200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ECF-46C7-9504-76EAB3D728BA}"/>
                </c:ext>
              </c:extLst>
            </c:dLbl>
            <c:dLbl>
              <c:idx val="7"/>
              <c:layout>
                <c:manualLayout>
                  <c:x val="-2.8635853742936236E-2"/>
                  <c:y val="-3.08972073677956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ECF-46C7-9504-76EAB3D728BA}"/>
                </c:ext>
              </c:extLst>
            </c:dLbl>
            <c:dLbl>
              <c:idx val="9"/>
              <c:layout>
                <c:manualLayout>
                  <c:x val="-1.8869997418990762E-2"/>
                  <c:y val="9.506833036244713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E41-4BE4-8FA5-57876DD29A51}"/>
                </c:ext>
              </c:extLst>
            </c:dLbl>
            <c:dLbl>
              <c:idx val="10"/>
              <c:layout>
                <c:manualLayout>
                  <c:x val="-2.1060362760719389E-2"/>
                  <c:y val="1.74845151901888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90-412D-A486-FD73CC9692A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9ED6F"/>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Sheet1!$D$30:$N$30</c:f>
              <c:strCache>
                <c:ptCount val="11"/>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strCache>
            </c:strRef>
          </c:cat>
          <c:val>
            <c:numRef>
              <c:f>Sheet1!$D$37:$N$37</c:f>
              <c:numCache>
                <c:formatCode>0.00</c:formatCode>
                <c:ptCount val="11"/>
                <c:pt idx="0">
                  <c:v>4.8365112523519569</c:v>
                </c:pt>
                <c:pt idx="1">
                  <c:v>4.9184862282619441</c:v>
                </c:pt>
                <c:pt idx="2">
                  <c:v>5.6569684884739724</c:v>
                </c:pt>
                <c:pt idx="3">
                  <c:v>7.8362573099999997</c:v>
                </c:pt>
                <c:pt idx="4">
                  <c:v>7.5560820739999999</c:v>
                </c:pt>
                <c:pt idx="5">
                  <c:v>5.28</c:v>
                </c:pt>
                <c:pt idx="6">
                  <c:v>3.44</c:v>
                </c:pt>
                <c:pt idx="7">
                  <c:v>4.3282711440000003</c:v>
                </c:pt>
                <c:pt idx="8">
                  <c:v>5.47</c:v>
                </c:pt>
                <c:pt idx="9">
                  <c:v>5.67</c:v>
                </c:pt>
                <c:pt idx="10">
                  <c:v>7.96</c:v>
                </c:pt>
              </c:numCache>
            </c:numRef>
          </c:val>
          <c:smooth val="0"/>
          <c:extLst>
            <c:ext xmlns:c16="http://schemas.microsoft.com/office/drawing/2014/chart" uri="{C3380CC4-5D6E-409C-BE32-E72D297353CC}">
              <c16:uniqueId val="{00000016-3ECF-46C7-9504-76EAB3D728BA}"/>
            </c:ext>
          </c:extLst>
        </c:ser>
        <c:ser>
          <c:idx val="7"/>
          <c:order val="7"/>
          <c:tx>
            <c:strRef>
              <c:f>Sheet1!$C$38</c:f>
              <c:strCache>
                <c:ptCount val="1"/>
                <c:pt idx="0">
                  <c:v>Relationship</c:v>
                </c:pt>
              </c:strCache>
            </c:strRef>
          </c:tx>
          <c:spPr>
            <a:ln w="19050" cap="rnd" cmpd="sng" algn="ctr">
              <a:solidFill>
                <a:srgbClr val="000000"/>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Sheet1!$D$30:$N$30</c:f>
              <c:strCache>
                <c:ptCount val="11"/>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strCache>
            </c:strRef>
          </c:cat>
          <c:val>
            <c:numRef>
              <c:f>Sheet1!$D$38:$N$38</c:f>
              <c:numCache>
                <c:formatCode>0.00</c:formatCode>
                <c:ptCount val="11"/>
                <c:pt idx="0">
                  <c:v>3.9742387727998949</c:v>
                </c:pt>
                <c:pt idx="1">
                  <c:v>4.1484520083386602</c:v>
                </c:pt>
                <c:pt idx="2">
                  <c:v>4.5622317147605118</c:v>
                </c:pt>
                <c:pt idx="3">
                  <c:v>4.7463264499999998</c:v>
                </c:pt>
                <c:pt idx="4">
                  <c:v>4.2715779649999996</c:v>
                </c:pt>
                <c:pt idx="5">
                  <c:v>3.87</c:v>
                </c:pt>
                <c:pt idx="6">
                  <c:v>3.71</c:v>
                </c:pt>
                <c:pt idx="7">
                  <c:v>3.6944713920000001</c:v>
                </c:pt>
                <c:pt idx="8">
                  <c:v>3.98</c:v>
                </c:pt>
                <c:pt idx="9">
                  <c:v>3.91</c:v>
                </c:pt>
                <c:pt idx="10">
                  <c:v>4.3899999999999997</c:v>
                </c:pt>
              </c:numCache>
            </c:numRef>
          </c:val>
          <c:smooth val="0"/>
          <c:extLst>
            <c:ext xmlns:c16="http://schemas.microsoft.com/office/drawing/2014/chart" uri="{C3380CC4-5D6E-409C-BE32-E72D297353CC}">
              <c16:uniqueId val="{00000017-3ECF-46C7-9504-76EAB3D728BA}"/>
            </c:ext>
          </c:extLst>
        </c:ser>
        <c:ser>
          <c:idx val="8"/>
          <c:order val="8"/>
          <c:tx>
            <c:strRef>
              <c:f>Sheet1!$C$39</c:f>
              <c:strCache>
                <c:ptCount val="1"/>
                <c:pt idx="0">
                  <c:v>Control (claims)</c:v>
                </c:pt>
              </c:strCache>
            </c:strRef>
          </c:tx>
          <c:spPr>
            <a:ln w="19050" cap="rnd" cmpd="sng" algn="ctr">
              <a:solidFill>
                <a:srgbClr val="93C01F"/>
              </a:solidFill>
              <a:round/>
            </a:ln>
            <a:effectLst/>
          </c:spPr>
          <c:marker>
            <c:symbol val="circle"/>
            <c:size val="17"/>
            <c:spPr>
              <a:solidFill>
                <a:schemeClr val="lt1"/>
              </a:solidFill>
              <a:ln>
                <a:noFill/>
              </a:ln>
              <a:effectLst/>
            </c:spPr>
          </c:marker>
          <c:dLbls>
            <c:dLbl>
              <c:idx val="8"/>
              <c:layout>
                <c:manualLayout>
                  <c:x val="-2.7500861521654579E-2"/>
                  <c:y val="-3.32739156268568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5EE-44DB-B2AF-B10A12170EA2}"/>
                </c:ext>
              </c:extLst>
            </c:dLbl>
            <c:dLbl>
              <c:idx val="9"/>
              <c:layout>
                <c:manualLayout>
                  <c:x val="-1.7774814748126526E-2"/>
                  <c:y val="-7.130124777183600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41-4BE4-8FA5-57876DD29A5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93C01F"/>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Sheet1!$D$30:$N$30</c:f>
              <c:strCache>
                <c:ptCount val="11"/>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strCache>
            </c:strRef>
          </c:cat>
          <c:val>
            <c:numRef>
              <c:f>Sheet1!$D$39:$N$39</c:f>
              <c:numCache>
                <c:formatCode>0.00</c:formatCode>
                <c:ptCount val="11"/>
                <c:pt idx="0">
                  <c:v>3.4251025987454491</c:v>
                </c:pt>
                <c:pt idx="1">
                  <c:v>3.5913772795174421</c:v>
                </c:pt>
                <c:pt idx="2">
                  <c:v>4.3149627418402119</c:v>
                </c:pt>
                <c:pt idx="3">
                  <c:v>5.7785776650000003</c:v>
                </c:pt>
                <c:pt idx="4">
                  <c:v>4.935658943</c:v>
                </c:pt>
                <c:pt idx="5">
                  <c:v>4.6500000000000004</c:v>
                </c:pt>
                <c:pt idx="6">
                  <c:v>3.49</c:v>
                </c:pt>
                <c:pt idx="7">
                  <c:v>2.5138983819999998</c:v>
                </c:pt>
                <c:pt idx="8">
                  <c:v>4.03</c:v>
                </c:pt>
                <c:pt idx="9">
                  <c:v>6.27</c:v>
                </c:pt>
                <c:pt idx="10">
                  <c:v>9.11</c:v>
                </c:pt>
              </c:numCache>
            </c:numRef>
          </c:val>
          <c:smooth val="0"/>
          <c:extLst>
            <c:ext xmlns:c16="http://schemas.microsoft.com/office/drawing/2014/chart" uri="{C3380CC4-5D6E-409C-BE32-E72D297353CC}">
              <c16:uniqueId val="{00000018-3ECF-46C7-9504-76EAB3D728BA}"/>
            </c:ext>
          </c:extLst>
        </c:ser>
        <c:dLbls>
          <c:dLblPos val="ctr"/>
          <c:showLegendKey val="0"/>
          <c:showVal val="1"/>
          <c:showCatName val="0"/>
          <c:showSerName val="0"/>
          <c:showPercent val="0"/>
          <c:showBubbleSize val="0"/>
        </c:dLbls>
        <c:marker val="1"/>
        <c:smooth val="0"/>
        <c:axId val="1237706959"/>
        <c:axId val="1237715695"/>
      </c:lineChart>
      <c:catAx>
        <c:axId val="1237706959"/>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crossAx val="1237715695"/>
        <c:crosses val="autoZero"/>
        <c:auto val="1"/>
        <c:lblAlgn val="ctr"/>
        <c:lblOffset val="100"/>
        <c:noMultiLvlLbl val="0"/>
      </c:catAx>
      <c:valAx>
        <c:axId val="1237715695"/>
        <c:scaling>
          <c:orientation val="minMax"/>
          <c:min val="2"/>
        </c:scaling>
        <c:delete val="1"/>
        <c:axPos val="l"/>
        <c:numFmt formatCode="0.00" sourceLinked="1"/>
        <c:majorTickMark val="none"/>
        <c:minorTickMark val="none"/>
        <c:tickLblPos val="nextTo"/>
        <c:crossAx val="123770695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r>
              <a:rPr lang="en-GB">
                <a:solidFill>
                  <a:schemeClr val="tx1"/>
                </a:solidFill>
                <a:latin typeface="+mj-lt"/>
              </a:rPr>
              <a:t>Ethnic minorities</a:t>
            </a:r>
          </a:p>
        </c:rich>
      </c:tx>
      <c:layout>
        <c:manualLayout>
          <c:xMode val="edge"/>
          <c:yMode val="edge"/>
          <c:x val="0.37197358899452959"/>
          <c:y val="1.6080189923503033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title>
    <c:autoTitleDeleted val="0"/>
    <c:plotArea>
      <c:layout>
        <c:manualLayout>
          <c:layoutTarget val="inner"/>
          <c:xMode val="edge"/>
          <c:yMode val="edge"/>
          <c:x val="0.28904048546294731"/>
          <c:y val="0.14783814297019257"/>
          <c:w val="0.54426641706993317"/>
          <c:h val="0.73086573463466098"/>
        </c:manualLayout>
      </c:layout>
      <c:barChart>
        <c:barDir val="bar"/>
        <c:grouping val="clustered"/>
        <c:varyColors val="0"/>
        <c:ser>
          <c:idx val="0"/>
          <c:order val="0"/>
          <c:tx>
            <c:strRef>
              <c:f>Sheet1!$D$1</c:f>
              <c:strCache>
                <c:ptCount val="1"/>
                <c:pt idx="0">
                  <c:v>Opportunity score</c:v>
                </c:pt>
              </c:strCache>
            </c:strRef>
          </c:tx>
          <c:spPr>
            <a:solidFill>
              <a:schemeClr val="accent2"/>
            </a:solidFill>
            <a:ln>
              <a:noFill/>
            </a:ln>
            <a:effectLst/>
          </c:spPr>
          <c:invertIfNegative val="0"/>
          <c:dLbls>
            <c:dLbl>
              <c:idx val="5"/>
              <c:layout>
                <c:manualLayout>
                  <c:x val="-4.838709677419473E-3"/>
                  <c:y val="5.36006330783434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64-479F-95D1-753C8429A233}"/>
                </c:ext>
              </c:extLst>
            </c:dLbl>
            <c:dLbl>
              <c:idx val="7"/>
              <c:layout>
                <c:manualLayout>
                  <c:x val="-8.4335623027953516E-3"/>
                  <c:y val="2.68024268003165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64-479F-95D1-753C8429A23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Control (claims)*</c:v>
                </c:pt>
                <c:pt idx="1">
                  <c:v>Speed (claims)*</c:v>
                </c:pt>
                <c:pt idx="2">
                  <c:v>Confidence</c:v>
                </c:pt>
                <c:pt idx="3">
                  <c:v>Ease</c:v>
                </c:pt>
                <c:pt idx="4">
                  <c:v>Respect (claims)*</c:v>
                </c:pt>
                <c:pt idx="5">
                  <c:v>Loyalty</c:v>
                </c:pt>
                <c:pt idx="6">
                  <c:v>Protection</c:v>
                </c:pt>
                <c:pt idx="7">
                  <c:v>Price</c:v>
                </c:pt>
                <c:pt idx="8">
                  <c:v>Relationship</c:v>
                </c:pt>
              </c:strCache>
            </c:strRef>
          </c:cat>
          <c:val>
            <c:numRef>
              <c:f>Sheet1!$D$2:$D$10</c:f>
              <c:numCache>
                <c:formatCode>0.00</c:formatCode>
                <c:ptCount val="9"/>
                <c:pt idx="0">
                  <c:v>9.0071684590000007</c:v>
                </c:pt>
                <c:pt idx="1">
                  <c:v>8.9247311830000005</c:v>
                </c:pt>
                <c:pt idx="2">
                  <c:v>6.998730718</c:v>
                </c:pt>
                <c:pt idx="3">
                  <c:v>6.8681288150000004</c:v>
                </c:pt>
                <c:pt idx="4">
                  <c:v>6.2365591399999998</c:v>
                </c:pt>
                <c:pt idx="5">
                  <c:v>6.0950824900000002</c:v>
                </c:pt>
                <c:pt idx="6">
                  <c:v>5.9835133709999999</c:v>
                </c:pt>
                <c:pt idx="7">
                  <c:v>5.6735889220000004</c:v>
                </c:pt>
                <c:pt idx="8">
                  <c:v>4.9952472080000003</c:v>
                </c:pt>
              </c:numCache>
            </c:numRef>
          </c:val>
          <c:extLst>
            <c:ext xmlns:c16="http://schemas.microsoft.com/office/drawing/2014/chart" uri="{C3380CC4-5D6E-409C-BE32-E72D297353CC}">
              <c16:uniqueId val="{00000002-9664-479F-95D1-753C8429A233}"/>
            </c:ext>
          </c:extLst>
        </c:ser>
        <c:dLbls>
          <c:dLblPos val="outEnd"/>
          <c:showLegendKey val="0"/>
          <c:showVal val="1"/>
          <c:showCatName val="0"/>
          <c:showSerName val="0"/>
          <c:showPercent val="0"/>
          <c:showBubbleSize val="0"/>
        </c:dLbls>
        <c:gapWidth val="150"/>
        <c:axId val="193051648"/>
        <c:axId val="183278912"/>
        <c:extLst/>
      </c:barChart>
      <c:catAx>
        <c:axId val="193051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83278912"/>
        <c:crosses val="autoZero"/>
        <c:auto val="1"/>
        <c:lblAlgn val="ctr"/>
        <c:lblOffset val="100"/>
        <c:noMultiLvlLbl val="0"/>
      </c:catAx>
      <c:valAx>
        <c:axId val="183278912"/>
        <c:scaling>
          <c:orientation val="minMax"/>
        </c:scaling>
        <c:delete val="1"/>
        <c:axPos val="t"/>
        <c:numFmt formatCode="0.00" sourceLinked="1"/>
        <c:majorTickMark val="none"/>
        <c:minorTickMark val="none"/>
        <c:tickLblPos val="nextTo"/>
        <c:crossAx val="193051648"/>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6431124160292E-2"/>
          <c:y val="9.0933868524617864E-2"/>
          <c:w val="0.85887541664709899"/>
          <c:h val="0.55784809207806052"/>
        </c:manualLayout>
      </c:layout>
      <c:barChart>
        <c:barDir val="col"/>
        <c:grouping val="percentStacked"/>
        <c:varyColors val="0"/>
        <c:ser>
          <c:idx val="7"/>
          <c:order val="7"/>
          <c:tx>
            <c:strRef>
              <c:f>Sheet1!$A$9</c:f>
              <c:strCache>
                <c:ptCount val="1"/>
                <c:pt idx="0">
                  <c:v>Dissatisfied</c:v>
                </c:pt>
              </c:strCache>
            </c:strRef>
          </c:tx>
          <c:spPr>
            <a:solidFill>
              <a:srgbClr val="F5A03D"/>
            </a:solidFill>
            <a:ln>
              <a:solidFill>
                <a:schemeClr val="bg1"/>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F0-4FE4-84D6-BF0E6DFD517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A88-49F3-BF48-773E2FC74CC9}"/>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88-49F3-BF48-773E2FC74CC9}"/>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88-49F3-BF48-773E2FC74CC9}"/>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53-4445-A56B-ABC51CBDBE4A}"/>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F0-4FE4-84D6-BF0E6DFD5179}"/>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88-49F3-BF48-773E2FC74CC9}"/>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50-43F4-83C2-65454A6536FE}"/>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88-49F3-BF48-773E2FC74CC9}"/>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88-49F3-BF48-773E2FC74CC9}"/>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f>Sheet1!$B$9:$O$9</c:f>
              <c:numCache>
                <c:formatCode>0%</c:formatCode>
                <c:ptCount val="11"/>
                <c:pt idx="0">
                  <c:v>8.8339222610000004E-2</c:v>
                </c:pt>
                <c:pt idx="1">
                  <c:v>2.6392961879999999E-2</c:v>
                </c:pt>
                <c:pt idx="2">
                  <c:v>3.9787798410000005E-2</c:v>
                </c:pt>
                <c:pt idx="3">
                  <c:v>5.9183673470000003E-2</c:v>
                </c:pt>
                <c:pt idx="4">
                  <c:v>3.9292730850000006E-2</c:v>
                </c:pt>
                <c:pt idx="5">
                  <c:v>5.0732807210000001E-2</c:v>
                </c:pt>
                <c:pt idx="6">
                  <c:v>3.636363636E-2</c:v>
                </c:pt>
                <c:pt idx="7">
                  <c:v>4.4397462999999998E-2</c:v>
                </c:pt>
                <c:pt idx="8">
                  <c:v>3.6363636370000001E-2</c:v>
                </c:pt>
                <c:pt idx="9">
                  <c:v>6.4935064939999995E-2</c:v>
                </c:pt>
                <c:pt idx="10">
                  <c:v>4.8951048950000006E-2</c:v>
                </c:pt>
              </c:numCache>
            </c:numRef>
          </c:val>
          <c:extLst>
            <c:ext xmlns:c16="http://schemas.microsoft.com/office/drawing/2014/chart" uri="{C3380CC4-5D6E-409C-BE32-E72D297353CC}">
              <c16:uniqueId val="{00000002-ADF0-4FE4-84D6-BF0E6DFD5179}"/>
            </c:ext>
          </c:extLst>
        </c:ser>
        <c:ser>
          <c:idx val="8"/>
          <c:order val="8"/>
          <c:tx>
            <c:strRef>
              <c:f>Sheet1!$A$10</c:f>
              <c:strCache>
                <c:ptCount val="1"/>
                <c:pt idx="0">
                  <c:v>Neither satisfied nor dissatisfied</c:v>
                </c:pt>
              </c:strCache>
            </c:strRef>
          </c:tx>
          <c:spPr>
            <a:solidFill>
              <a:schemeClr val="tx2">
                <a:lumMod val="7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f>Sheet1!$B$10:$O$10</c:f>
              <c:numCache>
                <c:formatCode>0%</c:formatCode>
                <c:ptCount val="11"/>
                <c:pt idx="0">
                  <c:v>9.8939929329999995E-2</c:v>
                </c:pt>
                <c:pt idx="1">
                  <c:v>0.10850439883</c:v>
                </c:pt>
                <c:pt idx="2">
                  <c:v>0.10079575597</c:v>
                </c:pt>
                <c:pt idx="3">
                  <c:v>0.10612244898000001</c:v>
                </c:pt>
                <c:pt idx="4">
                  <c:v>9.8231827109999989E-2</c:v>
                </c:pt>
                <c:pt idx="5">
                  <c:v>9.470124013999999E-2</c:v>
                </c:pt>
                <c:pt idx="6">
                  <c:v>0.15454545454999999</c:v>
                </c:pt>
                <c:pt idx="7">
                  <c:v>8.6680761099999989E-2</c:v>
                </c:pt>
                <c:pt idx="8">
                  <c:v>0.1</c:v>
                </c:pt>
                <c:pt idx="9">
                  <c:v>0.12987012986999999</c:v>
                </c:pt>
                <c:pt idx="10">
                  <c:v>0.10289710290000001</c:v>
                </c:pt>
              </c:numCache>
            </c:numRef>
          </c:val>
          <c:extLst>
            <c:ext xmlns:c16="http://schemas.microsoft.com/office/drawing/2014/chart" uri="{C3380CC4-5D6E-409C-BE32-E72D297353CC}">
              <c16:uniqueId val="{00000003-ADF0-4FE4-84D6-BF0E6DFD5179}"/>
            </c:ext>
          </c:extLst>
        </c:ser>
        <c:ser>
          <c:idx val="9"/>
          <c:order val="9"/>
          <c:tx>
            <c:strRef>
              <c:f>Sheet1!$A$11</c:f>
              <c:strCache>
                <c:ptCount val="1"/>
                <c:pt idx="0">
                  <c:v>Satisfied</c:v>
                </c:pt>
              </c:strCache>
            </c:strRef>
          </c:tx>
          <c:spPr>
            <a:solidFill>
              <a:srgbClr val="93C01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f>Sheet1!$B$11:$O$11</c:f>
              <c:numCache>
                <c:formatCode>0%</c:formatCode>
                <c:ptCount val="11"/>
                <c:pt idx="0">
                  <c:v>0.81272084806</c:v>
                </c:pt>
                <c:pt idx="1">
                  <c:v>0.86510263929999998</c:v>
                </c:pt>
                <c:pt idx="2">
                  <c:v>0.85941644562999997</c:v>
                </c:pt>
                <c:pt idx="3">
                  <c:v>0.83469387756000013</c:v>
                </c:pt>
                <c:pt idx="4">
                  <c:v>0.86247544204000004</c:v>
                </c:pt>
                <c:pt idx="5">
                  <c:v>0.85456595265000002</c:v>
                </c:pt>
                <c:pt idx="6">
                  <c:v>0.80909090908999992</c:v>
                </c:pt>
                <c:pt idx="7">
                  <c:v>0.86892177590000008</c:v>
                </c:pt>
                <c:pt idx="8">
                  <c:v>0.86363636362999996</c:v>
                </c:pt>
                <c:pt idx="9">
                  <c:v>0.80519480519999997</c:v>
                </c:pt>
                <c:pt idx="10">
                  <c:v>0.84815184815</c:v>
                </c:pt>
              </c:numCache>
            </c:numRef>
          </c:val>
          <c:extLst>
            <c:ext xmlns:c16="http://schemas.microsoft.com/office/drawing/2014/chart" uri="{C3380CC4-5D6E-409C-BE32-E72D297353CC}">
              <c16:uniqueId val="{00000004-ADF0-4FE4-84D6-BF0E6DFD5179}"/>
            </c:ext>
          </c:extLst>
        </c:ser>
        <c:dLbls>
          <c:showLegendKey val="0"/>
          <c:showVal val="0"/>
          <c:showCatName val="0"/>
          <c:showSerName val="0"/>
          <c:showPercent val="0"/>
          <c:showBubbleSize val="0"/>
        </c:dLbls>
        <c:gapWidth val="150"/>
        <c:overlap val="100"/>
        <c:axId val="185079808"/>
        <c:axId val="179168960"/>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Extremely dissatisfied</c:v>
                      </c:pt>
                    </c:strCache>
                  </c:strRef>
                </c:tx>
                <c:spPr>
                  <a:solidFill>
                    <a:srgbClr val="F5A03D"/>
                  </a:solidFill>
                  <a:ln>
                    <a:solidFill>
                      <a:schemeClr val="tx2"/>
                    </a:solidFill>
                  </a:ln>
                  <a:effectLst/>
                </c:spPr>
                <c:invertIfNegative val="0"/>
                <c:cat>
                  <c:strRef>
                    <c:extLst>
                      <c:ex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c:ext uri="{02D57815-91ED-43cb-92C2-25804820EDAC}">
                        <c15:formulaRef>
                          <c15:sqref>Sheet1!$B$2:$O$2</c15:sqref>
                        </c15:formulaRef>
                      </c:ext>
                    </c:extLst>
                    <c:numCache>
                      <c:formatCode>0.00%</c:formatCode>
                      <c:ptCount val="11"/>
                      <c:pt idx="0">
                        <c:v>7.0671378100000005E-3</c:v>
                      </c:pt>
                      <c:pt idx="1">
                        <c:v>2.9325513199999998E-3</c:v>
                      </c:pt>
                      <c:pt idx="2">
                        <c:v>1.591511936E-2</c:v>
                      </c:pt>
                      <c:pt idx="3">
                        <c:v>1.2244897960000001E-2</c:v>
                      </c:pt>
                      <c:pt idx="4">
                        <c:v>5.8939096300000002E-3</c:v>
                      </c:pt>
                      <c:pt idx="5">
                        <c:v>1.014656144E-2</c:v>
                      </c:pt>
                      <c:pt idx="6">
                        <c:v>0</c:v>
                      </c:pt>
                      <c:pt idx="7">
                        <c:v>8.4566596199999993E-3</c:v>
                      </c:pt>
                      <c:pt idx="8">
                        <c:v>4.5454545499999995E-3</c:v>
                      </c:pt>
                      <c:pt idx="9">
                        <c:v>1.298701299E-2</c:v>
                      </c:pt>
                      <c:pt idx="10">
                        <c:v>8.9910089900000004E-3</c:v>
                      </c:pt>
                    </c:numCache>
                  </c:numRef>
                </c:val>
                <c:extLst>
                  <c:ext xmlns:c16="http://schemas.microsoft.com/office/drawing/2014/chart" uri="{C3380CC4-5D6E-409C-BE32-E72D297353CC}">
                    <c16:uniqueId val="{00000005-ADF0-4FE4-84D6-BF0E6DFD517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Dissatisfied</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xmlns:c15="http://schemas.microsoft.com/office/drawing/2012/chart">
                      <c:ext xmlns:c15="http://schemas.microsoft.com/office/drawing/2012/chart" uri="{02D57815-91ED-43cb-92C2-25804820EDAC}">
                        <c15:formulaRef>
                          <c15:sqref>Sheet1!$B$3:$O$3</c15:sqref>
                        </c15:formulaRef>
                      </c:ext>
                    </c:extLst>
                    <c:numCache>
                      <c:formatCode>0.00%</c:formatCode>
                      <c:ptCount val="11"/>
                      <c:pt idx="0">
                        <c:v>1.766784452E-2</c:v>
                      </c:pt>
                      <c:pt idx="1">
                        <c:v>0</c:v>
                      </c:pt>
                      <c:pt idx="2">
                        <c:v>5.3050397900000004E-3</c:v>
                      </c:pt>
                      <c:pt idx="3">
                        <c:v>1.2244897960000001E-2</c:v>
                      </c:pt>
                      <c:pt idx="4">
                        <c:v>1.9646365400000001E-3</c:v>
                      </c:pt>
                      <c:pt idx="5">
                        <c:v>4.5095828599999999E-3</c:v>
                      </c:pt>
                      <c:pt idx="6">
                        <c:v>2.7272727269999998E-2</c:v>
                      </c:pt>
                      <c:pt idx="7">
                        <c:v>4.2283298099999997E-3</c:v>
                      </c:pt>
                      <c:pt idx="8">
                        <c:v>9.09090909E-3</c:v>
                      </c:pt>
                      <c:pt idx="9">
                        <c:v>9.7402597399999999E-3</c:v>
                      </c:pt>
                      <c:pt idx="10">
                        <c:v>6.9930069899999999E-3</c:v>
                      </c:pt>
                    </c:numCache>
                  </c:numRef>
                </c:val>
                <c:extLst xmlns:c15="http://schemas.microsoft.com/office/drawing/2012/chart">
                  <c:ext xmlns:c16="http://schemas.microsoft.com/office/drawing/2014/chart" uri="{C3380CC4-5D6E-409C-BE32-E72D297353CC}">
                    <c16:uniqueId val="{00000006-ADF0-4FE4-84D6-BF0E6DFD5179}"/>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Slightly dissatisfied</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xmlns:c15="http://schemas.microsoft.com/office/drawing/2012/chart">
                      <c:ext xmlns:c15="http://schemas.microsoft.com/office/drawing/2012/chart" uri="{02D57815-91ED-43cb-92C2-25804820EDAC}">
                        <c15:formulaRef>
                          <c15:sqref>Sheet1!$B$4:$O$4</c15:sqref>
                        </c15:formulaRef>
                      </c:ext>
                    </c:extLst>
                    <c:numCache>
                      <c:formatCode>0.00%</c:formatCode>
                      <c:ptCount val="11"/>
                      <c:pt idx="0">
                        <c:v>6.3604240280000002E-2</c:v>
                      </c:pt>
                      <c:pt idx="1">
                        <c:v>2.3460410559999999E-2</c:v>
                      </c:pt>
                      <c:pt idx="2">
                        <c:v>1.8567639260000001E-2</c:v>
                      </c:pt>
                      <c:pt idx="3">
                        <c:v>3.4693877550000002E-2</c:v>
                      </c:pt>
                      <c:pt idx="4">
                        <c:v>3.1434184680000005E-2</c:v>
                      </c:pt>
                      <c:pt idx="5">
                        <c:v>3.6076662910000001E-2</c:v>
                      </c:pt>
                      <c:pt idx="6">
                        <c:v>9.09090909E-3</c:v>
                      </c:pt>
                      <c:pt idx="7">
                        <c:v>3.1712473569999997E-2</c:v>
                      </c:pt>
                      <c:pt idx="8">
                        <c:v>2.2727272730000001E-2</c:v>
                      </c:pt>
                      <c:pt idx="9">
                        <c:v>4.2207792209999997E-2</c:v>
                      </c:pt>
                      <c:pt idx="10">
                        <c:v>3.2967032970000004E-2</c:v>
                      </c:pt>
                    </c:numCache>
                  </c:numRef>
                </c:val>
                <c:extLst xmlns:c15="http://schemas.microsoft.com/office/drawing/2012/chart">
                  <c:ext xmlns:c16="http://schemas.microsoft.com/office/drawing/2014/chart" uri="{C3380CC4-5D6E-409C-BE32-E72D297353CC}">
                    <c16:uniqueId val="{00000007-ADF0-4FE4-84D6-BF0E6DFD5179}"/>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Sheet1!$A$5</c15:sqref>
                        </c15:formulaRef>
                      </c:ext>
                    </c:extLst>
                    <c:strCache>
                      <c:ptCount val="1"/>
                      <c:pt idx="0">
                        <c:v>Neither satisfied nor dissatisfied</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xmlns:c15="http://schemas.microsoft.com/office/drawing/2012/chart">
                      <c:ext xmlns:c15="http://schemas.microsoft.com/office/drawing/2012/chart" uri="{02D57815-91ED-43cb-92C2-25804820EDAC}">
                        <c15:formulaRef>
                          <c15:sqref>Sheet1!$B$5:$O$5</c15:sqref>
                        </c15:formulaRef>
                      </c:ext>
                    </c:extLst>
                    <c:numCache>
                      <c:formatCode>0.00%</c:formatCode>
                      <c:ptCount val="11"/>
                      <c:pt idx="0">
                        <c:v>9.8939929329999995E-2</c:v>
                      </c:pt>
                      <c:pt idx="1">
                        <c:v>0.10850439883</c:v>
                      </c:pt>
                      <c:pt idx="2">
                        <c:v>0.10079575597</c:v>
                      </c:pt>
                      <c:pt idx="3">
                        <c:v>0.10612244898000001</c:v>
                      </c:pt>
                      <c:pt idx="4">
                        <c:v>9.8231827109999989E-2</c:v>
                      </c:pt>
                      <c:pt idx="5">
                        <c:v>9.470124013999999E-2</c:v>
                      </c:pt>
                      <c:pt idx="6">
                        <c:v>0.15454545454999999</c:v>
                      </c:pt>
                      <c:pt idx="7">
                        <c:v>8.6680761099999989E-2</c:v>
                      </c:pt>
                      <c:pt idx="8">
                        <c:v>0.1</c:v>
                      </c:pt>
                      <c:pt idx="9">
                        <c:v>0.12987012986999999</c:v>
                      </c:pt>
                      <c:pt idx="10">
                        <c:v>0.10289710290000001</c:v>
                      </c:pt>
                    </c:numCache>
                  </c:numRef>
                </c:val>
                <c:extLst xmlns:c15="http://schemas.microsoft.com/office/drawing/2012/chart">
                  <c:ext xmlns:c16="http://schemas.microsoft.com/office/drawing/2014/chart" uri="{C3380CC4-5D6E-409C-BE32-E72D297353CC}">
                    <c16:uniqueId val="{00000008-ADF0-4FE4-84D6-BF0E6DFD5179}"/>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Sheet1!$A$6</c15:sqref>
                        </c15:formulaRef>
                      </c:ext>
                    </c:extLst>
                    <c:strCache>
                      <c:ptCount val="1"/>
                      <c:pt idx="0">
                        <c:v>Slightly satisfied</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xmlns:c15="http://schemas.microsoft.com/office/drawing/2012/chart">
                      <c:ext xmlns:c15="http://schemas.microsoft.com/office/drawing/2012/chart" uri="{02D57815-91ED-43cb-92C2-25804820EDAC}">
                        <c15:formulaRef>
                          <c15:sqref>Sheet1!$B$6:$O$6</c15:sqref>
                        </c15:formulaRef>
                      </c:ext>
                    </c:extLst>
                    <c:numCache>
                      <c:formatCode>0.00%</c:formatCode>
                      <c:ptCount val="11"/>
                      <c:pt idx="0">
                        <c:v>0.21554770317999999</c:v>
                      </c:pt>
                      <c:pt idx="1">
                        <c:v>0.19648093842000003</c:v>
                      </c:pt>
                      <c:pt idx="2">
                        <c:v>8.2228116710000007E-2</c:v>
                      </c:pt>
                      <c:pt idx="3">
                        <c:v>0.13877551021000001</c:v>
                      </c:pt>
                      <c:pt idx="4">
                        <c:v>0.17878192534000001</c:v>
                      </c:pt>
                      <c:pt idx="5">
                        <c:v>0.15445321308000001</c:v>
                      </c:pt>
                      <c:pt idx="6">
                        <c:v>0.2</c:v>
                      </c:pt>
                      <c:pt idx="7">
                        <c:v>0.11627906977000001</c:v>
                      </c:pt>
                      <c:pt idx="8">
                        <c:v>0.18636363635999997</c:v>
                      </c:pt>
                      <c:pt idx="9">
                        <c:v>0.20454545455000001</c:v>
                      </c:pt>
                      <c:pt idx="10">
                        <c:v>0.15884115884</c:v>
                      </c:pt>
                    </c:numCache>
                  </c:numRef>
                </c:val>
                <c:extLst xmlns:c15="http://schemas.microsoft.com/office/drawing/2012/chart">
                  <c:ext xmlns:c16="http://schemas.microsoft.com/office/drawing/2014/chart" uri="{C3380CC4-5D6E-409C-BE32-E72D297353CC}">
                    <c16:uniqueId val="{00000009-ADF0-4FE4-84D6-BF0E6DFD5179}"/>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Sheet1!$A$7</c15:sqref>
                        </c15:formulaRef>
                      </c:ext>
                    </c:extLst>
                    <c:strCache>
                      <c:ptCount val="1"/>
                      <c:pt idx="0">
                        <c:v>Satisfied</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xmlns:c15="http://schemas.microsoft.com/office/drawing/2012/chart">
                      <c:ext xmlns:c15="http://schemas.microsoft.com/office/drawing/2012/chart" uri="{02D57815-91ED-43cb-92C2-25804820EDAC}">
                        <c15:formulaRef>
                          <c15:sqref>Sheet1!$B$7:$O$7</c15:sqref>
                        </c15:formulaRef>
                      </c:ext>
                    </c:extLst>
                    <c:numCache>
                      <c:formatCode>0.00%</c:formatCode>
                      <c:ptCount val="11"/>
                      <c:pt idx="0">
                        <c:v>0.47349823322000001</c:v>
                      </c:pt>
                      <c:pt idx="1">
                        <c:v>0.50733137829999997</c:v>
                      </c:pt>
                      <c:pt idx="2">
                        <c:v>0.50663129973999999</c:v>
                      </c:pt>
                      <c:pt idx="3">
                        <c:v>0.48775510204</c:v>
                      </c:pt>
                      <c:pt idx="4">
                        <c:v>0.50687622789999998</c:v>
                      </c:pt>
                      <c:pt idx="5">
                        <c:v>0.49379932356</c:v>
                      </c:pt>
                      <c:pt idx="6">
                        <c:v>0.53636363635999995</c:v>
                      </c:pt>
                      <c:pt idx="7">
                        <c:v>0.53911205074000002</c:v>
                      </c:pt>
                      <c:pt idx="8">
                        <c:v>0.47727272726999997</c:v>
                      </c:pt>
                      <c:pt idx="9">
                        <c:v>0.44805194804999998</c:v>
                      </c:pt>
                      <c:pt idx="10">
                        <c:v>0.49750249750000003</c:v>
                      </c:pt>
                    </c:numCache>
                  </c:numRef>
                </c:val>
                <c:extLst xmlns:c15="http://schemas.microsoft.com/office/drawing/2012/chart">
                  <c:ext xmlns:c16="http://schemas.microsoft.com/office/drawing/2014/chart" uri="{C3380CC4-5D6E-409C-BE32-E72D297353CC}">
                    <c16:uniqueId val="{0000000A-ADF0-4FE4-84D6-BF0E6DFD5179}"/>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Sheet1!$A$8</c15:sqref>
                        </c15:formulaRef>
                      </c:ext>
                    </c:extLst>
                    <c:strCache>
                      <c:ptCount val="1"/>
                      <c:pt idx="0">
                        <c:v>Extremely satisfied </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xmlns:c15="http://schemas.microsoft.com/office/drawing/2012/chart">
                      <c:ext xmlns:c15="http://schemas.microsoft.com/office/drawing/2012/chart" uri="{02D57815-91ED-43cb-92C2-25804820EDAC}">
                        <c15:formulaRef>
                          <c15:sqref>Sheet1!$B$8:$O$8</c15:sqref>
                        </c15:formulaRef>
                      </c:ext>
                    </c:extLst>
                    <c:numCache>
                      <c:formatCode>0.00%</c:formatCode>
                      <c:ptCount val="11"/>
                      <c:pt idx="0">
                        <c:v>0.12367491166000001</c:v>
                      </c:pt>
                      <c:pt idx="1">
                        <c:v>0.16129032257999998</c:v>
                      </c:pt>
                      <c:pt idx="2">
                        <c:v>0.27055702918000002</c:v>
                      </c:pt>
                      <c:pt idx="3">
                        <c:v>0.20816326531000001</c:v>
                      </c:pt>
                      <c:pt idx="4">
                        <c:v>0.17681728880000003</c:v>
                      </c:pt>
                      <c:pt idx="5">
                        <c:v>0.20631341601</c:v>
                      </c:pt>
                      <c:pt idx="6">
                        <c:v>7.272727273E-2</c:v>
                      </c:pt>
                      <c:pt idx="7">
                        <c:v>0.21353065538999999</c:v>
                      </c:pt>
                      <c:pt idx="8">
                        <c:v>0.2</c:v>
                      </c:pt>
                      <c:pt idx="9">
                        <c:v>0.15259740259999999</c:v>
                      </c:pt>
                      <c:pt idx="10">
                        <c:v>0.19180819181</c:v>
                      </c:pt>
                    </c:numCache>
                  </c:numRef>
                </c:val>
                <c:extLst xmlns:c15="http://schemas.microsoft.com/office/drawing/2012/chart">
                  <c:ext xmlns:c16="http://schemas.microsoft.com/office/drawing/2014/chart" uri="{C3380CC4-5D6E-409C-BE32-E72D297353CC}">
                    <c16:uniqueId val="{0000000B-ADF0-4FE4-84D6-BF0E6DFD5179}"/>
                  </c:ext>
                </c:extLst>
              </c15:ser>
            </c15:filteredBarSeries>
          </c:ext>
        </c:extLst>
      </c:barChart>
      <c:catAx>
        <c:axId val="185079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79168960"/>
        <c:crosses val="autoZero"/>
        <c:auto val="1"/>
        <c:lblAlgn val="ctr"/>
        <c:lblOffset val="100"/>
        <c:noMultiLvlLbl val="0"/>
      </c:catAx>
      <c:valAx>
        <c:axId val="179168960"/>
        <c:scaling>
          <c:orientation val="minMax"/>
        </c:scaling>
        <c:delete val="1"/>
        <c:axPos val="l"/>
        <c:numFmt formatCode="0%" sourceLinked="1"/>
        <c:majorTickMark val="none"/>
        <c:minorTickMark val="none"/>
        <c:tickLblPos val="nextTo"/>
        <c:crossAx val="185079808"/>
        <c:crosses val="autoZero"/>
        <c:crossBetween val="between"/>
      </c:valAx>
      <c:spPr>
        <a:noFill/>
        <a:ln>
          <a:noFill/>
        </a:ln>
        <a:effectLst/>
      </c:spPr>
    </c:plotArea>
    <c:legend>
      <c:legendPos val="r"/>
      <c:layout>
        <c:manualLayout>
          <c:xMode val="edge"/>
          <c:yMode val="edge"/>
          <c:x val="0.8832459640631809"/>
          <c:y val="9.9130264227758308E-2"/>
          <c:w val="0.11044267566226006"/>
          <c:h val="0.5613193353694495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chemeClr val="tx1"/>
          </a:solidFill>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534776902887142E-2"/>
          <c:y val="2.5428331875182269E-2"/>
          <c:w val="0.884423665791776"/>
          <c:h val="0.89032042869641292"/>
        </c:manualLayout>
      </c:layout>
      <c:bubbleChart>
        <c:varyColors val="0"/>
        <c:ser>
          <c:idx val="2"/>
          <c:order val="0"/>
          <c:tx>
            <c:strRef>
              <c:f>'Opp. score by theme'!$B$4</c:f>
              <c:strCache>
                <c:ptCount val="1"/>
                <c:pt idx="0">
                  <c:v>Loyalty</c:v>
                </c:pt>
              </c:strCache>
            </c:strRef>
          </c:tx>
          <c:spPr>
            <a:solidFill>
              <a:srgbClr val="008265"/>
            </a:solidFill>
            <a:ln w="25400">
              <a:noFill/>
            </a:ln>
            <a:effectLst/>
          </c:spPr>
          <c:invertIfNegative val="0"/>
          <c:dLbls>
            <c:dLbl>
              <c:idx val="0"/>
              <c:layout>
                <c:manualLayout>
                  <c:x val="-5.0802578249147428E-3"/>
                  <c:y val="1.4633356832917862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4D6C-4315-B258-199F83C8DC79}"/>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theme'!$C$4</c:f>
              <c:numCache>
                <c:formatCode>0.00</c:formatCode>
                <c:ptCount val="1"/>
                <c:pt idx="0">
                  <c:v>6.3717912019999998</c:v>
                </c:pt>
              </c:numCache>
            </c:numRef>
          </c:xVal>
          <c:yVal>
            <c:numRef>
              <c:f>'Opp. score by theme'!$D$4</c:f>
              <c:numCache>
                <c:formatCode>0.00</c:formatCode>
                <c:ptCount val="1"/>
                <c:pt idx="0">
                  <c:v>5.2889378200000001</c:v>
                </c:pt>
              </c:numCache>
            </c:numRef>
          </c:yVal>
          <c:bubbleSize>
            <c:numRef>
              <c:f>'Opp. score by theme'!$E$4</c:f>
              <c:numCache>
                <c:formatCode>0.00</c:formatCode>
                <c:ptCount val="1"/>
                <c:pt idx="0">
                  <c:v>7.4546445830000003</c:v>
                </c:pt>
              </c:numCache>
            </c:numRef>
          </c:bubbleSize>
          <c:bubble3D val="0"/>
          <c:extLst>
            <c:ext xmlns:c16="http://schemas.microsoft.com/office/drawing/2014/chart" uri="{C3380CC4-5D6E-409C-BE32-E72D297353CC}">
              <c16:uniqueId val="{00000001-4D6C-4315-B258-199F83C8DC79}"/>
            </c:ext>
          </c:extLst>
        </c:ser>
        <c:ser>
          <c:idx val="0"/>
          <c:order val="1"/>
          <c:tx>
            <c:strRef>
              <c:f>'Opp. score by theme'!$B$5</c:f>
              <c:strCache>
                <c:ptCount val="1"/>
                <c:pt idx="0">
                  <c:v>Confidence</c:v>
                </c:pt>
              </c:strCache>
            </c:strRef>
          </c:tx>
          <c:spPr>
            <a:solidFill>
              <a:srgbClr val="AB588C"/>
            </a:solidFill>
            <a:ln w="25400">
              <a:noFill/>
            </a:ln>
            <a:effectLst/>
          </c:spPr>
          <c:invertIfNegative val="0"/>
          <c:dLbls>
            <c:dLbl>
              <c:idx val="0"/>
              <c:layout>
                <c:manualLayout>
                  <c:x val="6.9753427953417158E-2"/>
                  <c:y val="-1.5022199422440451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4D6C-4315-B258-199F83C8DC79}"/>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r"/>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theme'!$C$5</c:f>
              <c:numCache>
                <c:formatCode>0.00</c:formatCode>
                <c:ptCount val="1"/>
                <c:pt idx="0">
                  <c:v>6.766124842</c:v>
                </c:pt>
              </c:numCache>
            </c:numRef>
          </c:xVal>
          <c:yVal>
            <c:numRef>
              <c:f>'Opp. score by theme'!$D$5</c:f>
              <c:numCache>
                <c:formatCode>0.00</c:formatCode>
                <c:ptCount val="1"/>
                <c:pt idx="0">
                  <c:v>6.638043068</c:v>
                </c:pt>
              </c:numCache>
            </c:numRef>
          </c:yVal>
          <c:bubbleSize>
            <c:numRef>
              <c:f>'Opp. score by theme'!$E$5</c:f>
              <c:numCache>
                <c:formatCode>0.00</c:formatCode>
                <c:ptCount val="1"/>
                <c:pt idx="0">
                  <c:v>6.894206617</c:v>
                </c:pt>
              </c:numCache>
            </c:numRef>
          </c:bubbleSize>
          <c:bubble3D val="0"/>
          <c:extLst>
            <c:ext xmlns:c16="http://schemas.microsoft.com/office/drawing/2014/chart" uri="{C3380CC4-5D6E-409C-BE32-E72D297353CC}">
              <c16:uniqueId val="{00000003-4D6C-4315-B258-199F83C8DC79}"/>
            </c:ext>
          </c:extLst>
        </c:ser>
        <c:ser>
          <c:idx val="1"/>
          <c:order val="2"/>
          <c:tx>
            <c:strRef>
              <c:f>'Opp. score by theme'!$B$6</c:f>
              <c:strCache>
                <c:ptCount val="1"/>
                <c:pt idx="0">
                  <c:v>Protection</c:v>
                </c:pt>
              </c:strCache>
            </c:strRef>
          </c:tx>
          <c:spPr>
            <a:solidFill>
              <a:srgbClr val="92D1B3"/>
            </a:solidFill>
            <a:ln w="25400">
              <a:noFill/>
            </a:ln>
            <a:effectLst/>
          </c:spPr>
          <c:invertIfNegative val="0"/>
          <c:dLbls>
            <c:dLbl>
              <c:idx val="0"/>
              <c:layout>
                <c:manualLayout>
                  <c:x val="-4.4478904422661537E-2"/>
                  <c:y val="-7.3783598613855528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4D6C-4315-B258-199F83C8DC79}"/>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theme'!$C$6</c:f>
              <c:numCache>
                <c:formatCode>0.00</c:formatCode>
                <c:ptCount val="1"/>
                <c:pt idx="0">
                  <c:v>6.6078824320000003</c:v>
                </c:pt>
              </c:numCache>
            </c:numRef>
          </c:xVal>
          <c:yVal>
            <c:numRef>
              <c:f>'Opp. score by theme'!$D$6</c:f>
              <c:numCache>
                <c:formatCode>0.00</c:formatCode>
                <c:ptCount val="1"/>
                <c:pt idx="0">
                  <c:v>6.5884985619999998</c:v>
                </c:pt>
              </c:numCache>
            </c:numRef>
          </c:yVal>
          <c:bubbleSize>
            <c:numRef>
              <c:f>'Opp. score by theme'!$E$6</c:f>
              <c:numCache>
                <c:formatCode>0.00</c:formatCode>
                <c:ptCount val="1"/>
                <c:pt idx="0">
                  <c:v>6.6272663009999997</c:v>
                </c:pt>
              </c:numCache>
            </c:numRef>
          </c:bubbleSize>
          <c:bubble3D val="0"/>
          <c:extLst>
            <c:ext xmlns:c16="http://schemas.microsoft.com/office/drawing/2014/chart" uri="{C3380CC4-5D6E-409C-BE32-E72D297353CC}">
              <c16:uniqueId val="{00000005-4D6C-4315-B258-199F83C8DC79}"/>
            </c:ext>
          </c:extLst>
        </c:ser>
        <c:ser>
          <c:idx val="3"/>
          <c:order val="3"/>
          <c:tx>
            <c:strRef>
              <c:f>'Opp. score by theme'!$B$7</c:f>
              <c:strCache>
                <c:ptCount val="1"/>
                <c:pt idx="0">
                  <c:v>Ease</c:v>
                </c:pt>
              </c:strCache>
            </c:strRef>
          </c:tx>
          <c:spPr>
            <a:solidFill>
              <a:srgbClr val="E20613"/>
            </a:solidFill>
            <a:ln w="25400">
              <a:noFill/>
            </a:ln>
            <a:effectLst/>
          </c:spPr>
          <c:invertIfNegative val="0"/>
          <c:dLbls>
            <c:dLbl>
              <c:idx val="0"/>
              <c:layout>
                <c:manualLayout>
                  <c:x val="7.1174644178941204E-2"/>
                  <c:y val="4.4050961601330083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4D6C-4315-B258-199F83C8DC79}"/>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r"/>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theme'!$C$7</c:f>
              <c:numCache>
                <c:formatCode>0.00</c:formatCode>
                <c:ptCount val="1"/>
                <c:pt idx="0">
                  <c:v>6.5903235039999997</c:v>
                </c:pt>
              </c:numCache>
            </c:numRef>
          </c:xVal>
          <c:yVal>
            <c:numRef>
              <c:f>'Opp. score by theme'!$D$7</c:f>
              <c:numCache>
                <c:formatCode>0.00</c:formatCode>
                <c:ptCount val="1"/>
                <c:pt idx="0">
                  <c:v>6.6993736699999999</c:v>
                </c:pt>
              </c:numCache>
            </c:numRef>
          </c:yVal>
          <c:bubbleSize>
            <c:numRef>
              <c:f>'Opp. score by theme'!$E$7</c:f>
              <c:numCache>
                <c:formatCode>0.00</c:formatCode>
                <c:ptCount val="1"/>
                <c:pt idx="0">
                  <c:v>6.4812733390000004</c:v>
                </c:pt>
              </c:numCache>
            </c:numRef>
          </c:bubbleSize>
          <c:bubble3D val="0"/>
          <c:extLst>
            <c:ext xmlns:c16="http://schemas.microsoft.com/office/drawing/2014/chart" uri="{C3380CC4-5D6E-409C-BE32-E72D297353CC}">
              <c16:uniqueId val="{00000007-4D6C-4315-B258-199F83C8DC79}"/>
            </c:ext>
          </c:extLst>
        </c:ser>
        <c:ser>
          <c:idx val="4"/>
          <c:order val="4"/>
          <c:tx>
            <c:strRef>
              <c:f>'Opp. score by theme'!$B$8</c:f>
              <c:strCache>
                <c:ptCount val="1"/>
                <c:pt idx="0">
                  <c:v>Speed (claims)</c:v>
                </c:pt>
              </c:strCache>
            </c:strRef>
          </c:tx>
          <c:spPr>
            <a:solidFill>
              <a:srgbClr val="F5A03D"/>
            </a:solidFill>
            <a:ln w="25400">
              <a:noFill/>
            </a:ln>
            <a:effectLst/>
          </c:spPr>
          <c:invertIfNegative val="0"/>
          <c:dLbls>
            <c:dLbl>
              <c:idx val="0"/>
              <c:layout>
                <c:manualLayout>
                  <c:x val="2.4927925018836214E-2"/>
                  <c:y val="9.7132849497015714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4D6C-4315-B258-199F83C8DC79}"/>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theme'!$C$8</c:f>
              <c:numCache>
                <c:formatCode>0.00</c:formatCode>
                <c:ptCount val="1"/>
                <c:pt idx="0">
                  <c:v>6.537598204</c:v>
                </c:pt>
              </c:numCache>
            </c:numRef>
          </c:xVal>
          <c:yVal>
            <c:numRef>
              <c:f>'Opp. score by theme'!$D$8</c:f>
              <c:numCache>
                <c:formatCode>0.00</c:formatCode>
                <c:ptCount val="1"/>
                <c:pt idx="0">
                  <c:v>6.7033036519999998</c:v>
                </c:pt>
              </c:numCache>
            </c:numRef>
          </c:yVal>
          <c:bubbleSize>
            <c:numRef>
              <c:f>'Opp. score by theme'!$E$8</c:f>
              <c:numCache>
                <c:formatCode>0.00</c:formatCode>
                <c:ptCount val="1"/>
                <c:pt idx="0">
                  <c:v>6.3718927570000004</c:v>
                </c:pt>
              </c:numCache>
            </c:numRef>
          </c:bubbleSize>
          <c:bubble3D val="0"/>
          <c:extLst>
            <c:ext xmlns:c16="http://schemas.microsoft.com/office/drawing/2014/chart" uri="{C3380CC4-5D6E-409C-BE32-E72D297353CC}">
              <c16:uniqueId val="{00000009-4D6C-4315-B258-199F83C8DC79}"/>
            </c:ext>
          </c:extLst>
        </c:ser>
        <c:ser>
          <c:idx val="5"/>
          <c:order val="5"/>
          <c:tx>
            <c:strRef>
              <c:f>'Opp. score by theme'!$B$9</c:f>
              <c:strCache>
                <c:ptCount val="1"/>
                <c:pt idx="0">
                  <c:v>Respect (claims)</c:v>
                </c:pt>
              </c:strCache>
            </c:strRef>
          </c:tx>
          <c:spPr>
            <a:solidFill>
              <a:srgbClr val="F9ED6F"/>
            </a:solidFill>
            <a:ln w="25400">
              <a:noFill/>
            </a:ln>
            <a:effectLst/>
          </c:spPr>
          <c:invertIfNegative val="0"/>
          <c:dLbls>
            <c:dLbl>
              <c:idx val="0"/>
              <c:layout>
                <c:manualLayout>
                  <c:x val="-0.1952989393675949"/>
                  <c:y val="-0.15339423319416035"/>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4D6C-4315-B258-199F83C8DC79}"/>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theme'!$C$9</c:f>
              <c:numCache>
                <c:formatCode>0.00</c:formatCode>
                <c:ptCount val="1"/>
                <c:pt idx="0">
                  <c:v>6.0493827160000002</c:v>
                </c:pt>
              </c:numCache>
            </c:numRef>
          </c:xVal>
          <c:yVal>
            <c:numRef>
              <c:f>'Opp. score by theme'!$D$9</c:f>
              <c:numCache>
                <c:formatCode>0.00</c:formatCode>
                <c:ptCount val="1"/>
                <c:pt idx="0">
                  <c:v>6.1849347129999996</c:v>
                </c:pt>
              </c:numCache>
            </c:numRef>
          </c:yVal>
          <c:bubbleSize>
            <c:numRef>
              <c:f>'Opp. score by theme'!$E$9</c:f>
              <c:numCache>
                <c:formatCode>0.00</c:formatCode>
                <c:ptCount val="1"/>
                <c:pt idx="0">
                  <c:v>5.9138307189999999</c:v>
                </c:pt>
              </c:numCache>
            </c:numRef>
          </c:bubbleSize>
          <c:bubble3D val="0"/>
          <c:extLst>
            <c:ext xmlns:c16="http://schemas.microsoft.com/office/drawing/2014/chart" uri="{C3380CC4-5D6E-409C-BE32-E72D297353CC}">
              <c16:uniqueId val="{0000000B-4D6C-4315-B258-199F83C8DC79}"/>
            </c:ext>
          </c:extLst>
        </c:ser>
        <c:ser>
          <c:idx val="6"/>
          <c:order val="6"/>
          <c:tx>
            <c:strRef>
              <c:f>'Opp. score by theme'!$B$10</c:f>
              <c:strCache>
                <c:ptCount val="1"/>
                <c:pt idx="0">
                  <c:v>Control (claims)</c:v>
                </c:pt>
              </c:strCache>
            </c:strRef>
          </c:tx>
          <c:spPr>
            <a:solidFill>
              <a:srgbClr val="15ADD0"/>
            </a:solidFill>
            <a:ln w="25400">
              <a:noFill/>
            </a:ln>
            <a:effectLst/>
          </c:spPr>
          <c:invertIfNegative val="0"/>
          <c:dLbls>
            <c:dLbl>
              <c:idx val="0"/>
              <c:layout>
                <c:manualLayout>
                  <c:x val="-0.32734593507041904"/>
                  <c:y val="-5.7859164401602825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4D6C-4315-B258-199F83C8DC79}"/>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theme'!$C$10</c:f>
              <c:numCache>
                <c:formatCode>0.00</c:formatCode>
                <c:ptCount val="1"/>
                <c:pt idx="0">
                  <c:v>6.1279461279999996</c:v>
                </c:pt>
              </c:numCache>
            </c:numRef>
          </c:xVal>
          <c:yVal>
            <c:numRef>
              <c:f>'Opp. score by theme'!$D$10</c:f>
              <c:numCache>
                <c:formatCode>0.00</c:formatCode>
                <c:ptCount val="1"/>
                <c:pt idx="0">
                  <c:v>6.371660586</c:v>
                </c:pt>
              </c:numCache>
            </c:numRef>
          </c:yVal>
          <c:bubbleSize>
            <c:numRef>
              <c:f>'Opp. score by theme'!$E$10</c:f>
              <c:numCache>
                <c:formatCode>0.00</c:formatCode>
                <c:ptCount val="1"/>
                <c:pt idx="0">
                  <c:v>5.8842316700000001</c:v>
                </c:pt>
              </c:numCache>
            </c:numRef>
          </c:bubbleSize>
          <c:bubble3D val="0"/>
          <c:extLst>
            <c:ext xmlns:c16="http://schemas.microsoft.com/office/drawing/2014/chart" uri="{C3380CC4-5D6E-409C-BE32-E72D297353CC}">
              <c16:uniqueId val="{0000000D-4D6C-4315-B258-199F83C8DC79}"/>
            </c:ext>
          </c:extLst>
        </c:ser>
        <c:ser>
          <c:idx val="7"/>
          <c:order val="7"/>
          <c:tx>
            <c:strRef>
              <c:f>'Opp. score by theme'!$B$11</c:f>
              <c:strCache>
                <c:ptCount val="1"/>
                <c:pt idx="0">
                  <c:v>Price</c:v>
                </c:pt>
              </c:strCache>
            </c:strRef>
          </c:tx>
          <c:spPr>
            <a:solidFill>
              <a:srgbClr val="93C01F"/>
            </a:solidFill>
            <a:ln w="25400">
              <a:noFill/>
            </a:ln>
            <a:effectLst/>
          </c:spPr>
          <c:invertIfNegative val="0"/>
          <c:dLbls>
            <c:dLbl>
              <c:idx val="0"/>
              <c:layout>
                <c:manualLayout>
                  <c:x val="-0.2506619637844954"/>
                  <c:y val="-1.6308086044404677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4D6C-4315-B258-199F83C8DC79}"/>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l"/>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theme'!$C$11</c:f>
              <c:numCache>
                <c:formatCode>0.00</c:formatCode>
                <c:ptCount val="1"/>
                <c:pt idx="0">
                  <c:v>5.4965486529999996</c:v>
                </c:pt>
              </c:numCache>
            </c:numRef>
          </c:xVal>
          <c:yVal>
            <c:numRef>
              <c:f>'Opp. score by theme'!$D$11</c:f>
              <c:numCache>
                <c:formatCode>0.00</c:formatCode>
                <c:ptCount val="1"/>
                <c:pt idx="0">
                  <c:v>5.1883929010000003</c:v>
                </c:pt>
              </c:numCache>
            </c:numRef>
          </c:yVal>
          <c:bubbleSize>
            <c:numRef>
              <c:f>'Opp. score by theme'!$E$11</c:f>
              <c:numCache>
                <c:formatCode>0.00</c:formatCode>
                <c:ptCount val="1"/>
                <c:pt idx="0">
                  <c:v>5.8047044049999998</c:v>
                </c:pt>
              </c:numCache>
            </c:numRef>
          </c:bubbleSize>
          <c:bubble3D val="0"/>
          <c:extLst>
            <c:ext xmlns:c16="http://schemas.microsoft.com/office/drawing/2014/chart" uri="{C3380CC4-5D6E-409C-BE32-E72D297353CC}">
              <c16:uniqueId val="{0000000F-4D6C-4315-B258-199F83C8DC79}"/>
            </c:ext>
          </c:extLst>
        </c:ser>
        <c:ser>
          <c:idx val="8"/>
          <c:order val="8"/>
          <c:tx>
            <c:strRef>
              <c:f>'Opp. score by theme'!$B$12</c:f>
              <c:strCache>
                <c:ptCount val="1"/>
                <c:pt idx="0">
                  <c:v>Relationship</c:v>
                </c:pt>
              </c:strCache>
            </c:strRef>
          </c:tx>
          <c:spPr>
            <a:solidFill>
              <a:schemeClr val="tx1"/>
            </a:solidFill>
            <a:ln w="25400">
              <a:noFill/>
            </a:ln>
            <a:effectLst/>
          </c:spPr>
          <c:invertIfNegative val="0"/>
          <c:dLbls>
            <c:dLbl>
              <c:idx val="0"/>
              <c:layout>
                <c:manualLayout>
                  <c:x val="-0.20585498241291267"/>
                  <c:y val="5.5485498108448932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4D6C-4315-B258-199F83C8DC79}"/>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l"/>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theme'!$C$12</c:f>
              <c:numCache>
                <c:formatCode>0.00</c:formatCode>
                <c:ptCount val="1"/>
                <c:pt idx="0">
                  <c:v>5.2905811619999996</c:v>
                </c:pt>
              </c:numCache>
            </c:numRef>
          </c:xVal>
          <c:yVal>
            <c:numRef>
              <c:f>'Opp. score by theme'!$D$12</c:f>
              <c:numCache>
                <c:formatCode>0.00</c:formatCode>
                <c:ptCount val="1"/>
                <c:pt idx="0">
                  <c:v>5.0285764210000004</c:v>
                </c:pt>
              </c:numCache>
            </c:numRef>
          </c:yVal>
          <c:bubbleSize>
            <c:numRef>
              <c:f>'Opp. score by theme'!$E$12</c:f>
              <c:numCache>
                <c:formatCode>0.00</c:formatCode>
                <c:ptCount val="1"/>
                <c:pt idx="0">
                  <c:v>5.5525859039999999</c:v>
                </c:pt>
              </c:numCache>
            </c:numRef>
          </c:bubbleSize>
          <c:bubble3D val="0"/>
          <c:extLst>
            <c:ext xmlns:c16="http://schemas.microsoft.com/office/drawing/2014/chart" uri="{C3380CC4-5D6E-409C-BE32-E72D297353CC}">
              <c16:uniqueId val="{00000011-4D6C-4315-B258-199F83C8DC79}"/>
            </c:ext>
          </c:extLst>
        </c:ser>
        <c:dLbls>
          <c:showLegendKey val="0"/>
          <c:showVal val="0"/>
          <c:showCatName val="0"/>
          <c:showSerName val="0"/>
          <c:showPercent val="0"/>
          <c:showBubbleSize val="0"/>
        </c:dLbls>
        <c:bubbleScale val="40"/>
        <c:showNegBubbles val="0"/>
        <c:axId val="543485656"/>
        <c:axId val="543486048"/>
      </c:bubbleChart>
      <c:valAx>
        <c:axId val="543485656"/>
        <c:scaling>
          <c:orientation val="minMax"/>
          <c:max val="10"/>
          <c:min val="0"/>
        </c:scaling>
        <c:delete val="1"/>
        <c:axPos val="b"/>
        <c:numFmt formatCode="0.00" sourceLinked="1"/>
        <c:majorTickMark val="out"/>
        <c:minorTickMark val="none"/>
        <c:tickLblPos val="nextTo"/>
        <c:crossAx val="543486048"/>
        <c:crosses val="autoZero"/>
        <c:crossBetween val="midCat"/>
      </c:valAx>
      <c:valAx>
        <c:axId val="543486048"/>
        <c:scaling>
          <c:orientation val="minMax"/>
          <c:max val="10"/>
        </c:scaling>
        <c:delete val="1"/>
        <c:axPos val="l"/>
        <c:numFmt formatCode="0.00" sourceLinked="1"/>
        <c:majorTickMark val="out"/>
        <c:minorTickMark val="none"/>
        <c:tickLblPos val="nextTo"/>
        <c:crossAx val="543485656"/>
        <c:crosses val="autoZero"/>
        <c:crossBetween val="midCat"/>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spPr>
            <a:solidFill>
              <a:schemeClr val="accent1">
                <a:alpha val="75000"/>
              </a:schemeClr>
            </a:solidFill>
            <a:ln>
              <a:noFill/>
            </a:ln>
            <a:effectLst/>
          </c:spPr>
          <c:invertIfNegative val="0"/>
          <c:dPt>
            <c:idx val="0"/>
            <c:invertIfNegative val="0"/>
            <c:bubble3D val="0"/>
            <c:spPr>
              <a:solidFill>
                <a:srgbClr val="15ADD0"/>
              </a:solidFill>
              <a:ln>
                <a:noFill/>
              </a:ln>
              <a:effectLst/>
            </c:spPr>
            <c:extLst>
              <c:ext xmlns:c16="http://schemas.microsoft.com/office/drawing/2014/chart" uri="{C3380CC4-5D6E-409C-BE32-E72D297353CC}">
                <c16:uniqueId val="{00000000-3933-4CC3-8228-8EE44AA86F20}"/>
              </c:ext>
            </c:extLst>
          </c:dPt>
          <c:dPt>
            <c:idx val="1"/>
            <c:invertIfNegative val="0"/>
            <c:bubble3D val="0"/>
            <c:spPr>
              <a:solidFill>
                <a:srgbClr val="008265"/>
              </a:solidFill>
              <a:ln>
                <a:noFill/>
              </a:ln>
              <a:effectLst/>
            </c:spPr>
            <c:extLst>
              <c:ext xmlns:c16="http://schemas.microsoft.com/office/drawing/2014/chart" uri="{C3380CC4-5D6E-409C-BE32-E72D297353CC}">
                <c16:uniqueId val="{00000001-3933-4CC3-8228-8EE44AA86F20}"/>
              </c:ext>
            </c:extLst>
          </c:dPt>
          <c:dPt>
            <c:idx val="2"/>
            <c:invertIfNegative val="0"/>
            <c:bubble3D val="0"/>
            <c:spPr>
              <a:solidFill>
                <a:srgbClr val="A9D5C0"/>
              </a:solidFill>
              <a:ln>
                <a:noFill/>
              </a:ln>
              <a:effectLst/>
            </c:spPr>
            <c:extLst>
              <c:ext xmlns:c16="http://schemas.microsoft.com/office/drawing/2014/chart" uri="{C3380CC4-5D6E-409C-BE32-E72D297353CC}">
                <c16:uniqueId val="{00000002-3933-4CC3-8228-8EE44AA86F20}"/>
              </c:ext>
            </c:extLst>
          </c:dPt>
          <c:dPt>
            <c:idx val="3"/>
            <c:invertIfNegative val="0"/>
            <c:bubble3D val="0"/>
            <c:spPr>
              <a:solidFill>
                <a:srgbClr val="93C01F"/>
              </a:solidFill>
              <a:ln>
                <a:noFill/>
              </a:ln>
              <a:effectLst/>
            </c:spPr>
            <c:extLst>
              <c:ext xmlns:c16="http://schemas.microsoft.com/office/drawing/2014/chart" uri="{C3380CC4-5D6E-409C-BE32-E72D297353CC}">
                <c16:uniqueId val="{00000003-3933-4CC3-8228-8EE44AA86F20}"/>
              </c:ext>
            </c:extLst>
          </c:dPt>
          <c:dPt>
            <c:idx val="4"/>
            <c:invertIfNegative val="0"/>
            <c:bubble3D val="0"/>
            <c:spPr>
              <a:solidFill>
                <a:srgbClr val="AB588C"/>
              </a:solidFill>
              <a:ln>
                <a:noFill/>
              </a:ln>
              <a:effectLst/>
            </c:spPr>
            <c:extLst>
              <c:ext xmlns:c16="http://schemas.microsoft.com/office/drawing/2014/chart" uri="{C3380CC4-5D6E-409C-BE32-E72D297353CC}">
                <c16:uniqueId val="{00000004-3933-4CC3-8228-8EE44AA86F20}"/>
              </c:ext>
            </c:extLst>
          </c:dPt>
          <c:dLbls>
            <c:dLbl>
              <c:idx val="0"/>
              <c:layout>
                <c:manualLayout>
                  <c:x val="-5.7636162578932762E-3"/>
                  <c:y val="0.20538445090192625"/>
                </c:manualLayout>
              </c:layout>
              <c:tx>
                <c:rich>
                  <a:bodyPr/>
                  <a:lstStyle/>
                  <a:p>
                    <a:fld id="{6E5EF6AE-39C2-42DE-A7D1-108064084895}" type="CELLRANGE">
                      <a:rPr lang="en-US" baseline="0"/>
                      <a:pPr/>
                      <a:t>[CELLRANGE]</a:t>
                    </a:fld>
                    <a:r>
                      <a:rPr lang="en-US" baseline="0"/>
                      <a:t>, </a:t>
                    </a:r>
                    <a:fld id="{2A54DF55-6D08-426A-8626-895BCAE64CA0}" type="BUBBLESIZE">
                      <a:rPr lang="en-US" baseline="0"/>
                      <a:pPr/>
                      <a:t>[BUBBLE SIZE]</a:t>
                    </a:fld>
                    <a:endParaRPr lang="en-US" baseline="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0-3933-4CC3-8228-8EE44AA86F20}"/>
                </c:ext>
              </c:extLst>
            </c:dLbl>
            <c:dLbl>
              <c:idx val="1"/>
              <c:layout>
                <c:manualLayout>
                  <c:x val="-0.37996286802391316"/>
                  <c:y val="0.2365673171536419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555F5383-34BF-4B1F-B6C0-46EC3645C867}" type="CELLRANGE">
                      <a:rPr lang="en-US" baseline="0"/>
                      <a:pPr>
                        <a:defRPr/>
                      </a:pPr>
                      <a:t>[CELLRANGE]</a:t>
                    </a:fld>
                    <a:r>
                      <a:rPr lang="en-US" baseline="0"/>
                      <a:t>, </a:t>
                    </a:r>
                    <a:fld id="{0CEE6C88-CF8C-4034-87C6-F0967F669E93}" type="BUBBLESIZE">
                      <a:rPr lang="en-US" baseline="0"/>
                      <a:pPr>
                        <a:defRPr/>
                      </a:pPr>
                      <a:t>[BUBBLE SIZE]</a:t>
                    </a:fld>
                    <a:endParaRPr lang="en-US" baseline="0"/>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1"/>
              <c:extLst>
                <c:ext xmlns:c15="http://schemas.microsoft.com/office/drawing/2012/chart" uri="{CE6537A1-D6FC-4f65-9D91-7224C49458BB}">
                  <c15:layout>
                    <c:manualLayout>
                      <c:w val="0.34899456162370379"/>
                      <c:h val="0.11545032791923972"/>
                    </c:manualLayout>
                  </c15:layout>
                  <c15:dlblFieldTable/>
                  <c15:showDataLabelsRange val="1"/>
                </c:ext>
                <c:ext xmlns:c16="http://schemas.microsoft.com/office/drawing/2014/chart" uri="{C3380CC4-5D6E-409C-BE32-E72D297353CC}">
                  <c16:uniqueId val="{00000001-3933-4CC3-8228-8EE44AA86F20}"/>
                </c:ext>
              </c:extLst>
            </c:dLbl>
            <c:dLbl>
              <c:idx val="2"/>
              <c:layout>
                <c:manualLayout>
                  <c:x val="-0.23332797611530415"/>
                  <c:y val="0.3954124113482602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B0DEBC4D-1546-446D-9E6A-668099CB6CEE}" type="CELLRANGE">
                      <a:rPr lang="en-US" baseline="0"/>
                      <a:pPr>
                        <a:defRPr/>
                      </a:pPr>
                      <a:t>[CELLRANGE]</a:t>
                    </a:fld>
                    <a:r>
                      <a:rPr lang="en-US" baseline="0"/>
                      <a:t>, </a:t>
                    </a:r>
                    <a:fld id="{1DA2515C-D051-410D-B732-FE4487153267}" type="BUBBLESIZE">
                      <a:rPr lang="en-US" baseline="0"/>
                      <a:pPr>
                        <a:defRPr/>
                      </a:pPr>
                      <a:t>[BUBBLE SIZE]</a:t>
                    </a:fld>
                    <a:endParaRPr lang="en-US" baseline="0"/>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1"/>
              <c:extLst>
                <c:ext xmlns:c15="http://schemas.microsoft.com/office/drawing/2012/chart" uri="{CE6537A1-D6FC-4f65-9D91-7224C49458BB}">
                  <c15:layout>
                    <c:manualLayout>
                      <c:w val="0.31641263467044745"/>
                      <c:h val="0.11443098269672539"/>
                    </c:manualLayout>
                  </c15:layout>
                  <c15:dlblFieldTable/>
                  <c15:showDataLabelsRange val="1"/>
                </c:ext>
                <c:ext xmlns:c16="http://schemas.microsoft.com/office/drawing/2014/chart" uri="{C3380CC4-5D6E-409C-BE32-E72D297353CC}">
                  <c16:uniqueId val="{00000002-3933-4CC3-8228-8EE44AA86F20}"/>
                </c:ext>
              </c:extLst>
            </c:dLbl>
            <c:dLbl>
              <c:idx val="3"/>
              <c:layout>
                <c:manualLayout>
                  <c:x val="-0.36453730767187276"/>
                  <c:y val="0.1378141478415871"/>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578ED174-D27C-451D-8599-3605CFD0D9AB}" type="CELLRANGE">
                      <a:rPr lang="en-US" baseline="0"/>
                      <a:pPr>
                        <a:defRPr/>
                      </a:pPr>
                      <a:t>[CELLRANGE]</a:t>
                    </a:fld>
                    <a:r>
                      <a:rPr lang="en-US" baseline="0"/>
                      <a:t>, </a:t>
                    </a:r>
                    <a:fld id="{FD869080-F299-48D5-8627-AA080E4F472E}" type="BUBBLESIZE">
                      <a:rPr lang="en-US" baseline="0"/>
                      <a:pPr>
                        <a:defRPr/>
                      </a:pPr>
                      <a:t>[BUBBLE SIZE]</a:t>
                    </a:fld>
                    <a:endParaRPr lang="en-US" baseline="0"/>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1"/>
              <c:extLst>
                <c:ext xmlns:c15="http://schemas.microsoft.com/office/drawing/2012/chart" uri="{CE6537A1-D6FC-4f65-9D91-7224C49458BB}">
                  <c15:layout>
                    <c:manualLayout>
                      <c:w val="0.26355228575831308"/>
                      <c:h val="0.14989051520327454"/>
                    </c:manualLayout>
                  </c15:layout>
                  <c15:dlblFieldTable/>
                  <c15:showDataLabelsRange val="1"/>
                </c:ext>
                <c:ext xmlns:c16="http://schemas.microsoft.com/office/drawing/2014/chart" uri="{C3380CC4-5D6E-409C-BE32-E72D297353CC}">
                  <c16:uniqueId val="{00000003-3933-4CC3-8228-8EE44AA86F20}"/>
                </c:ext>
              </c:extLst>
            </c:dLbl>
            <c:dLbl>
              <c:idx val="4"/>
              <c:layout>
                <c:manualLayout>
                  <c:x val="-0.18604263412712246"/>
                  <c:y val="-0.1182042908715120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8C67FFCC-70E9-4BD2-8E0F-D6A5C1BDD186}" type="CELLRANGE">
                      <a:rPr lang="en-US" baseline="0"/>
                      <a:pPr>
                        <a:defRPr/>
                      </a:pPr>
                      <a:t>[CELLRANGE]</a:t>
                    </a:fld>
                    <a:r>
                      <a:rPr lang="en-US" baseline="0"/>
                      <a:t>, </a:t>
                    </a:r>
                    <a:fld id="{7873CE70-0EBB-441D-85D2-5CB694834EAA}" type="BUBBLESIZE">
                      <a:rPr lang="en-US" baseline="0"/>
                      <a:pPr>
                        <a:defRPr/>
                      </a:pPr>
                      <a:t>[BUBBLE SIZE]</a:t>
                    </a:fld>
                    <a:endParaRPr lang="en-US" baseline="0"/>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1"/>
              <c:extLst>
                <c:ext xmlns:c15="http://schemas.microsoft.com/office/drawing/2012/chart" uri="{CE6537A1-D6FC-4f65-9D91-7224C49458BB}">
                  <c15:layout>
                    <c:manualLayout>
                      <c:w val="0.26284155782162383"/>
                      <c:h val="8.2842449155474451E-2"/>
                    </c:manualLayout>
                  </c15:layout>
                  <c15:dlblFieldTable/>
                  <c15:showDataLabelsRange val="1"/>
                </c:ext>
                <c:ext xmlns:c16="http://schemas.microsoft.com/office/drawing/2014/chart" uri="{C3380CC4-5D6E-409C-BE32-E72D297353CC}">
                  <c16:uniqueId val="{00000004-3933-4CC3-8228-8EE44AA86F2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1"/>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'1'!$C$14:$C$18</c:f>
              <c:numCache>
                <c:formatCode>0.00</c:formatCode>
                <c:ptCount val="5"/>
                <c:pt idx="0">
                  <c:v>7.1476285910000001</c:v>
                </c:pt>
                <c:pt idx="1">
                  <c:v>7.0407481629999999</c:v>
                </c:pt>
                <c:pt idx="2">
                  <c:v>6.8203072809999998</c:v>
                </c:pt>
                <c:pt idx="3">
                  <c:v>7.3947895790000002</c:v>
                </c:pt>
                <c:pt idx="4">
                  <c:v>7.6686706750000004</c:v>
                </c:pt>
              </c:numCache>
            </c:numRef>
          </c:xVal>
          <c:yVal>
            <c:numRef>
              <c:f>'1'!$D$14:$D$18</c:f>
              <c:numCache>
                <c:formatCode>0.00</c:formatCode>
                <c:ptCount val="5"/>
                <c:pt idx="0">
                  <c:v>5.4224376730000001</c:v>
                </c:pt>
                <c:pt idx="1">
                  <c:v>5.9626038780000004</c:v>
                </c:pt>
                <c:pt idx="2">
                  <c:v>5.6219596940000001</c:v>
                </c:pt>
                <c:pt idx="3">
                  <c:v>6.8494208499999996</c:v>
                </c:pt>
                <c:pt idx="4">
                  <c:v>7.5017205779999996</c:v>
                </c:pt>
              </c:numCache>
            </c:numRef>
          </c:yVal>
          <c:bubbleSize>
            <c:numRef>
              <c:f>'1'!$E$14:$E$18</c:f>
              <c:numCache>
                <c:formatCode>0.00</c:formatCode>
                <c:ptCount val="5"/>
                <c:pt idx="0">
                  <c:v>8.8728195079999992</c:v>
                </c:pt>
                <c:pt idx="1">
                  <c:v>8.1188924480000004</c:v>
                </c:pt>
                <c:pt idx="2">
                  <c:v>8.0186548680000005</c:v>
                </c:pt>
                <c:pt idx="3">
                  <c:v>7.9401583090000001</c:v>
                </c:pt>
                <c:pt idx="4">
                  <c:v>7.8356207710000003</c:v>
                </c:pt>
              </c:numCache>
            </c:numRef>
          </c:bubbleSize>
          <c:bubble3D val="0"/>
          <c:extLst>
            <c:ext xmlns:c15="http://schemas.microsoft.com/office/drawing/2012/chart" uri="{02D57815-91ED-43cb-92C2-25804820EDAC}">
              <c15:datalabelsRange>
                <c15:f>'1'!$B$14:$B$18</c15:f>
                <c15:dlblRangeCache>
                  <c:ptCount val="5"/>
                  <c:pt idx="0">
                    <c:v>Loyalty: I am able to get a discount for staying with the same company</c:v>
                  </c:pt>
                  <c:pt idx="1">
                    <c:v>Loyalty: My provider takes my loyalty into account when calculating renewal quotes after I have claimed</c:v>
                  </c:pt>
                  <c:pt idx="2">
                    <c:v>Loyalty: The premium doesn't increase because I'm not a new customer anymore</c:v>
                  </c:pt>
                  <c:pt idx="3">
                    <c:v>Confidence: The company handles complaints professionally and fairly</c:v>
                  </c:pt>
                  <c:pt idx="4">
                    <c:v>Confidence: The policy is explained clearly</c:v>
                  </c:pt>
                </c15:dlblRangeCache>
              </c15:datalabelsRange>
            </c:ext>
            <c:ext xmlns:c16="http://schemas.microsoft.com/office/drawing/2014/chart" uri="{C3380CC4-5D6E-409C-BE32-E72D297353CC}">
              <c16:uniqueId val="{00000005-3933-4CC3-8228-8EE44AA86F20}"/>
            </c:ext>
          </c:extLst>
        </c:ser>
        <c:dLbls>
          <c:showLegendKey val="0"/>
          <c:showVal val="0"/>
          <c:showCatName val="0"/>
          <c:showSerName val="0"/>
          <c:showPercent val="0"/>
          <c:showBubbleSize val="0"/>
        </c:dLbls>
        <c:bubbleScale val="100"/>
        <c:showNegBubbles val="0"/>
        <c:axId val="1579179168"/>
        <c:axId val="1579171264"/>
      </c:bubbleChart>
      <c:valAx>
        <c:axId val="1579179168"/>
        <c:scaling>
          <c:orientation val="minMax"/>
          <c:min val="0"/>
        </c:scaling>
        <c:delete val="1"/>
        <c:axPos val="b"/>
        <c:numFmt formatCode="0.00" sourceLinked="1"/>
        <c:majorTickMark val="none"/>
        <c:minorTickMark val="none"/>
        <c:tickLblPos val="nextTo"/>
        <c:crossAx val="1579171264"/>
        <c:crosses val="autoZero"/>
        <c:crossBetween val="midCat"/>
      </c:valAx>
      <c:valAx>
        <c:axId val="1579171264"/>
        <c:scaling>
          <c:orientation val="minMax"/>
        </c:scaling>
        <c:delete val="1"/>
        <c:axPos val="l"/>
        <c:numFmt formatCode="0.00" sourceLinked="1"/>
        <c:majorTickMark val="none"/>
        <c:minorTickMark val="none"/>
        <c:tickLblPos val="nextTo"/>
        <c:crossAx val="15791791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Arial (Body)"/>
                <a:ea typeface="+mn-ea"/>
                <a:cs typeface="+mn-cs"/>
              </a:defRPr>
            </a:pPr>
            <a:r>
              <a:rPr lang="en-US" sz="1200"/>
              <a:t>Female</a:t>
            </a:r>
          </a:p>
        </c:rich>
      </c:tx>
      <c:layout>
        <c:manualLayout>
          <c:xMode val="edge"/>
          <c:yMode val="edge"/>
          <c:x val="0.45386354848175636"/>
          <c:y val="1.286539664508602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Arial (Body)"/>
              <a:ea typeface="+mn-ea"/>
              <a:cs typeface="+mn-cs"/>
            </a:defRPr>
          </a:pPr>
          <a:endParaRPr lang="en-US"/>
        </a:p>
      </c:txPr>
    </c:title>
    <c:autoTitleDeleted val="0"/>
    <c:plotArea>
      <c:layout>
        <c:manualLayout>
          <c:layoutTarget val="inner"/>
          <c:xMode val="edge"/>
          <c:yMode val="edge"/>
          <c:x val="0.27265643491598995"/>
          <c:y val="0.13490093215644858"/>
          <c:w val="0.47716683395786963"/>
          <c:h val="0.86509906784355139"/>
        </c:manualLayout>
      </c:layout>
      <c:barChart>
        <c:barDir val="bar"/>
        <c:grouping val="clustered"/>
        <c:varyColors val="0"/>
        <c:ser>
          <c:idx val="0"/>
          <c:order val="0"/>
          <c:tx>
            <c:strRef>
              <c:f>Sheet1!$D$1</c:f>
              <c:strCache>
                <c:ptCount val="1"/>
                <c:pt idx="0">
                  <c:v> Opportunity score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Body)"/>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Protection</c:v>
                </c:pt>
                <c:pt idx="3">
                  <c:v>Ease</c:v>
                </c:pt>
                <c:pt idx="4">
                  <c:v>Control (claims)</c:v>
                </c:pt>
                <c:pt idx="5">
                  <c:v>Speed (claims)</c:v>
                </c:pt>
                <c:pt idx="6">
                  <c:v>Price</c:v>
                </c:pt>
                <c:pt idx="7">
                  <c:v>Respect (claims)</c:v>
                </c:pt>
                <c:pt idx="8">
                  <c:v>Relationship</c:v>
                </c:pt>
              </c:strCache>
            </c:strRef>
          </c:cat>
          <c:val>
            <c:numRef>
              <c:f>Sheet1!$D$2:$D$10</c:f>
              <c:numCache>
                <c:formatCode>0.00</c:formatCode>
                <c:ptCount val="9"/>
                <c:pt idx="0">
                  <c:v>7.6673900789999996</c:v>
                </c:pt>
                <c:pt idx="1">
                  <c:v>7.0728808320000001</c:v>
                </c:pt>
                <c:pt idx="2">
                  <c:v>6.7900100989999999</c:v>
                </c:pt>
                <c:pt idx="3">
                  <c:v>6.7139875089999999</c:v>
                </c:pt>
                <c:pt idx="4">
                  <c:v>6.6076093919999996</c:v>
                </c:pt>
                <c:pt idx="5">
                  <c:v>6.5741126830000001</c:v>
                </c:pt>
                <c:pt idx="6">
                  <c:v>5.9527361020000003</c:v>
                </c:pt>
                <c:pt idx="7">
                  <c:v>5.925367681</c:v>
                </c:pt>
                <c:pt idx="8">
                  <c:v>5.3215136110000003</c:v>
                </c:pt>
              </c:numCache>
            </c:numRef>
          </c:val>
          <c:extLst>
            <c:ext xmlns:c16="http://schemas.microsoft.com/office/drawing/2014/chart" uri="{C3380CC4-5D6E-409C-BE32-E72D297353CC}">
              <c16:uniqueId val="{00000000-634A-4AD9-A2BF-CDFB3A0ACCD1}"/>
            </c:ext>
          </c:extLst>
        </c:ser>
        <c:dLbls>
          <c:showLegendKey val="0"/>
          <c:showVal val="0"/>
          <c:showCatName val="0"/>
          <c:showSerName val="0"/>
          <c:showPercent val="0"/>
          <c:showBubbleSize val="0"/>
        </c:dLbls>
        <c:gapWidth val="182"/>
        <c:axId val="194975232"/>
        <c:axId val="195279040"/>
      </c:barChart>
      <c:catAx>
        <c:axId val="1949752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Body)"/>
                <a:ea typeface="+mn-ea"/>
                <a:cs typeface="+mn-cs"/>
              </a:defRPr>
            </a:pPr>
            <a:endParaRPr lang="en-US"/>
          </a:p>
        </c:txPr>
        <c:crossAx val="195279040"/>
        <c:crosses val="autoZero"/>
        <c:auto val="1"/>
        <c:lblAlgn val="ctr"/>
        <c:lblOffset val="100"/>
        <c:noMultiLvlLbl val="0"/>
      </c:catAx>
      <c:valAx>
        <c:axId val="195279040"/>
        <c:scaling>
          <c:orientation val="minMax"/>
        </c:scaling>
        <c:delete val="1"/>
        <c:axPos val="t"/>
        <c:numFmt formatCode="0.00" sourceLinked="1"/>
        <c:majorTickMark val="none"/>
        <c:minorTickMark val="none"/>
        <c:tickLblPos val="nextTo"/>
        <c:crossAx val="194975232"/>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Arial (Body)"/>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Arial (Body)"/>
                <a:ea typeface="+mn-ea"/>
                <a:cs typeface="+mn-cs"/>
              </a:defRPr>
            </a:pPr>
            <a:r>
              <a:rPr lang="en-US" sz="1200"/>
              <a:t>Male</a:t>
            </a:r>
          </a:p>
        </c:rich>
      </c:tx>
      <c:layout>
        <c:manualLayout>
          <c:xMode val="edge"/>
          <c:yMode val="edge"/>
          <c:x val="0.45386354848175636"/>
          <c:y val="1.286539664508602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Arial (Body)"/>
              <a:ea typeface="+mn-ea"/>
              <a:cs typeface="+mn-cs"/>
            </a:defRPr>
          </a:pPr>
          <a:endParaRPr lang="en-US"/>
        </a:p>
      </c:txPr>
    </c:title>
    <c:autoTitleDeleted val="0"/>
    <c:plotArea>
      <c:layout>
        <c:manualLayout>
          <c:layoutTarget val="inner"/>
          <c:xMode val="edge"/>
          <c:yMode val="edge"/>
          <c:x val="0.29645269832790622"/>
          <c:y val="0.10672835715858657"/>
          <c:w val="0.49512843662936412"/>
          <c:h val="0.86610957247370557"/>
        </c:manualLayout>
      </c:layout>
      <c:barChart>
        <c:barDir val="bar"/>
        <c:grouping val="clustered"/>
        <c:varyColors val="0"/>
        <c:ser>
          <c:idx val="0"/>
          <c:order val="0"/>
          <c:tx>
            <c:strRef>
              <c:f>Sheet1!$D$1</c:f>
              <c:strCache>
                <c:ptCount val="1"/>
                <c:pt idx="0">
                  <c:v> Opportunity score</c:v>
                </c:pt>
              </c:strCache>
            </c:strRef>
          </c:tx>
          <c:spPr>
            <a:solidFill>
              <a:srgbClr val="15ADD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Body)"/>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Protection</c:v>
                </c:pt>
                <c:pt idx="3">
                  <c:v>Speed (claims)</c:v>
                </c:pt>
                <c:pt idx="4">
                  <c:v>Ease</c:v>
                </c:pt>
                <c:pt idx="5">
                  <c:v>Relationship</c:v>
                </c:pt>
                <c:pt idx="6">
                  <c:v>Respect (claims)</c:v>
                </c:pt>
                <c:pt idx="7">
                  <c:v>Price</c:v>
                </c:pt>
                <c:pt idx="8">
                  <c:v>Control (claims)</c:v>
                </c:pt>
              </c:strCache>
            </c:strRef>
          </c:cat>
          <c:val>
            <c:numRef>
              <c:f>Sheet1!$D$2:$D$10</c:f>
              <c:numCache>
                <c:formatCode>0.00</c:formatCode>
                <c:ptCount val="9"/>
                <c:pt idx="0">
                  <c:v>7.1206093490000004</c:v>
                </c:pt>
                <c:pt idx="1">
                  <c:v>6.6001835719999997</c:v>
                </c:pt>
                <c:pt idx="2">
                  <c:v>6.3657683680000003</c:v>
                </c:pt>
                <c:pt idx="3">
                  <c:v>6.1725779679999997</c:v>
                </c:pt>
                <c:pt idx="4">
                  <c:v>6.0981760209999996</c:v>
                </c:pt>
                <c:pt idx="5">
                  <c:v>5.9667148760000002</c:v>
                </c:pt>
                <c:pt idx="6">
                  <c:v>5.941992022</c:v>
                </c:pt>
                <c:pt idx="7">
                  <c:v>5.5510625359999999</c:v>
                </c:pt>
                <c:pt idx="8">
                  <c:v>5.0489237569999998</c:v>
                </c:pt>
              </c:numCache>
            </c:numRef>
          </c:val>
          <c:extLst>
            <c:ext xmlns:c16="http://schemas.microsoft.com/office/drawing/2014/chart" uri="{C3380CC4-5D6E-409C-BE32-E72D297353CC}">
              <c16:uniqueId val="{00000000-40EA-4CFA-90ED-8C58CF9A382A}"/>
            </c:ext>
          </c:extLst>
        </c:ser>
        <c:dLbls>
          <c:showLegendKey val="0"/>
          <c:showVal val="0"/>
          <c:showCatName val="0"/>
          <c:showSerName val="0"/>
          <c:showPercent val="0"/>
          <c:showBubbleSize val="0"/>
        </c:dLbls>
        <c:gapWidth val="182"/>
        <c:axId val="195028480"/>
        <c:axId val="176685632"/>
      </c:barChart>
      <c:catAx>
        <c:axId val="195028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Body)"/>
                <a:ea typeface="+mn-ea"/>
                <a:cs typeface="+mn-cs"/>
              </a:defRPr>
            </a:pPr>
            <a:endParaRPr lang="en-US"/>
          </a:p>
        </c:txPr>
        <c:crossAx val="176685632"/>
        <c:crosses val="autoZero"/>
        <c:auto val="1"/>
        <c:lblAlgn val="ctr"/>
        <c:lblOffset val="100"/>
        <c:noMultiLvlLbl val="0"/>
      </c:catAx>
      <c:valAx>
        <c:axId val="176685632"/>
        <c:scaling>
          <c:orientation val="minMax"/>
        </c:scaling>
        <c:delete val="1"/>
        <c:axPos val="t"/>
        <c:numFmt formatCode="0.00" sourceLinked="1"/>
        <c:majorTickMark val="none"/>
        <c:minorTickMark val="none"/>
        <c:tickLblPos val="nextTo"/>
        <c:crossAx val="19502848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Arial (Body)"/>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j-lt"/>
                <a:ea typeface="+mn-ea"/>
                <a:cs typeface="Calibri Light" panose="020F0302020204030204" pitchFamily="34" charset="0"/>
              </a:defRPr>
            </a:pPr>
            <a:r>
              <a:rPr lang="en-GB">
                <a:solidFill>
                  <a:schemeClr val="tx1"/>
                </a:solidFill>
                <a:latin typeface="+mj-lt"/>
              </a:rPr>
              <a:t>White/ White British</a:t>
            </a:r>
          </a:p>
        </c:rich>
      </c:tx>
      <c:layout>
        <c:manualLayout>
          <c:xMode val="edge"/>
          <c:yMode val="edge"/>
          <c:x val="0.34580082376424609"/>
          <c:y val="4.8240569770509098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3566385945830739"/>
          <c:y val="0.19387897652334479"/>
          <c:w val="0.58102427184698013"/>
          <c:h val="0.62366446847797419"/>
        </c:manualLayout>
      </c:layout>
      <c:barChart>
        <c:barDir val="bar"/>
        <c:grouping val="clustered"/>
        <c:varyColors val="0"/>
        <c:ser>
          <c:idx val="0"/>
          <c:order val="0"/>
          <c:tx>
            <c:strRef>
              <c:f>Sheet1!$D$1</c:f>
              <c:strCache>
                <c:ptCount val="1"/>
                <c:pt idx="0">
                  <c:v> Opportunity score</c:v>
                </c:pt>
              </c:strCache>
            </c:strRef>
          </c:tx>
          <c:spPr>
            <a:solidFill>
              <a:schemeClr val="accent1"/>
            </a:solidFill>
            <a:ln>
              <a:noFill/>
            </a:ln>
            <a:effectLst/>
          </c:spPr>
          <c:invertIfNegative val="0"/>
          <c:dLbls>
            <c:dLbl>
              <c:idx val="5"/>
              <c:layout>
                <c:manualLayout>
                  <c:x val="-4.838709677419473E-3"/>
                  <c:y val="5.36006330783434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90-485E-A03F-01F5515498C8}"/>
                </c:ext>
              </c:extLst>
            </c:dLbl>
            <c:dLbl>
              <c:idx val="7"/>
              <c:layout>
                <c:manualLayout>
                  <c:x val="-8.256040722760179E-3"/>
                  <c:y val="2.1102611438340043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90-485E-A03F-01F5515498C8}"/>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Speed (claims)</c:v>
                </c:pt>
                <c:pt idx="2">
                  <c:v>Confidence</c:v>
                </c:pt>
                <c:pt idx="3">
                  <c:v>Respect (claims)</c:v>
                </c:pt>
                <c:pt idx="4">
                  <c:v>Protection</c:v>
                </c:pt>
                <c:pt idx="5">
                  <c:v>Ease</c:v>
                </c:pt>
                <c:pt idx="6">
                  <c:v>Control (claims)</c:v>
                </c:pt>
                <c:pt idx="7">
                  <c:v>Price</c:v>
                </c:pt>
                <c:pt idx="8">
                  <c:v>Relationship</c:v>
                </c:pt>
              </c:strCache>
            </c:strRef>
          </c:cat>
          <c:val>
            <c:numRef>
              <c:f>Sheet1!$D$2:$D$10</c:f>
              <c:numCache>
                <c:formatCode>0.00</c:formatCode>
                <c:ptCount val="9"/>
                <c:pt idx="0">
                  <c:v>7.5168669489999997</c:v>
                </c:pt>
                <c:pt idx="1">
                  <c:v>6.9977087960000004</c:v>
                </c:pt>
                <c:pt idx="2">
                  <c:v>6.9577738230000001</c:v>
                </c:pt>
                <c:pt idx="3">
                  <c:v>6.6074618709999999</c:v>
                </c:pt>
                <c:pt idx="4">
                  <c:v>6.532201132</c:v>
                </c:pt>
                <c:pt idx="5">
                  <c:v>6.4177622049999998</c:v>
                </c:pt>
                <c:pt idx="6">
                  <c:v>6.407658166</c:v>
                </c:pt>
                <c:pt idx="7">
                  <c:v>5.7693757220000004</c:v>
                </c:pt>
                <c:pt idx="8">
                  <c:v>5.4727022319999996</c:v>
                </c:pt>
              </c:numCache>
            </c:numRef>
          </c:val>
          <c:extLst>
            <c:ext xmlns:c16="http://schemas.microsoft.com/office/drawing/2014/chart" uri="{C3380CC4-5D6E-409C-BE32-E72D297353CC}">
              <c16:uniqueId val="{00000002-5390-485E-A03F-01F5515498C8}"/>
            </c:ext>
          </c:extLst>
        </c:ser>
        <c:dLbls>
          <c:dLblPos val="outEnd"/>
          <c:showLegendKey val="0"/>
          <c:showVal val="1"/>
          <c:showCatName val="0"/>
          <c:showSerName val="0"/>
          <c:showPercent val="0"/>
          <c:showBubbleSize val="0"/>
        </c:dLbls>
        <c:gapWidth val="150"/>
        <c:axId val="197234176"/>
        <c:axId val="176689088"/>
        <c:extLst/>
      </c:barChart>
      <c:catAx>
        <c:axId val="1972341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6689088"/>
        <c:crosses val="autoZero"/>
        <c:auto val="1"/>
        <c:lblAlgn val="ctr"/>
        <c:lblOffset val="100"/>
        <c:noMultiLvlLbl val="0"/>
      </c:catAx>
      <c:valAx>
        <c:axId val="176689088"/>
        <c:scaling>
          <c:orientation val="minMax"/>
        </c:scaling>
        <c:delete val="1"/>
        <c:axPos val="t"/>
        <c:numFmt formatCode="0.00" sourceLinked="1"/>
        <c:majorTickMark val="none"/>
        <c:minorTickMark val="none"/>
        <c:tickLblPos val="nextTo"/>
        <c:crossAx val="197234176"/>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j-lt"/>
                <a:ea typeface="+mn-ea"/>
                <a:cs typeface="Calibri Light" panose="020F0302020204030204" pitchFamily="34" charset="0"/>
              </a:defRPr>
            </a:pPr>
            <a:r>
              <a:rPr lang="en-GB">
                <a:solidFill>
                  <a:schemeClr val="tx1"/>
                </a:solidFill>
                <a:latin typeface="+mj-lt"/>
              </a:rPr>
              <a:t>Ethnic minorities</a:t>
            </a:r>
          </a:p>
        </c:rich>
      </c:tx>
      <c:layout>
        <c:manualLayout>
          <c:xMode val="edge"/>
          <c:yMode val="edge"/>
          <c:x val="0.43380185980142294"/>
          <c:y val="4.8240569770509098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3566385945830739"/>
          <c:y val="0.19387897652334479"/>
          <c:w val="0.59316234578314231"/>
          <c:h val="0.62366446847797419"/>
        </c:manualLayout>
      </c:layout>
      <c:barChart>
        <c:barDir val="bar"/>
        <c:grouping val="clustered"/>
        <c:varyColors val="0"/>
        <c:ser>
          <c:idx val="0"/>
          <c:order val="0"/>
          <c:tx>
            <c:strRef>
              <c:f>Sheet1!$D$1</c:f>
              <c:strCache>
                <c:ptCount val="1"/>
                <c:pt idx="0">
                  <c:v> Opportunity score</c:v>
                </c:pt>
              </c:strCache>
            </c:strRef>
          </c:tx>
          <c:spPr>
            <a:solidFill>
              <a:srgbClr val="93C01F"/>
            </a:solidFill>
            <a:ln>
              <a:noFill/>
            </a:ln>
            <a:effectLst/>
          </c:spPr>
          <c:invertIfNegative val="0"/>
          <c:dLbls>
            <c:dLbl>
              <c:idx val="5"/>
              <c:layout>
                <c:manualLayout>
                  <c:x val="-4.838709677419473E-3"/>
                  <c:y val="5.36006330783434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A1-4CCE-BF9A-57691181A774}"/>
                </c:ext>
              </c:extLst>
            </c:dLbl>
            <c:dLbl>
              <c:idx val="7"/>
              <c:layout>
                <c:manualLayout>
                  <c:x val="-1.1290320268337563E-2"/>
                  <c:y val="2.1102611438340043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A1-4CCE-BF9A-57691181A774}"/>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Protection</c:v>
                </c:pt>
                <c:pt idx="1">
                  <c:v>Loyalty</c:v>
                </c:pt>
                <c:pt idx="2">
                  <c:v>Ease</c:v>
                </c:pt>
                <c:pt idx="3">
                  <c:v>Confidence</c:v>
                </c:pt>
                <c:pt idx="4">
                  <c:v>Price</c:v>
                </c:pt>
                <c:pt idx="5">
                  <c:v>Relationship</c:v>
                </c:pt>
                <c:pt idx="6">
                  <c:v>Speed (claims)</c:v>
                </c:pt>
                <c:pt idx="7">
                  <c:v>Control (claims)</c:v>
                </c:pt>
                <c:pt idx="8">
                  <c:v>Respect (claims)</c:v>
                </c:pt>
              </c:strCache>
            </c:strRef>
          </c:cat>
          <c:val>
            <c:numRef>
              <c:f>Sheet1!$D$2:$D$10</c:f>
              <c:numCache>
                <c:formatCode>0.00</c:formatCode>
                <c:ptCount val="9"/>
                <c:pt idx="0">
                  <c:v>7.1602472349999999</c:v>
                </c:pt>
                <c:pt idx="1">
                  <c:v>7.0853772370000003</c:v>
                </c:pt>
                <c:pt idx="2">
                  <c:v>6.9549596109999996</c:v>
                </c:pt>
                <c:pt idx="3">
                  <c:v>6.5039877190000004</c:v>
                </c:pt>
                <c:pt idx="4">
                  <c:v>5.9974028309999996</c:v>
                </c:pt>
                <c:pt idx="5">
                  <c:v>5.8147637599999999</c:v>
                </c:pt>
                <c:pt idx="6">
                  <c:v>4.7951845329999996</c:v>
                </c:pt>
                <c:pt idx="7">
                  <c:v>4.7379129640000004</c:v>
                </c:pt>
                <c:pt idx="8">
                  <c:v>4.1881731359999996</c:v>
                </c:pt>
              </c:numCache>
            </c:numRef>
          </c:val>
          <c:extLst>
            <c:ext xmlns:c16="http://schemas.microsoft.com/office/drawing/2014/chart" uri="{C3380CC4-5D6E-409C-BE32-E72D297353CC}">
              <c16:uniqueId val="{00000002-53A1-4CCE-BF9A-57691181A774}"/>
            </c:ext>
          </c:extLst>
        </c:ser>
        <c:dLbls>
          <c:dLblPos val="outEnd"/>
          <c:showLegendKey val="0"/>
          <c:showVal val="1"/>
          <c:showCatName val="0"/>
          <c:showSerName val="0"/>
          <c:showPercent val="0"/>
          <c:showBubbleSize val="0"/>
        </c:dLbls>
        <c:gapWidth val="150"/>
        <c:axId val="197255680"/>
        <c:axId val="176691968"/>
        <c:extLst/>
      </c:barChart>
      <c:catAx>
        <c:axId val="1972556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6691968"/>
        <c:crosses val="autoZero"/>
        <c:auto val="1"/>
        <c:lblAlgn val="ctr"/>
        <c:lblOffset val="100"/>
        <c:noMultiLvlLbl val="0"/>
      </c:catAx>
      <c:valAx>
        <c:axId val="176691968"/>
        <c:scaling>
          <c:orientation val="minMax"/>
        </c:scaling>
        <c:delete val="1"/>
        <c:axPos val="t"/>
        <c:numFmt formatCode="0.00" sourceLinked="1"/>
        <c:majorTickMark val="none"/>
        <c:minorTickMark val="none"/>
        <c:tickLblPos val="nextTo"/>
        <c:crossAx val="19725568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r>
              <a:rPr lang="en-GB"/>
              <a:t>1-5 employees</a:t>
            </a:r>
          </a:p>
        </c:rich>
      </c:tx>
      <c:layout>
        <c:manualLayout>
          <c:xMode val="edge"/>
          <c:yMode val="edge"/>
          <c:x val="0.36390953724965563"/>
          <c:y val="5.6622510651039196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42498102421378703"/>
          <c:y val="0.2044929570034292"/>
          <c:w val="0.5402813203044331"/>
          <c:h val="0.71181264890386886"/>
        </c:manualLayout>
      </c:layout>
      <c:barChart>
        <c:barDir val="bar"/>
        <c:grouping val="clustered"/>
        <c:varyColors val="0"/>
        <c:ser>
          <c:idx val="0"/>
          <c:order val="0"/>
          <c:tx>
            <c:strRef>
              <c:f>Sheet1!$D$1</c:f>
              <c:strCache>
                <c:ptCount val="1"/>
                <c:pt idx="0">
                  <c:v> Opportunity score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Relationship</c:v>
                </c:pt>
                <c:pt idx="6">
                  <c:v>Speed (claims)</c:v>
                </c:pt>
                <c:pt idx="7">
                  <c:v>Respect (claims)</c:v>
                </c:pt>
                <c:pt idx="8">
                  <c:v>Control (claims)</c:v>
                </c:pt>
              </c:strCache>
            </c:strRef>
          </c:cat>
          <c:val>
            <c:numRef>
              <c:f>Sheet1!$D$2:$D$10</c:f>
              <c:numCache>
                <c:formatCode>0.00</c:formatCode>
                <c:ptCount val="9"/>
                <c:pt idx="0">
                  <c:v>7.686285163</c:v>
                </c:pt>
                <c:pt idx="1">
                  <c:v>7.1641649960000002</c:v>
                </c:pt>
                <c:pt idx="2">
                  <c:v>6.6544359870000003</c:v>
                </c:pt>
                <c:pt idx="3">
                  <c:v>6.6140820380000003</c:v>
                </c:pt>
                <c:pt idx="4">
                  <c:v>6.0520003750000004</c:v>
                </c:pt>
                <c:pt idx="5">
                  <c:v>4.8992494740000003</c:v>
                </c:pt>
                <c:pt idx="6">
                  <c:v>3.4653582150000002</c:v>
                </c:pt>
                <c:pt idx="7">
                  <c:v>3.2432432430000002</c:v>
                </c:pt>
                <c:pt idx="8">
                  <c:v>2.3423423419999998</c:v>
                </c:pt>
              </c:numCache>
            </c:numRef>
          </c:val>
          <c:extLst>
            <c:ext xmlns:c16="http://schemas.microsoft.com/office/drawing/2014/chart" uri="{C3380CC4-5D6E-409C-BE32-E72D297353CC}">
              <c16:uniqueId val="{00000000-3FA0-4632-8043-16F1DFA6F147}"/>
            </c:ext>
          </c:extLst>
        </c:ser>
        <c:dLbls>
          <c:dLblPos val="outEnd"/>
          <c:showLegendKey val="0"/>
          <c:showVal val="1"/>
          <c:showCatName val="0"/>
          <c:showSerName val="0"/>
          <c:showPercent val="0"/>
          <c:showBubbleSize val="0"/>
        </c:dLbls>
        <c:gapWidth val="150"/>
        <c:axId val="197257728"/>
        <c:axId val="179171840"/>
      </c:barChart>
      <c:catAx>
        <c:axId val="1972577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9171840"/>
        <c:crosses val="autoZero"/>
        <c:auto val="1"/>
        <c:lblAlgn val="ctr"/>
        <c:lblOffset val="100"/>
        <c:noMultiLvlLbl val="0"/>
      </c:catAx>
      <c:valAx>
        <c:axId val="179171840"/>
        <c:scaling>
          <c:orientation val="minMax"/>
        </c:scaling>
        <c:delete val="1"/>
        <c:axPos val="t"/>
        <c:numFmt formatCode="0.00" sourceLinked="1"/>
        <c:majorTickMark val="none"/>
        <c:minorTickMark val="none"/>
        <c:tickLblPos val="nextTo"/>
        <c:crossAx val="197257728"/>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mj-lt"/>
          <a:cs typeface="Calibri Light" panose="020F030202020403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r>
              <a:rPr lang="en-GB"/>
              <a:t>6-20 employees</a:t>
            </a:r>
          </a:p>
        </c:rich>
      </c:tx>
      <c:layout>
        <c:manualLayout>
          <c:xMode val="edge"/>
          <c:yMode val="edge"/>
          <c:x val="0.36390953724965563"/>
          <c:y val="5.6622510651039196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42498102421378703"/>
          <c:y val="0.2044929570034292"/>
          <c:w val="0.5402813203044331"/>
          <c:h val="0.71181264890386886"/>
        </c:manualLayout>
      </c:layout>
      <c:barChart>
        <c:barDir val="bar"/>
        <c:grouping val="clustered"/>
        <c:varyColors val="0"/>
        <c:ser>
          <c:idx val="0"/>
          <c:order val="0"/>
          <c:tx>
            <c:strRef>
              <c:f>Sheet1!$D$1</c:f>
              <c:strCache>
                <c:ptCount val="1"/>
                <c:pt idx="0">
                  <c:v> Opportunity score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Protection</c:v>
                </c:pt>
                <c:pt idx="3">
                  <c:v>Ease</c:v>
                </c:pt>
                <c:pt idx="4">
                  <c:v>Control (claims)</c:v>
                </c:pt>
                <c:pt idx="5">
                  <c:v>Speed (claims)</c:v>
                </c:pt>
                <c:pt idx="6">
                  <c:v>Price</c:v>
                </c:pt>
                <c:pt idx="7">
                  <c:v>Relationship</c:v>
                </c:pt>
                <c:pt idx="8">
                  <c:v>Respect (claims)</c:v>
                </c:pt>
              </c:strCache>
            </c:strRef>
          </c:cat>
          <c:val>
            <c:numRef>
              <c:f>Sheet1!$D$2:$D$10</c:f>
              <c:numCache>
                <c:formatCode>0.00</c:formatCode>
                <c:ptCount val="9"/>
                <c:pt idx="0">
                  <c:v>7.1102888960000001</c:v>
                </c:pt>
                <c:pt idx="1">
                  <c:v>6.5394795400000003</c:v>
                </c:pt>
                <c:pt idx="2">
                  <c:v>6.312265011</c:v>
                </c:pt>
                <c:pt idx="3">
                  <c:v>5.5669647739999997</c:v>
                </c:pt>
                <c:pt idx="4">
                  <c:v>5.5195283719999999</c:v>
                </c:pt>
                <c:pt idx="5">
                  <c:v>5.3832853109999999</c:v>
                </c:pt>
                <c:pt idx="6">
                  <c:v>5.2597738940000003</c:v>
                </c:pt>
                <c:pt idx="7">
                  <c:v>5.0936921369999997</c:v>
                </c:pt>
                <c:pt idx="8">
                  <c:v>4.9946526090000001</c:v>
                </c:pt>
              </c:numCache>
            </c:numRef>
          </c:val>
          <c:extLst>
            <c:ext xmlns:c16="http://schemas.microsoft.com/office/drawing/2014/chart" uri="{C3380CC4-5D6E-409C-BE32-E72D297353CC}">
              <c16:uniqueId val="{00000000-D969-45FB-B471-69BDEA00946D}"/>
            </c:ext>
          </c:extLst>
        </c:ser>
        <c:dLbls>
          <c:dLblPos val="outEnd"/>
          <c:showLegendKey val="0"/>
          <c:showVal val="1"/>
          <c:showCatName val="0"/>
          <c:showSerName val="0"/>
          <c:showPercent val="0"/>
          <c:showBubbleSize val="0"/>
        </c:dLbls>
        <c:gapWidth val="150"/>
        <c:axId val="198384640"/>
        <c:axId val="195928640"/>
      </c:barChart>
      <c:catAx>
        <c:axId val="1983846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95928640"/>
        <c:crosses val="autoZero"/>
        <c:auto val="1"/>
        <c:lblAlgn val="ctr"/>
        <c:lblOffset val="100"/>
        <c:noMultiLvlLbl val="0"/>
      </c:catAx>
      <c:valAx>
        <c:axId val="195928640"/>
        <c:scaling>
          <c:orientation val="minMax"/>
        </c:scaling>
        <c:delete val="1"/>
        <c:axPos val="t"/>
        <c:numFmt formatCode="0.00" sourceLinked="1"/>
        <c:majorTickMark val="none"/>
        <c:minorTickMark val="none"/>
        <c:tickLblPos val="nextTo"/>
        <c:crossAx val="1983846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mj-lt"/>
          <a:cs typeface="Calibri Light" panose="020F03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579283424476015E-2"/>
          <c:w val="0.87872976264024871"/>
          <c:h val="0.91860782207855529"/>
        </c:manualLayout>
      </c:layout>
      <c:lineChart>
        <c:grouping val="standard"/>
        <c:varyColors val="0"/>
        <c:ser>
          <c:idx val="0"/>
          <c:order val="0"/>
          <c:tx>
            <c:strRef>
              <c:f>Sheet1!$C$45</c:f>
              <c:strCache>
                <c:ptCount val="1"/>
                <c:pt idx="0">
                  <c:v>Loyalty</c:v>
                </c:pt>
              </c:strCache>
            </c:strRef>
          </c:tx>
          <c:spPr>
            <a:ln w="19050" cap="rnd" cmpd="sng" algn="ctr">
              <a:solidFill>
                <a:srgbClr val="00785C"/>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785C"/>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Sheet1!$D$44:$N$44</c:f>
              <c:strCache>
                <c:ptCount val="11"/>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strCache>
            </c:strRef>
          </c:cat>
          <c:val>
            <c:numRef>
              <c:f>Sheet1!$D$45:$N$45</c:f>
              <c:numCache>
                <c:formatCode>0.00</c:formatCode>
                <c:ptCount val="11"/>
                <c:pt idx="0">
                  <c:v>7.550642459108289</c:v>
                </c:pt>
                <c:pt idx="1">
                  <c:v>7.1886605658228673</c:v>
                </c:pt>
                <c:pt idx="2">
                  <c:v>6.8497737749844703</c:v>
                </c:pt>
                <c:pt idx="3">
                  <c:v>6.66</c:v>
                </c:pt>
                <c:pt idx="4">
                  <c:v>6.3630856439999999</c:v>
                </c:pt>
                <c:pt idx="5">
                  <c:v>6.6638616119999998</c:v>
                </c:pt>
                <c:pt idx="6">
                  <c:v>6.09</c:v>
                </c:pt>
                <c:pt idx="7">
                  <c:v>6.2349483399999999</c:v>
                </c:pt>
                <c:pt idx="8" formatCode="General">
                  <c:v>7.24</c:v>
                </c:pt>
                <c:pt idx="9">
                  <c:v>7.62</c:v>
                </c:pt>
                <c:pt idx="10">
                  <c:v>7.45</c:v>
                </c:pt>
              </c:numCache>
            </c:numRef>
          </c:val>
          <c:smooth val="0"/>
          <c:extLst>
            <c:ext xmlns:c16="http://schemas.microsoft.com/office/drawing/2014/chart" uri="{C3380CC4-5D6E-409C-BE32-E72D297353CC}">
              <c16:uniqueId val="{00000000-DD67-4626-9E57-3E26C737380D}"/>
            </c:ext>
          </c:extLst>
        </c:ser>
        <c:ser>
          <c:idx val="1"/>
          <c:order val="1"/>
          <c:tx>
            <c:strRef>
              <c:f>Sheet1!$C$46</c:f>
              <c:strCache>
                <c:ptCount val="1"/>
                <c:pt idx="0">
                  <c:v>Confidence</c:v>
                </c:pt>
              </c:strCache>
            </c:strRef>
          </c:tx>
          <c:spPr>
            <a:ln w="19050" cap="rnd" cmpd="sng" algn="ctr">
              <a:solidFill>
                <a:srgbClr val="AB588C"/>
              </a:solidFill>
              <a:round/>
            </a:ln>
            <a:effectLst/>
          </c:spPr>
          <c:marker>
            <c:symbol val="circle"/>
            <c:size val="17"/>
            <c:spPr>
              <a:solidFill>
                <a:schemeClr val="lt1"/>
              </a:solidFill>
              <a:ln>
                <a:noFill/>
              </a:ln>
              <a:effectLst/>
            </c:spPr>
          </c:marker>
          <c:dLbls>
            <c:dLbl>
              <c:idx val="3"/>
              <c:layout>
                <c:manualLayout>
                  <c:x val="-3.0035714285714287E-2"/>
                  <c:y val="1.57126823793490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67-4626-9E57-3E26C737380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AB588C"/>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Sheet1!$D$44:$N$44</c:f>
              <c:strCache>
                <c:ptCount val="11"/>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strCache>
            </c:strRef>
          </c:cat>
          <c:val>
            <c:numRef>
              <c:f>Sheet1!$D$46:$N$46</c:f>
              <c:numCache>
                <c:formatCode>0.00</c:formatCode>
                <c:ptCount val="11"/>
                <c:pt idx="0">
                  <c:v>6.5833493530071667</c:v>
                </c:pt>
                <c:pt idx="1">
                  <c:v>6.5256904171489953</c:v>
                </c:pt>
                <c:pt idx="2">
                  <c:v>6.6079411537519901</c:v>
                </c:pt>
                <c:pt idx="3">
                  <c:v>6.62</c:v>
                </c:pt>
                <c:pt idx="4">
                  <c:v>6.1459446489999996</c:v>
                </c:pt>
                <c:pt idx="5">
                  <c:v>6.0248637839999999</c:v>
                </c:pt>
                <c:pt idx="6">
                  <c:v>5.85</c:v>
                </c:pt>
                <c:pt idx="7">
                  <c:v>6.0798925290000003</c:v>
                </c:pt>
                <c:pt idx="8" formatCode="General">
                  <c:v>6.68</c:v>
                </c:pt>
                <c:pt idx="9">
                  <c:v>6.9</c:v>
                </c:pt>
                <c:pt idx="10">
                  <c:v>6.89</c:v>
                </c:pt>
              </c:numCache>
            </c:numRef>
          </c:val>
          <c:smooth val="0"/>
          <c:extLst>
            <c:ext xmlns:c16="http://schemas.microsoft.com/office/drawing/2014/chart" uri="{C3380CC4-5D6E-409C-BE32-E72D297353CC}">
              <c16:uniqueId val="{00000002-DD67-4626-9E57-3E26C737380D}"/>
            </c:ext>
          </c:extLst>
        </c:ser>
        <c:ser>
          <c:idx val="2"/>
          <c:order val="2"/>
          <c:tx>
            <c:strRef>
              <c:f>Sheet1!$C$47</c:f>
              <c:strCache>
                <c:ptCount val="1"/>
                <c:pt idx="0">
                  <c:v>Ease</c:v>
                </c:pt>
              </c:strCache>
            </c:strRef>
          </c:tx>
          <c:spPr>
            <a:ln w="19050" cap="rnd" cmpd="sng" algn="ctr">
              <a:solidFill>
                <a:srgbClr val="A9D5C0"/>
              </a:solidFill>
              <a:round/>
            </a:ln>
            <a:effectLst/>
          </c:spPr>
          <c:marker>
            <c:symbol val="circle"/>
            <c:size val="17"/>
            <c:spPr>
              <a:solidFill>
                <a:schemeClr val="lt1"/>
              </a:solidFill>
              <a:ln>
                <a:noFill/>
              </a:ln>
              <a:effectLst/>
            </c:spPr>
          </c:marker>
          <c:dLbls>
            <c:dLbl>
              <c:idx val="0"/>
              <c:layout>
                <c:manualLayout>
                  <c:x val="-2.8845238095238094E-2"/>
                  <c:y val="-1.57126823793490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67-4626-9E57-3E26C737380D}"/>
                </c:ext>
              </c:extLst>
            </c:dLbl>
            <c:dLbl>
              <c:idx val="1"/>
              <c:layout>
                <c:manualLayout>
                  <c:x val="-2.8845238095238139E-2"/>
                  <c:y val="-8.97867564534231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D67-4626-9E57-3E26C737380D}"/>
                </c:ext>
              </c:extLst>
            </c:dLbl>
            <c:dLbl>
              <c:idx val="4"/>
              <c:layout>
                <c:manualLayout>
                  <c:x val="-2.8845238095238094E-2"/>
                  <c:y val="-1.12233445566779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D67-4626-9E57-3E26C737380D}"/>
                </c:ext>
              </c:extLst>
            </c:dLbl>
            <c:dLbl>
              <c:idx val="9"/>
              <c:layout>
                <c:manualLayout>
                  <c:x val="-2.6146712557799184E-2"/>
                  <c:y val="-4.689606226320027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69-4273-BCFC-0134FDF5ABA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A9D5C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Sheet1!$D$44:$N$44</c:f>
              <c:strCache>
                <c:ptCount val="11"/>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strCache>
            </c:strRef>
          </c:cat>
          <c:val>
            <c:numRef>
              <c:f>Sheet1!$D$47:$N$47</c:f>
              <c:numCache>
                <c:formatCode>0.00</c:formatCode>
                <c:ptCount val="11"/>
                <c:pt idx="0">
                  <c:v>6.0644546020043508</c:v>
                </c:pt>
                <c:pt idx="1">
                  <c:v>5.999617708538076</c:v>
                </c:pt>
                <c:pt idx="2">
                  <c:v>6.0420314584304498</c:v>
                </c:pt>
                <c:pt idx="3">
                  <c:v>5.96</c:v>
                </c:pt>
                <c:pt idx="4">
                  <c:v>5.76306779</c:v>
                </c:pt>
                <c:pt idx="5">
                  <c:v>5.8268724949999999</c:v>
                </c:pt>
                <c:pt idx="6">
                  <c:v>5.49</c:v>
                </c:pt>
                <c:pt idx="7">
                  <c:v>5.4731318629999999</c:v>
                </c:pt>
                <c:pt idx="8" formatCode="General">
                  <c:v>5.86</c:v>
                </c:pt>
                <c:pt idx="9">
                  <c:v>6.29</c:v>
                </c:pt>
                <c:pt idx="10">
                  <c:v>6.48</c:v>
                </c:pt>
              </c:numCache>
            </c:numRef>
          </c:val>
          <c:smooth val="0"/>
          <c:extLst>
            <c:ext xmlns:c16="http://schemas.microsoft.com/office/drawing/2014/chart" uri="{C3380CC4-5D6E-409C-BE32-E72D297353CC}">
              <c16:uniqueId val="{00000006-DD67-4626-9E57-3E26C737380D}"/>
            </c:ext>
          </c:extLst>
        </c:ser>
        <c:ser>
          <c:idx val="3"/>
          <c:order val="3"/>
          <c:tx>
            <c:strRef>
              <c:f>Sheet1!$C$48</c:f>
              <c:strCache>
                <c:ptCount val="1"/>
                <c:pt idx="0">
                  <c:v>Protection</c:v>
                </c:pt>
              </c:strCache>
            </c:strRef>
          </c:tx>
          <c:spPr>
            <a:ln w="19050" cap="rnd" cmpd="sng" algn="ctr">
              <a:solidFill>
                <a:srgbClr val="E20613"/>
              </a:solidFill>
              <a:round/>
            </a:ln>
            <a:effectLst/>
          </c:spPr>
          <c:marker>
            <c:symbol val="circle"/>
            <c:size val="17"/>
            <c:spPr>
              <a:solidFill>
                <a:schemeClr val="lt1"/>
              </a:solidFill>
              <a:ln>
                <a:noFill/>
              </a:ln>
              <a:effectLst/>
            </c:spPr>
          </c:marker>
          <c:dLbls>
            <c:dLbl>
              <c:idx val="1"/>
              <c:layout>
                <c:manualLayout>
                  <c:x val="-2.8845238095238139E-2"/>
                  <c:y val="8.978675645342271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D67-4626-9E57-3E26C737380D}"/>
                </c:ext>
              </c:extLst>
            </c:dLbl>
            <c:dLbl>
              <c:idx val="4"/>
              <c:layout>
                <c:manualLayout>
                  <c:x val="-2.8845238095238094E-2"/>
                  <c:y val="1.1223344556677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D67-4626-9E57-3E26C737380D}"/>
                </c:ext>
              </c:extLst>
            </c:dLbl>
            <c:dLbl>
              <c:idx val="9"/>
              <c:layout>
                <c:manualLayout>
                  <c:x val="-2.6146712557799184E-2"/>
                  <c:y val="7.034409339480040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69-4273-BCFC-0134FDF5ABA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E20613"/>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Sheet1!$D$44:$N$44</c:f>
              <c:strCache>
                <c:ptCount val="11"/>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strCache>
            </c:strRef>
          </c:cat>
          <c:val>
            <c:numRef>
              <c:f>Sheet1!$D$48:$N$48</c:f>
              <c:numCache>
                <c:formatCode>0.00</c:formatCode>
                <c:ptCount val="11"/>
                <c:pt idx="0">
                  <c:v>5.9949200021078326</c:v>
                </c:pt>
                <c:pt idx="1">
                  <c:v>5.9255912944445637</c:v>
                </c:pt>
                <c:pt idx="2">
                  <c:v>5.7455109937270903</c:v>
                </c:pt>
                <c:pt idx="3">
                  <c:v>5.75</c:v>
                </c:pt>
                <c:pt idx="4">
                  <c:v>5.7473975060000004</c:v>
                </c:pt>
                <c:pt idx="5">
                  <c:v>5.5229058159999997</c:v>
                </c:pt>
                <c:pt idx="6">
                  <c:v>5.18</c:v>
                </c:pt>
                <c:pt idx="7">
                  <c:v>5.4115668960000001</c:v>
                </c:pt>
                <c:pt idx="8" formatCode="General">
                  <c:v>5.69</c:v>
                </c:pt>
                <c:pt idx="9">
                  <c:v>6.18</c:v>
                </c:pt>
                <c:pt idx="10">
                  <c:v>6.63</c:v>
                </c:pt>
              </c:numCache>
            </c:numRef>
          </c:val>
          <c:smooth val="0"/>
          <c:extLst>
            <c:ext xmlns:c16="http://schemas.microsoft.com/office/drawing/2014/chart" uri="{C3380CC4-5D6E-409C-BE32-E72D297353CC}">
              <c16:uniqueId val="{00000009-DD67-4626-9E57-3E26C737380D}"/>
            </c:ext>
          </c:extLst>
        </c:ser>
        <c:ser>
          <c:idx val="4"/>
          <c:order val="4"/>
          <c:tx>
            <c:strRef>
              <c:f>Sheet1!$C$49</c:f>
              <c:strCache>
                <c:ptCount val="1"/>
                <c:pt idx="0">
                  <c:v>Speed (claims)</c:v>
                </c:pt>
              </c:strCache>
            </c:strRef>
          </c:tx>
          <c:spPr>
            <a:ln w="19050" cap="rnd" cmpd="sng" algn="ctr">
              <a:solidFill>
                <a:srgbClr val="15ADD0"/>
              </a:solidFill>
              <a:round/>
            </a:ln>
            <a:effectLst/>
          </c:spPr>
          <c:marker>
            <c:symbol val="circle"/>
            <c:size val="17"/>
            <c:spPr>
              <a:solidFill>
                <a:schemeClr val="lt1"/>
              </a:solidFill>
              <a:ln>
                <a:noFill/>
              </a:ln>
              <a:effectLst/>
            </c:spPr>
          </c:marker>
          <c:dLbls>
            <c:dLbl>
              <c:idx val="2"/>
              <c:layout>
                <c:manualLayout>
                  <c:x val="-2.8845238095238094E-2"/>
                  <c:y val="-1.12233445566779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D67-4626-9E57-3E26C737380D}"/>
                </c:ext>
              </c:extLst>
            </c:dLbl>
            <c:dLbl>
              <c:idx val="3"/>
              <c:layout>
                <c:manualLayout>
                  <c:x val="-2.8845238095238094E-2"/>
                  <c:y val="8.97867564534231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D67-4626-9E57-3E26C737380D}"/>
                </c:ext>
              </c:extLst>
            </c:dLbl>
            <c:dLbl>
              <c:idx val="6"/>
              <c:layout>
                <c:manualLayout>
                  <c:x val="-2.6893862491285437E-2"/>
                  <c:y val="1.64136217921200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DD67-4626-9E57-3E26C737380D}"/>
                </c:ext>
              </c:extLst>
            </c:dLbl>
            <c:dLbl>
              <c:idx val="7"/>
              <c:layout>
                <c:manualLayout>
                  <c:x val="-2.6893862491285517E-2"/>
                  <c:y val="-1.40688186789600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F98-4A46-8521-FB8C45E610F6}"/>
                </c:ext>
              </c:extLst>
            </c:dLbl>
            <c:dLbl>
              <c:idx val="9"/>
              <c:layout>
                <c:manualLayout>
                  <c:x val="-2.6146712557799184E-2"/>
                  <c:y val="-2.11032280184401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969-4273-BCFC-0134FDF5ABAD}"/>
                </c:ext>
              </c:extLst>
            </c:dLbl>
            <c:dLbl>
              <c:idx val="10"/>
              <c:layout>
                <c:manualLayout>
                  <c:x val="-2.2909397754934929E-2"/>
                  <c:y val="4.689606226320027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58-4325-8421-2968ACE7DB73}"/>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15ADD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Sheet1!$D$44:$N$44</c:f>
              <c:strCache>
                <c:ptCount val="11"/>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strCache>
            </c:strRef>
          </c:cat>
          <c:val>
            <c:numRef>
              <c:f>Sheet1!$D$49:$N$49</c:f>
              <c:numCache>
                <c:formatCode>0.00</c:formatCode>
                <c:ptCount val="11"/>
                <c:pt idx="0">
                  <c:v>5.5286270714467527</c:v>
                </c:pt>
                <c:pt idx="1">
                  <c:v>5.1732013766562082</c:v>
                </c:pt>
                <c:pt idx="2">
                  <c:v>4.9322378283455004</c:v>
                </c:pt>
                <c:pt idx="3">
                  <c:v>5.03</c:v>
                </c:pt>
                <c:pt idx="4">
                  <c:v>4.2549343500000001</c:v>
                </c:pt>
                <c:pt idx="5">
                  <c:v>3.8457199559999999</c:v>
                </c:pt>
                <c:pt idx="6">
                  <c:v>3.99</c:v>
                </c:pt>
                <c:pt idx="7">
                  <c:v>4.1014956180000004</c:v>
                </c:pt>
                <c:pt idx="8" formatCode="General">
                  <c:v>4.49</c:v>
                </c:pt>
                <c:pt idx="9">
                  <c:v>5.6</c:v>
                </c:pt>
                <c:pt idx="10">
                  <c:v>6.37</c:v>
                </c:pt>
              </c:numCache>
            </c:numRef>
          </c:val>
          <c:smooth val="0"/>
          <c:extLst>
            <c:ext xmlns:c16="http://schemas.microsoft.com/office/drawing/2014/chart" uri="{C3380CC4-5D6E-409C-BE32-E72D297353CC}">
              <c16:uniqueId val="{0000000C-DD67-4626-9E57-3E26C737380D}"/>
            </c:ext>
          </c:extLst>
        </c:ser>
        <c:ser>
          <c:idx val="5"/>
          <c:order val="5"/>
          <c:tx>
            <c:strRef>
              <c:f>Sheet1!$C$50</c:f>
              <c:strCache>
                <c:ptCount val="1"/>
                <c:pt idx="0">
                  <c:v>Price</c:v>
                </c:pt>
              </c:strCache>
            </c:strRef>
          </c:tx>
          <c:spPr>
            <a:ln w="19050" cap="rnd" cmpd="sng" algn="ctr">
              <a:solidFill>
                <a:srgbClr val="F5A03D"/>
              </a:solidFill>
              <a:round/>
            </a:ln>
            <a:effectLst/>
          </c:spPr>
          <c:marker>
            <c:symbol val="circle"/>
            <c:size val="17"/>
            <c:spPr>
              <a:solidFill>
                <a:schemeClr val="lt1"/>
              </a:solidFill>
              <a:ln>
                <a:noFill/>
              </a:ln>
              <a:effectLst/>
            </c:spPr>
          </c:marker>
          <c:dLbls>
            <c:dLbl>
              <c:idx val="8"/>
              <c:layout>
                <c:manualLayout>
                  <c:x val="-2.2454099801845002E-2"/>
                  <c:y val="-4.689606226320027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98-4A46-8521-FB8C45E610F6}"/>
                </c:ext>
              </c:extLst>
            </c:dLbl>
            <c:dLbl>
              <c:idx val="9"/>
              <c:layout>
                <c:manualLayout>
                  <c:x val="-2.6146712557799184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969-4273-BCFC-0134FDF5ABAD}"/>
                </c:ext>
              </c:extLst>
            </c:dLbl>
            <c:dLbl>
              <c:idx val="10"/>
              <c:layout>
                <c:manualLayout>
                  <c:x val="-2.3146800840478297E-2"/>
                  <c:y val="9.379212452640011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258-4325-8421-2968ACE7DB73}"/>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5A03D"/>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Sheet1!$D$44:$N$44</c:f>
              <c:strCache>
                <c:ptCount val="11"/>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strCache>
            </c:strRef>
          </c:cat>
          <c:val>
            <c:numRef>
              <c:f>Sheet1!$D$50:$N$50</c:f>
              <c:numCache>
                <c:formatCode>0.00</c:formatCode>
                <c:ptCount val="11"/>
                <c:pt idx="0">
                  <c:v>5.3908648605080964</c:v>
                </c:pt>
                <c:pt idx="1">
                  <c:v>5.4467166188785994</c:v>
                </c:pt>
                <c:pt idx="2">
                  <c:v>5.4778804420284404</c:v>
                </c:pt>
                <c:pt idx="3">
                  <c:v>5.14</c:v>
                </c:pt>
                <c:pt idx="4">
                  <c:v>4.9161867810000004</c:v>
                </c:pt>
                <c:pt idx="5">
                  <c:v>5.0060041200000001</c:v>
                </c:pt>
                <c:pt idx="6">
                  <c:v>4.8099999999999996</c:v>
                </c:pt>
                <c:pt idx="7">
                  <c:v>4.9270879799999996</c:v>
                </c:pt>
                <c:pt idx="8" formatCode="General">
                  <c:v>5.05</c:v>
                </c:pt>
                <c:pt idx="9">
                  <c:v>5.55</c:v>
                </c:pt>
                <c:pt idx="10">
                  <c:v>5.8</c:v>
                </c:pt>
              </c:numCache>
            </c:numRef>
          </c:val>
          <c:smooth val="0"/>
          <c:extLst>
            <c:ext xmlns:c16="http://schemas.microsoft.com/office/drawing/2014/chart" uri="{C3380CC4-5D6E-409C-BE32-E72D297353CC}">
              <c16:uniqueId val="{0000000D-DD67-4626-9E57-3E26C737380D}"/>
            </c:ext>
          </c:extLst>
        </c:ser>
        <c:ser>
          <c:idx val="6"/>
          <c:order val="6"/>
          <c:tx>
            <c:strRef>
              <c:f>Sheet1!$C$51</c:f>
              <c:strCache>
                <c:ptCount val="1"/>
                <c:pt idx="0">
                  <c:v>Respect (claims)</c:v>
                </c:pt>
              </c:strCache>
            </c:strRef>
          </c:tx>
          <c:spPr>
            <a:ln w="19050" cap="rnd" cmpd="sng" algn="ctr">
              <a:solidFill>
                <a:srgbClr val="F9ED6F"/>
              </a:solidFill>
              <a:round/>
            </a:ln>
            <a:effectLst/>
          </c:spPr>
          <c:marker>
            <c:symbol val="circle"/>
            <c:size val="17"/>
            <c:spPr>
              <a:solidFill>
                <a:schemeClr val="lt1"/>
              </a:solidFill>
              <a:ln>
                <a:noFill/>
              </a:ln>
              <a:effectLst/>
            </c:spPr>
          </c:marker>
          <c:dLbls>
            <c:dLbl>
              <c:idx val="0"/>
              <c:layout>
                <c:manualLayout>
                  <c:x val="-2.8845238095238094E-2"/>
                  <c:y val="-1.57126823793490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D67-4626-9E57-3E26C737380D}"/>
                </c:ext>
              </c:extLst>
            </c:dLbl>
            <c:dLbl>
              <c:idx val="1"/>
              <c:layout>
                <c:manualLayout>
                  <c:x val="-2.8845238095238139E-2"/>
                  <c:y val="1.1223344556677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D67-4626-9E57-3E26C737380D}"/>
                </c:ext>
              </c:extLst>
            </c:dLbl>
            <c:dLbl>
              <c:idx val="2"/>
              <c:layout>
                <c:manualLayout>
                  <c:x val="-2.8845238095238094E-2"/>
                  <c:y val="-2.02020202020202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D67-4626-9E57-3E26C737380D}"/>
                </c:ext>
              </c:extLst>
            </c:dLbl>
            <c:dLbl>
              <c:idx val="4"/>
              <c:layout>
                <c:manualLayout>
                  <c:x val="-2.8845238095238094E-2"/>
                  <c:y val="8.97867564534231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D67-4626-9E57-3E26C737380D}"/>
                </c:ext>
              </c:extLst>
            </c:dLbl>
            <c:dLbl>
              <c:idx val="5"/>
              <c:layout>
                <c:manualLayout>
                  <c:x val="-2.8845238095238094E-2"/>
                  <c:y val="-6.734006734006816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D67-4626-9E57-3E26C737380D}"/>
                </c:ext>
              </c:extLst>
            </c:dLbl>
            <c:dLbl>
              <c:idx val="7"/>
              <c:layout>
                <c:manualLayout>
                  <c:x val="-3.355350652544601E-2"/>
                  <c:y val="9.379212452640055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98-4A46-8521-FB8C45E610F6}"/>
                </c:ext>
              </c:extLst>
            </c:dLbl>
            <c:dLbl>
              <c:idx val="8"/>
              <c:layout>
                <c:manualLayout>
                  <c:x val="-2.4673981146565219E-2"/>
                  <c:y val="1.17240155658000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F98-4A46-8521-FB8C45E610F6}"/>
                </c:ext>
              </c:extLst>
            </c:dLbl>
            <c:dLbl>
              <c:idx val="9"/>
              <c:layout>
                <c:manualLayout>
                  <c:x val="-2.6146712557799184E-2"/>
                  <c:y val="7.034409339479954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969-4273-BCFC-0134FDF5ABAD}"/>
                </c:ext>
              </c:extLst>
            </c:dLbl>
            <c:dLbl>
              <c:idx val="10"/>
              <c:layout>
                <c:manualLayout>
                  <c:x val="-2.6146712557799028E-2"/>
                  <c:y val="-1.64136217921200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58-4325-8421-2968ACE7DB73}"/>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9ED6F"/>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Sheet1!$D$44:$N$44</c:f>
              <c:strCache>
                <c:ptCount val="11"/>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strCache>
            </c:strRef>
          </c:cat>
          <c:val>
            <c:numRef>
              <c:f>Sheet1!$D$51:$N$51</c:f>
              <c:numCache>
                <c:formatCode>0.00</c:formatCode>
                <c:ptCount val="11"/>
                <c:pt idx="0">
                  <c:v>4.3796909492273732</c:v>
                </c:pt>
                <c:pt idx="1">
                  <c:v>5.0812198440851972</c:v>
                </c:pt>
                <c:pt idx="2">
                  <c:v>6.0767016147087398</c:v>
                </c:pt>
                <c:pt idx="3">
                  <c:v>5.48</c:v>
                </c:pt>
                <c:pt idx="4">
                  <c:v>4.6254403760000002</c:v>
                </c:pt>
                <c:pt idx="5">
                  <c:v>3.978676535</c:v>
                </c:pt>
                <c:pt idx="6">
                  <c:v>4.16</c:v>
                </c:pt>
                <c:pt idx="7">
                  <c:v>4.081868837</c:v>
                </c:pt>
                <c:pt idx="8" formatCode="General">
                  <c:v>4.38</c:v>
                </c:pt>
                <c:pt idx="9">
                  <c:v>5.43</c:v>
                </c:pt>
                <c:pt idx="10">
                  <c:v>5.91</c:v>
                </c:pt>
              </c:numCache>
            </c:numRef>
          </c:val>
          <c:smooth val="0"/>
          <c:extLst>
            <c:ext xmlns:c16="http://schemas.microsoft.com/office/drawing/2014/chart" uri="{C3380CC4-5D6E-409C-BE32-E72D297353CC}">
              <c16:uniqueId val="{00000013-DD67-4626-9E57-3E26C737380D}"/>
            </c:ext>
          </c:extLst>
        </c:ser>
        <c:ser>
          <c:idx val="7"/>
          <c:order val="7"/>
          <c:tx>
            <c:strRef>
              <c:f>Sheet1!$C$52</c:f>
              <c:strCache>
                <c:ptCount val="1"/>
                <c:pt idx="0">
                  <c:v>Relationship</c:v>
                </c:pt>
              </c:strCache>
            </c:strRef>
          </c:tx>
          <c:spPr>
            <a:ln w="19050" cap="rnd" cmpd="sng" algn="ctr">
              <a:solidFill>
                <a:srgbClr val="000000"/>
              </a:solidFill>
              <a:round/>
            </a:ln>
            <a:effectLst/>
          </c:spPr>
          <c:marker>
            <c:symbol val="circle"/>
            <c:size val="17"/>
            <c:spPr>
              <a:solidFill>
                <a:schemeClr val="lt1"/>
              </a:solidFill>
              <a:ln>
                <a:noFill/>
              </a:ln>
              <a:effectLst/>
            </c:spPr>
          </c:marker>
          <c:dLbls>
            <c:dLbl>
              <c:idx val="0"/>
              <c:layout>
                <c:manualLayout>
                  <c:x val="-2.8845238095238094E-2"/>
                  <c:y val="1.34680134680134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D67-4626-9E57-3E26C737380D}"/>
                </c:ext>
              </c:extLst>
            </c:dLbl>
            <c:dLbl>
              <c:idx val="2"/>
              <c:layout>
                <c:manualLayout>
                  <c:x val="-2.8845238095238094E-2"/>
                  <c:y val="8.97867564534231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D67-4626-9E57-3E26C737380D}"/>
                </c:ext>
              </c:extLst>
            </c:dLbl>
            <c:dLbl>
              <c:idx val="4"/>
              <c:layout>
                <c:manualLayout>
                  <c:x val="-2.8845238095238094E-2"/>
                  <c:y val="-6.734006734006733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D67-4626-9E57-3E26C737380D}"/>
                </c:ext>
              </c:extLst>
            </c:dLbl>
            <c:dLbl>
              <c:idx val="5"/>
              <c:layout>
                <c:manualLayout>
                  <c:x val="-2.8845238095238094E-2"/>
                  <c:y val="-1.1223344556677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D67-4626-9E57-3E26C737380D}"/>
                </c:ext>
              </c:extLst>
            </c:dLbl>
            <c:dLbl>
              <c:idx val="6"/>
              <c:layout>
                <c:manualLayout>
                  <c:x val="-2.5783921818925328E-2"/>
                  <c:y val="-1.40688186789600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DD67-4626-9E57-3E26C737380D}"/>
                </c:ext>
              </c:extLst>
            </c:dLbl>
            <c:dLbl>
              <c:idx val="9"/>
              <c:layout>
                <c:manualLayout>
                  <c:x val="-2.6146712557799184E-2"/>
                  <c:y val="3.75168498105602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69-4273-BCFC-0134FDF5ABA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Sheet1!$D$44:$N$44</c:f>
              <c:strCache>
                <c:ptCount val="11"/>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strCache>
            </c:strRef>
          </c:cat>
          <c:val>
            <c:numRef>
              <c:f>Sheet1!$D$52:$N$52</c:f>
              <c:numCache>
                <c:formatCode>0.00</c:formatCode>
                <c:ptCount val="11"/>
                <c:pt idx="0">
                  <c:v>4.3533985601064504</c:v>
                </c:pt>
                <c:pt idx="1">
                  <c:v>4.7243507725014187</c:v>
                </c:pt>
                <c:pt idx="2">
                  <c:v>4.9091607811757401</c:v>
                </c:pt>
                <c:pt idx="3">
                  <c:v>4.62</c:v>
                </c:pt>
                <c:pt idx="4">
                  <c:v>4.6666527689999997</c:v>
                </c:pt>
                <c:pt idx="5">
                  <c:v>4.3941150459999996</c:v>
                </c:pt>
                <c:pt idx="6">
                  <c:v>4.2699999999999996</c:v>
                </c:pt>
                <c:pt idx="7">
                  <c:v>4.3641166340000002</c:v>
                </c:pt>
                <c:pt idx="8" formatCode="General">
                  <c:v>4.63</c:v>
                </c:pt>
                <c:pt idx="9">
                  <c:v>5.38</c:v>
                </c:pt>
                <c:pt idx="10">
                  <c:v>5.55</c:v>
                </c:pt>
              </c:numCache>
            </c:numRef>
          </c:val>
          <c:smooth val="0"/>
          <c:extLst>
            <c:ext xmlns:c16="http://schemas.microsoft.com/office/drawing/2014/chart" uri="{C3380CC4-5D6E-409C-BE32-E72D297353CC}">
              <c16:uniqueId val="{00000018-DD67-4626-9E57-3E26C737380D}"/>
            </c:ext>
          </c:extLst>
        </c:ser>
        <c:ser>
          <c:idx val="8"/>
          <c:order val="8"/>
          <c:tx>
            <c:strRef>
              <c:f>Sheet1!$C$53</c:f>
              <c:strCache>
                <c:ptCount val="1"/>
                <c:pt idx="0">
                  <c:v>Control (claims)</c:v>
                </c:pt>
              </c:strCache>
            </c:strRef>
          </c:tx>
          <c:spPr>
            <a:ln w="19050" cap="rnd" cmpd="sng" algn="ctr">
              <a:solidFill>
                <a:srgbClr val="93C01F"/>
              </a:solidFill>
              <a:round/>
            </a:ln>
            <a:effectLst/>
          </c:spPr>
          <c:marker>
            <c:symbol val="circle"/>
            <c:size val="17"/>
            <c:spPr>
              <a:solidFill>
                <a:schemeClr val="lt1"/>
              </a:solidFill>
              <a:ln>
                <a:noFill/>
              </a:ln>
              <a:effectLst/>
            </c:spPr>
          </c:marker>
          <c:dLbls>
            <c:dLbl>
              <c:idx val="5"/>
              <c:layout>
                <c:manualLayout>
                  <c:x val="-2.2892857142857142E-2"/>
                  <c:y val="1.34680134680133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DD67-4626-9E57-3E26C737380D}"/>
                </c:ext>
              </c:extLst>
            </c:dLbl>
            <c:dLbl>
              <c:idx val="6"/>
              <c:layout>
                <c:manualLayout>
                  <c:x val="1.9645949900773925E-3"/>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DD67-4626-9E57-3E26C737380D}"/>
                </c:ext>
              </c:extLst>
            </c:dLbl>
            <c:dLbl>
              <c:idx val="8"/>
              <c:layout>
                <c:manualLayout>
                  <c:x val="-2.8003803163645546E-2"/>
                  <c:y val="-2.5792834244760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98-4A46-8521-FB8C45E610F6}"/>
                </c:ext>
              </c:extLst>
            </c:dLbl>
            <c:dLbl>
              <c:idx val="9"/>
              <c:layout>
                <c:manualLayout>
                  <c:x val="-2.6146712557799184E-2"/>
                  <c:y val="-2.57928342447601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69-4273-BCFC-0134FDF5ABA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93C01F"/>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Sheet1!$D$44:$N$44</c:f>
              <c:strCache>
                <c:ptCount val="11"/>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strCache>
            </c:strRef>
          </c:cat>
          <c:val>
            <c:numRef>
              <c:f>Sheet1!$D$53:$N$53</c:f>
              <c:numCache>
                <c:formatCode>0.00</c:formatCode>
                <c:ptCount val="11"/>
                <c:pt idx="0">
                  <c:v>4.0284629731218233</c:v>
                </c:pt>
                <c:pt idx="1">
                  <c:v>4.2186295798935598</c:v>
                </c:pt>
                <c:pt idx="2">
                  <c:v>3.9845541061499401</c:v>
                </c:pt>
                <c:pt idx="3">
                  <c:v>3.78</c:v>
                </c:pt>
                <c:pt idx="4">
                  <c:v>3.5309851870000002</c:v>
                </c:pt>
                <c:pt idx="5">
                  <c:v>4.3732933689999998</c:v>
                </c:pt>
                <c:pt idx="6">
                  <c:v>4.0599999999999996</c:v>
                </c:pt>
                <c:pt idx="7">
                  <c:v>3.7970485979999999</c:v>
                </c:pt>
                <c:pt idx="8" formatCode="General">
                  <c:v>5.12</c:v>
                </c:pt>
                <c:pt idx="9">
                  <c:v>6.34</c:v>
                </c:pt>
                <c:pt idx="10">
                  <c:v>5.88</c:v>
                </c:pt>
              </c:numCache>
            </c:numRef>
          </c:val>
          <c:smooth val="0"/>
          <c:extLst>
            <c:ext xmlns:c16="http://schemas.microsoft.com/office/drawing/2014/chart" uri="{C3380CC4-5D6E-409C-BE32-E72D297353CC}">
              <c16:uniqueId val="{0000001A-DD67-4626-9E57-3E26C737380D}"/>
            </c:ext>
          </c:extLst>
        </c:ser>
        <c:dLbls>
          <c:dLblPos val="ctr"/>
          <c:showLegendKey val="0"/>
          <c:showVal val="1"/>
          <c:showCatName val="0"/>
          <c:showSerName val="0"/>
          <c:showPercent val="0"/>
          <c:showBubbleSize val="0"/>
        </c:dLbls>
        <c:marker val="1"/>
        <c:smooth val="0"/>
        <c:axId val="1237706959"/>
        <c:axId val="1237715695"/>
      </c:lineChart>
      <c:catAx>
        <c:axId val="1237706959"/>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crossAx val="1237715695"/>
        <c:crosses val="autoZero"/>
        <c:auto val="1"/>
        <c:lblAlgn val="ctr"/>
        <c:lblOffset val="100"/>
        <c:noMultiLvlLbl val="0"/>
      </c:catAx>
      <c:valAx>
        <c:axId val="1237715695"/>
        <c:scaling>
          <c:orientation val="minMax"/>
          <c:min val="2"/>
        </c:scaling>
        <c:delete val="1"/>
        <c:axPos val="l"/>
        <c:numFmt formatCode="0.00" sourceLinked="1"/>
        <c:majorTickMark val="none"/>
        <c:minorTickMark val="none"/>
        <c:tickLblPos val="nextTo"/>
        <c:crossAx val="123770695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r>
              <a:rPr lang="en-GB"/>
              <a:t>More than 20 employees</a:t>
            </a:r>
          </a:p>
        </c:rich>
      </c:tx>
      <c:layout>
        <c:manualLayout>
          <c:xMode val="edge"/>
          <c:yMode val="edge"/>
          <c:x val="0.29445697769401386"/>
          <c:y val="5.6622510651039196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42498102421378703"/>
          <c:y val="0.2044929570034292"/>
          <c:w val="0.56221372046395346"/>
          <c:h val="0.71181264890386886"/>
        </c:manualLayout>
      </c:layout>
      <c:barChart>
        <c:barDir val="bar"/>
        <c:grouping val="clustered"/>
        <c:varyColors val="0"/>
        <c:ser>
          <c:idx val="0"/>
          <c:order val="0"/>
          <c:tx>
            <c:strRef>
              <c:f>Sheet1!$D$1</c:f>
              <c:strCache>
                <c:ptCount val="1"/>
                <c:pt idx="0">
                  <c:v> Opportunity score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Speed (claims)</c:v>
                </c:pt>
                <c:pt idx="1">
                  <c:v>Loyalty</c:v>
                </c:pt>
                <c:pt idx="2">
                  <c:v>Respect (claims)</c:v>
                </c:pt>
                <c:pt idx="3">
                  <c:v>Ease</c:v>
                </c:pt>
                <c:pt idx="4">
                  <c:v>Control (claims)</c:v>
                </c:pt>
                <c:pt idx="5">
                  <c:v>Confidence</c:v>
                </c:pt>
                <c:pt idx="6">
                  <c:v>Protection</c:v>
                </c:pt>
                <c:pt idx="7">
                  <c:v>Relationship</c:v>
                </c:pt>
                <c:pt idx="8">
                  <c:v>Price</c:v>
                </c:pt>
              </c:strCache>
            </c:strRef>
          </c:cat>
          <c:val>
            <c:numRef>
              <c:f>Sheet1!$D$2:$D$10</c:f>
              <c:numCache>
                <c:formatCode>0.00</c:formatCode>
                <c:ptCount val="9"/>
                <c:pt idx="0">
                  <c:v>7.9567290550000003</c:v>
                </c:pt>
                <c:pt idx="1">
                  <c:v>7.589267081</c:v>
                </c:pt>
                <c:pt idx="2">
                  <c:v>7.3624480700000001</c:v>
                </c:pt>
                <c:pt idx="3">
                  <c:v>7.1101749359999999</c:v>
                </c:pt>
                <c:pt idx="4">
                  <c:v>7.1011380239999999</c:v>
                </c:pt>
                <c:pt idx="5">
                  <c:v>7.003084716</c:v>
                </c:pt>
                <c:pt idx="6">
                  <c:v>6.9101543850000002</c:v>
                </c:pt>
                <c:pt idx="7">
                  <c:v>6.4361336160000002</c:v>
                </c:pt>
                <c:pt idx="8">
                  <c:v>6.0828381519999999</c:v>
                </c:pt>
              </c:numCache>
            </c:numRef>
          </c:val>
          <c:extLst>
            <c:ext xmlns:c16="http://schemas.microsoft.com/office/drawing/2014/chart" uri="{C3380CC4-5D6E-409C-BE32-E72D297353CC}">
              <c16:uniqueId val="{00000000-B035-4C7B-B8DE-643CBF8F42EB}"/>
            </c:ext>
          </c:extLst>
        </c:ser>
        <c:dLbls>
          <c:dLblPos val="outEnd"/>
          <c:showLegendKey val="0"/>
          <c:showVal val="1"/>
          <c:showCatName val="0"/>
          <c:showSerName val="0"/>
          <c:showPercent val="0"/>
          <c:showBubbleSize val="0"/>
        </c:dLbls>
        <c:gapWidth val="150"/>
        <c:axId val="198384128"/>
        <c:axId val="195930368"/>
      </c:barChart>
      <c:catAx>
        <c:axId val="1983841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95930368"/>
        <c:crosses val="autoZero"/>
        <c:auto val="1"/>
        <c:lblAlgn val="ctr"/>
        <c:lblOffset val="100"/>
        <c:noMultiLvlLbl val="0"/>
      </c:catAx>
      <c:valAx>
        <c:axId val="195930368"/>
        <c:scaling>
          <c:orientation val="minMax"/>
        </c:scaling>
        <c:delete val="1"/>
        <c:axPos val="t"/>
        <c:numFmt formatCode="0.00" sourceLinked="1"/>
        <c:majorTickMark val="none"/>
        <c:minorTickMark val="none"/>
        <c:tickLblPos val="nextTo"/>
        <c:crossAx val="198384128"/>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mj-lt"/>
          <a:cs typeface="Calibri Light" panose="020F030202020403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337927767218438E-4"/>
          <c:y val="0.23288527793914468"/>
          <c:w val="0.9250833271885931"/>
          <c:h val="0.50134499164732849"/>
        </c:manualLayout>
      </c:layout>
      <c:barChart>
        <c:barDir val="col"/>
        <c:grouping val="percentStacked"/>
        <c:varyColors val="0"/>
        <c:ser>
          <c:idx val="7"/>
          <c:order val="7"/>
          <c:tx>
            <c:strRef>
              <c:f>Sheet1!$A$9</c:f>
              <c:strCache>
                <c:ptCount val="1"/>
                <c:pt idx="0">
                  <c:v>Dissatisfied</c:v>
                </c:pt>
              </c:strCache>
            </c:strRef>
          </c:tx>
          <c:spPr>
            <a:solidFill>
              <a:srgbClr val="F5A03D"/>
            </a:solidFill>
            <a:ln>
              <a:solidFill>
                <a:schemeClr val="tx2"/>
              </a:solid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57-4119-9755-DA1760641721}"/>
                </c:ext>
              </c:extLst>
            </c:dLbl>
            <c:dLbl>
              <c:idx val="2"/>
              <c:delete val="1"/>
              <c:extLst>
                <c:ext xmlns:c15="http://schemas.microsoft.com/office/drawing/2012/chart" uri="{CE6537A1-D6FC-4f65-9D91-7224C49458BB}"/>
                <c:ext xmlns:c16="http://schemas.microsoft.com/office/drawing/2014/chart" uri="{C3380CC4-5D6E-409C-BE32-E72D297353CC}">
                  <c16:uniqueId val="{00000001-F457-4119-9755-DA1760641721}"/>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57-4119-9755-DA1760641721}"/>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57-4119-9755-DA1760641721}"/>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88C-4437-90AA-EEF46DD6E1A1}"/>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57-4119-9755-DA1760641721}"/>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457-4119-9755-DA1760641721}"/>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88C-4437-90AA-EEF46DD6E1A1}"/>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457-4119-9755-DA1760641721}"/>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Sheet1!$B$1:$S$1</c:f>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f>Sheet1!$B$9:$S$9</c:f>
              <c:numCache>
                <c:formatCode>0%</c:formatCode>
                <c:ptCount val="15"/>
                <c:pt idx="0">
                  <c:v>0.08</c:v>
                </c:pt>
                <c:pt idx="1">
                  <c:v>0.06</c:v>
                </c:pt>
                <c:pt idx="2">
                  <c:v>0.02</c:v>
                </c:pt>
                <c:pt idx="3">
                  <c:v>0.06</c:v>
                </c:pt>
                <c:pt idx="4">
                  <c:v>0.06</c:v>
                </c:pt>
                <c:pt idx="5">
                  <c:v>0.06</c:v>
                </c:pt>
                <c:pt idx="6">
                  <c:v>0.1</c:v>
                </c:pt>
                <c:pt idx="7">
                  <c:v>0.06</c:v>
                </c:pt>
                <c:pt idx="8">
                  <c:v>7.0000000000000007E-2</c:v>
                </c:pt>
                <c:pt idx="9">
                  <c:v>0.05</c:v>
                </c:pt>
                <c:pt idx="10">
                  <c:v>0.06</c:v>
                </c:pt>
                <c:pt idx="11">
                  <c:v>0.05</c:v>
                </c:pt>
                <c:pt idx="12">
                  <c:v>0.08</c:v>
                </c:pt>
                <c:pt idx="13">
                  <c:v>7.0000000000000007E-2</c:v>
                </c:pt>
                <c:pt idx="14">
                  <c:v>0.06</c:v>
                </c:pt>
              </c:numCache>
            </c:numRef>
          </c:val>
          <c:extLst>
            <c:ext xmlns:c16="http://schemas.microsoft.com/office/drawing/2014/chart" uri="{C3380CC4-5D6E-409C-BE32-E72D297353CC}">
              <c16:uniqueId val="{00000007-F457-4119-9755-DA1760641721}"/>
            </c:ext>
          </c:extLst>
        </c:ser>
        <c:ser>
          <c:idx val="8"/>
          <c:order val="8"/>
          <c:tx>
            <c:strRef>
              <c:f>Sheet1!$A$10</c:f>
              <c:strCache>
                <c:ptCount val="1"/>
                <c:pt idx="0">
                  <c:v>Neither satisfied nor dissatisfied</c:v>
                </c:pt>
              </c:strCache>
            </c:strRef>
          </c:tx>
          <c:spPr>
            <a:solidFill>
              <a:schemeClr val="tx2">
                <a:lumMod val="75000"/>
              </a:schemeClr>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Sheet1!$B$1:$S$1</c:f>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f>Sheet1!$B$10:$S$10</c:f>
              <c:numCache>
                <c:formatCode>0%</c:formatCode>
                <c:ptCount val="15"/>
                <c:pt idx="0">
                  <c:v>0.12</c:v>
                </c:pt>
                <c:pt idx="1">
                  <c:v>0.08</c:v>
                </c:pt>
                <c:pt idx="2">
                  <c:v>0.16</c:v>
                </c:pt>
                <c:pt idx="3">
                  <c:v>0.1</c:v>
                </c:pt>
                <c:pt idx="4">
                  <c:v>0.11</c:v>
                </c:pt>
                <c:pt idx="5">
                  <c:v>0.1</c:v>
                </c:pt>
                <c:pt idx="6">
                  <c:v>0.13</c:v>
                </c:pt>
                <c:pt idx="7">
                  <c:v>0.14000000000000001</c:v>
                </c:pt>
                <c:pt idx="8">
                  <c:v>0.11</c:v>
                </c:pt>
                <c:pt idx="9">
                  <c:v>0.09</c:v>
                </c:pt>
                <c:pt idx="10">
                  <c:v>0.08</c:v>
                </c:pt>
                <c:pt idx="11">
                  <c:v>0.12</c:v>
                </c:pt>
                <c:pt idx="12">
                  <c:v>0.11</c:v>
                </c:pt>
                <c:pt idx="13">
                  <c:v>0.13</c:v>
                </c:pt>
                <c:pt idx="14">
                  <c:v>0.11</c:v>
                </c:pt>
              </c:numCache>
            </c:numRef>
          </c:val>
          <c:extLst>
            <c:ext xmlns:c16="http://schemas.microsoft.com/office/drawing/2014/chart" uri="{C3380CC4-5D6E-409C-BE32-E72D297353CC}">
              <c16:uniqueId val="{00000008-F457-4119-9755-DA1760641721}"/>
            </c:ext>
          </c:extLst>
        </c:ser>
        <c:ser>
          <c:idx val="9"/>
          <c:order val="9"/>
          <c:tx>
            <c:strRef>
              <c:f>Sheet1!$A$11</c:f>
              <c:strCache>
                <c:ptCount val="1"/>
                <c:pt idx="0">
                  <c:v>Satisfied</c:v>
                </c:pt>
              </c:strCache>
            </c:strRef>
          </c:tx>
          <c:spPr>
            <a:solidFill>
              <a:srgbClr val="93C01F"/>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Sheet1!$B$1:$S$1</c:f>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f>Sheet1!$B$11:$S$11</c:f>
              <c:numCache>
                <c:formatCode>0%</c:formatCode>
                <c:ptCount val="15"/>
                <c:pt idx="0">
                  <c:v>0.81</c:v>
                </c:pt>
                <c:pt idx="1">
                  <c:v>0.86</c:v>
                </c:pt>
                <c:pt idx="2">
                  <c:v>0.82</c:v>
                </c:pt>
                <c:pt idx="3">
                  <c:v>0.84</c:v>
                </c:pt>
                <c:pt idx="4">
                  <c:v>0.82</c:v>
                </c:pt>
                <c:pt idx="5">
                  <c:v>0.84</c:v>
                </c:pt>
                <c:pt idx="6">
                  <c:v>0.77</c:v>
                </c:pt>
                <c:pt idx="7">
                  <c:v>0.8</c:v>
                </c:pt>
                <c:pt idx="8">
                  <c:v>0.82</c:v>
                </c:pt>
                <c:pt idx="9">
                  <c:v>0.86</c:v>
                </c:pt>
                <c:pt idx="10">
                  <c:v>0.86</c:v>
                </c:pt>
                <c:pt idx="11">
                  <c:v>0.83</c:v>
                </c:pt>
                <c:pt idx="12">
                  <c:v>0.81</c:v>
                </c:pt>
                <c:pt idx="13">
                  <c:v>0.8</c:v>
                </c:pt>
                <c:pt idx="14">
                  <c:v>0.83</c:v>
                </c:pt>
              </c:numCache>
            </c:numRef>
          </c:val>
          <c:extLst>
            <c:ext xmlns:c16="http://schemas.microsoft.com/office/drawing/2014/chart" uri="{C3380CC4-5D6E-409C-BE32-E72D297353CC}">
              <c16:uniqueId val="{00000009-F457-4119-9755-DA1760641721}"/>
            </c:ext>
          </c:extLst>
        </c:ser>
        <c:dLbls>
          <c:showLegendKey val="0"/>
          <c:showVal val="0"/>
          <c:showCatName val="0"/>
          <c:showSerName val="0"/>
          <c:showPercent val="0"/>
          <c:showBubbleSize val="0"/>
        </c:dLbls>
        <c:gapWidth val="150"/>
        <c:overlap val="100"/>
        <c:axId val="198493184"/>
        <c:axId val="195277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Extremely dissatisfied</c:v>
                      </c:pt>
                    </c:strCache>
                  </c:strRef>
                </c:tx>
                <c:spPr>
                  <a:solidFill>
                    <a:srgbClr val="F5A03D"/>
                  </a:solidFill>
                  <a:ln>
                    <a:solidFill>
                      <a:schemeClr val="tx2"/>
                    </a:solidFill>
                  </a:ln>
                  <a:effectLst/>
                </c:spPr>
                <c:invertIfNegative val="0"/>
                <c:dLbls>
                  <c:dLbl>
                    <c:idx val="1"/>
                    <c:delete val="1"/>
                    <c:extLst>
                      <c:ext uri="{CE6537A1-D6FC-4f65-9D91-7224C49458BB}"/>
                      <c:ext xmlns:c16="http://schemas.microsoft.com/office/drawing/2014/chart" uri="{C3380CC4-5D6E-409C-BE32-E72D297353CC}">
                        <c16:uniqueId val="{0000000A-F457-4119-9755-DA1760641721}"/>
                      </c:ext>
                    </c:extLst>
                  </c:dLbl>
                  <c:dLbl>
                    <c:idx val="2"/>
                    <c:delete val="1"/>
                    <c:extLst>
                      <c:ext uri="{CE6537A1-D6FC-4f65-9D91-7224C49458BB}"/>
                      <c:ext xmlns:c16="http://schemas.microsoft.com/office/drawing/2014/chart" uri="{C3380CC4-5D6E-409C-BE32-E72D297353CC}">
                        <c16:uniqueId val="{0000000B-F457-4119-9755-DA1760641721}"/>
                      </c:ext>
                    </c:extLst>
                  </c:dLbl>
                  <c:dLbl>
                    <c:idx val="4"/>
                    <c:delete val="1"/>
                    <c:extLst>
                      <c:ext uri="{CE6537A1-D6FC-4f65-9D91-7224C49458BB}"/>
                      <c:ext xmlns:c16="http://schemas.microsoft.com/office/drawing/2014/chart" uri="{C3380CC4-5D6E-409C-BE32-E72D297353CC}">
                        <c16:uniqueId val="{0000000C-F457-4119-9755-DA1760641721}"/>
                      </c:ext>
                    </c:extLst>
                  </c:dLbl>
                  <c:dLbl>
                    <c:idx val="5"/>
                    <c:delete val="1"/>
                    <c:extLst>
                      <c:ext uri="{CE6537A1-D6FC-4f65-9D91-7224C49458BB}"/>
                      <c:ext xmlns:c16="http://schemas.microsoft.com/office/drawing/2014/chart" uri="{C3380CC4-5D6E-409C-BE32-E72D297353CC}">
                        <c16:uniqueId val="{0000000D-F457-4119-9755-DA1760641721}"/>
                      </c:ext>
                    </c:extLst>
                  </c:dLbl>
                  <c:dLbl>
                    <c:idx val="9"/>
                    <c:delete val="1"/>
                    <c:extLst>
                      <c:ext uri="{CE6537A1-D6FC-4f65-9D91-7224C49458BB}"/>
                      <c:ext xmlns:c16="http://schemas.microsoft.com/office/drawing/2014/chart" uri="{C3380CC4-5D6E-409C-BE32-E72D297353CC}">
                        <c16:uniqueId val="{0000000E-F457-4119-9755-DA1760641721}"/>
                      </c:ext>
                    </c:extLst>
                  </c:dLbl>
                  <c:dLbl>
                    <c:idx val="10"/>
                    <c:delete val="1"/>
                    <c:extLst>
                      <c:ext uri="{CE6537A1-D6FC-4f65-9D91-7224C49458BB}"/>
                      <c:ext xmlns:c16="http://schemas.microsoft.com/office/drawing/2014/chart" uri="{C3380CC4-5D6E-409C-BE32-E72D297353CC}">
                        <c16:uniqueId val="{0000000F-F457-4119-9755-DA1760641721}"/>
                      </c:ext>
                    </c:extLst>
                  </c:dLbl>
                  <c:dLbl>
                    <c:idx val="12"/>
                    <c:delete val="1"/>
                    <c:extLst>
                      <c:ext uri="{CE6537A1-D6FC-4f65-9D91-7224C49458BB}"/>
                      <c:ext xmlns:c16="http://schemas.microsoft.com/office/drawing/2014/chart" uri="{C3380CC4-5D6E-409C-BE32-E72D297353CC}">
                        <c16:uniqueId val="{00000010-F457-4119-9755-DA1760641721}"/>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c:ext uri="{02D57815-91ED-43cb-92C2-25804820EDAC}">
                        <c15:formulaRef>
                          <c15:sqref>Sheet1!$B$2:$S$2</c15:sqref>
                        </c15:formulaRef>
                      </c:ext>
                    </c:extLst>
                    <c:numCache>
                      <c:formatCode>0.00%</c:formatCode>
                      <c:ptCount val="15"/>
                      <c:pt idx="0">
                        <c:v>1.6371077759999998E-2</c:v>
                      </c:pt>
                      <c:pt idx="1">
                        <c:v>1.5410958910000001E-2</c:v>
                      </c:pt>
                      <c:pt idx="2">
                        <c:v>0</c:v>
                      </c:pt>
                      <c:pt idx="3">
                        <c:v>1.426024956E-2</c:v>
                      </c:pt>
                      <c:pt idx="4">
                        <c:v>1.3918629549999999E-2</c:v>
                      </c:pt>
                      <c:pt idx="5">
                        <c:v>1.2185215270000001E-2</c:v>
                      </c:pt>
                      <c:pt idx="6">
                        <c:v>2.429149798E-2</c:v>
                      </c:pt>
                      <c:pt idx="7">
                        <c:v>1.1467889909999999E-2</c:v>
                      </c:pt>
                      <c:pt idx="8">
                        <c:v>1.2552301260000001E-2</c:v>
                      </c:pt>
                      <c:pt idx="9">
                        <c:v>1.715265866E-2</c:v>
                      </c:pt>
                      <c:pt idx="10">
                        <c:v>1.891891892E-2</c:v>
                      </c:pt>
                      <c:pt idx="11">
                        <c:v>1.4124293789999999E-2</c:v>
                      </c:pt>
                      <c:pt idx="12">
                        <c:v>1.419878296E-2</c:v>
                      </c:pt>
                      <c:pt idx="13">
                        <c:v>7.1428571399999993E-3</c:v>
                      </c:pt>
                      <c:pt idx="14">
                        <c:v>1.4028056109999999E-2</c:v>
                      </c:pt>
                    </c:numCache>
                  </c:numRef>
                </c:val>
                <c:extLst>
                  <c:ext xmlns:c16="http://schemas.microsoft.com/office/drawing/2014/chart" uri="{C3380CC4-5D6E-409C-BE32-E72D297353CC}">
                    <c16:uniqueId val="{00000011-F457-4119-9755-DA176064172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Dissatisfied</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xmlns:c15="http://schemas.microsoft.com/office/drawing/2012/chart">
                      <c:ext xmlns:c15="http://schemas.microsoft.com/office/drawing/2012/chart" uri="{02D57815-91ED-43cb-92C2-25804820EDAC}">
                        <c15:formulaRef>
                          <c15:sqref>Sheet1!$B$3:$S$3</c15:sqref>
                        </c15:formulaRef>
                      </c:ext>
                    </c:extLst>
                    <c:numCache>
                      <c:formatCode>0.00%</c:formatCode>
                      <c:ptCount val="15"/>
                      <c:pt idx="0">
                        <c:v>1.3642564800000001E-2</c:v>
                      </c:pt>
                      <c:pt idx="1">
                        <c:v>6.8493150700000005E-3</c:v>
                      </c:pt>
                      <c:pt idx="2">
                        <c:v>5.5555555599999997E-3</c:v>
                      </c:pt>
                      <c:pt idx="3">
                        <c:v>1.069518717E-2</c:v>
                      </c:pt>
                      <c:pt idx="4">
                        <c:v>9.6359743099999999E-3</c:v>
                      </c:pt>
                      <c:pt idx="5">
                        <c:v>6.4987814800000002E-3</c:v>
                      </c:pt>
                      <c:pt idx="6">
                        <c:v>2.8340080970000001E-2</c:v>
                      </c:pt>
                      <c:pt idx="7">
                        <c:v>1.8348623850000002E-2</c:v>
                      </c:pt>
                      <c:pt idx="8">
                        <c:v>6.2761506300000004E-3</c:v>
                      </c:pt>
                      <c:pt idx="9">
                        <c:v>6.8610634699999996E-3</c:v>
                      </c:pt>
                      <c:pt idx="10">
                        <c:v>5.4054054100000004E-3</c:v>
                      </c:pt>
                      <c:pt idx="11">
                        <c:v>5.6497175200000008E-3</c:v>
                      </c:pt>
                      <c:pt idx="12">
                        <c:v>8.1135902599999993E-3</c:v>
                      </c:pt>
                      <c:pt idx="13">
                        <c:v>2.5000000000000001E-2</c:v>
                      </c:pt>
                      <c:pt idx="14">
                        <c:v>1.0020040079999999E-2</c:v>
                      </c:pt>
                    </c:numCache>
                  </c:numRef>
                </c:val>
                <c:extLst xmlns:c15="http://schemas.microsoft.com/office/drawing/2012/chart">
                  <c:ext xmlns:c16="http://schemas.microsoft.com/office/drawing/2014/chart" uri="{C3380CC4-5D6E-409C-BE32-E72D297353CC}">
                    <c16:uniqueId val="{00000012-F457-4119-9755-DA1760641721}"/>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Slightly dissatisfied</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xmlns:c15="http://schemas.microsoft.com/office/drawing/2012/chart">
                      <c:ext xmlns:c15="http://schemas.microsoft.com/office/drawing/2012/chart" uri="{02D57815-91ED-43cb-92C2-25804820EDAC}">
                        <c15:formulaRef>
                          <c15:sqref>Sheet1!$B$4:$S$4</c15:sqref>
                        </c15:formulaRef>
                      </c:ext>
                    </c:extLst>
                    <c:numCache>
                      <c:formatCode>0.00%</c:formatCode>
                      <c:ptCount val="15"/>
                      <c:pt idx="0">
                        <c:v>4.6384720330000004E-2</c:v>
                      </c:pt>
                      <c:pt idx="1">
                        <c:v>3.4246575340000002E-2</c:v>
                      </c:pt>
                      <c:pt idx="2">
                        <c:v>1.666666667E-2</c:v>
                      </c:pt>
                      <c:pt idx="3">
                        <c:v>3.9215686280000002E-2</c:v>
                      </c:pt>
                      <c:pt idx="4">
                        <c:v>3.7473233410000001E-2</c:v>
                      </c:pt>
                      <c:pt idx="5">
                        <c:v>3.6555645819999996E-2</c:v>
                      </c:pt>
                      <c:pt idx="6">
                        <c:v>4.8582995949999999E-2</c:v>
                      </c:pt>
                      <c:pt idx="7">
                        <c:v>3.2110091739999999E-2</c:v>
                      </c:pt>
                      <c:pt idx="8">
                        <c:v>5.4393305439999998E-2</c:v>
                      </c:pt>
                      <c:pt idx="9">
                        <c:v>2.915951973E-2</c:v>
                      </c:pt>
                      <c:pt idx="10">
                        <c:v>3.2432432430000005E-2</c:v>
                      </c:pt>
                      <c:pt idx="11">
                        <c:v>2.5423728810000001E-2</c:v>
                      </c:pt>
                      <c:pt idx="12">
                        <c:v>5.273833671E-2</c:v>
                      </c:pt>
                      <c:pt idx="13">
                        <c:v>3.5714285719999996E-2</c:v>
                      </c:pt>
                      <c:pt idx="14">
                        <c:v>3.807615231E-2</c:v>
                      </c:pt>
                    </c:numCache>
                  </c:numRef>
                </c:val>
                <c:extLst xmlns:c15="http://schemas.microsoft.com/office/drawing/2012/chart">
                  <c:ext xmlns:c16="http://schemas.microsoft.com/office/drawing/2014/chart" uri="{C3380CC4-5D6E-409C-BE32-E72D297353CC}">
                    <c16:uniqueId val="{00000013-F457-4119-9755-DA1760641721}"/>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Sheet1!$A$5</c15:sqref>
                        </c15:formulaRef>
                      </c:ext>
                    </c:extLst>
                    <c:strCache>
                      <c:ptCount val="1"/>
                      <c:pt idx="0">
                        <c:v>Neither satisfied nor dissatisfied</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xmlns:c15="http://schemas.microsoft.com/office/drawing/2012/chart">
                      <c:ext xmlns:c15="http://schemas.microsoft.com/office/drawing/2012/chart" uri="{02D57815-91ED-43cb-92C2-25804820EDAC}">
                        <c15:formulaRef>
                          <c15:sqref>Sheet1!$B$5:$S$5</c15:sqref>
                        </c15:formulaRef>
                      </c:ext>
                    </c:extLst>
                    <c:numCache>
                      <c:formatCode>0.00%</c:formatCode>
                      <c:ptCount val="15"/>
                      <c:pt idx="0">
                        <c:v>0.11732605729999999</c:v>
                      </c:pt>
                      <c:pt idx="1">
                        <c:v>8.3904109589999998E-2</c:v>
                      </c:pt>
                      <c:pt idx="2">
                        <c:v>0.16111111110999998</c:v>
                      </c:pt>
                      <c:pt idx="3">
                        <c:v>9.9821746880000006E-2</c:v>
                      </c:pt>
                      <c:pt idx="4">
                        <c:v>0.11456102784000001</c:v>
                      </c:pt>
                      <c:pt idx="5">
                        <c:v>0.10479285133999999</c:v>
                      </c:pt>
                      <c:pt idx="6">
                        <c:v>0.13360323887</c:v>
                      </c:pt>
                      <c:pt idx="7">
                        <c:v>0.13532110091999999</c:v>
                      </c:pt>
                      <c:pt idx="8">
                        <c:v>0.10878661088</c:v>
                      </c:pt>
                      <c:pt idx="9">
                        <c:v>9.0909090910000004E-2</c:v>
                      </c:pt>
                      <c:pt idx="10">
                        <c:v>7.8378378380000002E-2</c:v>
                      </c:pt>
                      <c:pt idx="11">
                        <c:v>0.12146892655000001</c:v>
                      </c:pt>
                      <c:pt idx="12">
                        <c:v>0.11156186612999999</c:v>
                      </c:pt>
                      <c:pt idx="13">
                        <c:v>0.13214285714000001</c:v>
                      </c:pt>
                      <c:pt idx="14">
                        <c:v>0.10955243820999999</c:v>
                      </c:pt>
                    </c:numCache>
                  </c:numRef>
                </c:val>
                <c:extLst xmlns:c15="http://schemas.microsoft.com/office/drawing/2012/chart">
                  <c:ext xmlns:c16="http://schemas.microsoft.com/office/drawing/2014/chart" uri="{C3380CC4-5D6E-409C-BE32-E72D297353CC}">
                    <c16:uniqueId val="{00000014-F457-4119-9755-DA1760641721}"/>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Sheet1!$A$6</c15:sqref>
                        </c15:formulaRef>
                      </c:ext>
                    </c:extLst>
                    <c:strCache>
                      <c:ptCount val="1"/>
                      <c:pt idx="0">
                        <c:v>Slightly satisfied</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xmlns:c15="http://schemas.microsoft.com/office/drawing/2012/chart">
                      <c:ext xmlns:c15="http://schemas.microsoft.com/office/drawing/2012/chart" uri="{02D57815-91ED-43cb-92C2-25804820EDAC}">
                        <c15:formulaRef>
                          <c15:sqref>Sheet1!$B$6:$S$6</c15:sqref>
                        </c15:formulaRef>
                      </c:ext>
                    </c:extLst>
                    <c:numCache>
                      <c:formatCode>0.00%</c:formatCode>
                      <c:ptCount val="15"/>
                      <c:pt idx="0">
                        <c:v>0.22783083220000003</c:v>
                      </c:pt>
                      <c:pt idx="1">
                        <c:v>0.20547945206000001</c:v>
                      </c:pt>
                      <c:pt idx="2">
                        <c:v>0.15555555556</c:v>
                      </c:pt>
                      <c:pt idx="3">
                        <c:v>0.21568627451</c:v>
                      </c:pt>
                      <c:pt idx="4">
                        <c:v>0.20770877943999999</c:v>
                      </c:pt>
                      <c:pt idx="5">
                        <c:v>0.19902518277999998</c:v>
                      </c:pt>
                      <c:pt idx="6">
                        <c:v>0.24696356275</c:v>
                      </c:pt>
                      <c:pt idx="7">
                        <c:v>0.19724770642</c:v>
                      </c:pt>
                      <c:pt idx="8">
                        <c:v>0.21129707112999999</c:v>
                      </c:pt>
                      <c:pt idx="9">
                        <c:v>0.21955403088</c:v>
                      </c:pt>
                      <c:pt idx="10">
                        <c:v>0.21621621621999998</c:v>
                      </c:pt>
                      <c:pt idx="11">
                        <c:v>0.18644067797000002</c:v>
                      </c:pt>
                      <c:pt idx="12">
                        <c:v>0.20689655172999999</c:v>
                      </c:pt>
                      <c:pt idx="13">
                        <c:v>0.23928571429000001</c:v>
                      </c:pt>
                      <c:pt idx="14">
                        <c:v>0.21042084168</c:v>
                      </c:pt>
                    </c:numCache>
                  </c:numRef>
                </c:val>
                <c:extLst xmlns:c15="http://schemas.microsoft.com/office/drawing/2012/chart">
                  <c:ext xmlns:c16="http://schemas.microsoft.com/office/drawing/2014/chart" uri="{C3380CC4-5D6E-409C-BE32-E72D297353CC}">
                    <c16:uniqueId val="{00000015-F457-4119-9755-DA1760641721}"/>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Sheet1!$A$7</c15:sqref>
                        </c15:formulaRef>
                      </c:ext>
                    </c:extLst>
                    <c:strCache>
                      <c:ptCount val="1"/>
                      <c:pt idx="0">
                        <c:v>Satisfied</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xmlns:c15="http://schemas.microsoft.com/office/drawing/2012/chart">
                      <c:ext xmlns:c15="http://schemas.microsoft.com/office/drawing/2012/chart" uri="{02D57815-91ED-43cb-92C2-25804820EDAC}">
                        <c15:formulaRef>
                          <c15:sqref>Sheet1!$B$7:$S$7</c15:sqref>
                        </c15:formulaRef>
                      </c:ext>
                    </c:extLst>
                    <c:numCache>
                      <c:formatCode>0.00%</c:formatCode>
                      <c:ptCount val="15"/>
                      <c:pt idx="0">
                        <c:v>0.42974079127000003</c:v>
                      </c:pt>
                      <c:pt idx="1">
                        <c:v>0.51541095890999999</c:v>
                      </c:pt>
                      <c:pt idx="2">
                        <c:v>0.55000000000000004</c:v>
                      </c:pt>
                      <c:pt idx="3">
                        <c:v>0.47771836006999996</c:v>
                      </c:pt>
                      <c:pt idx="4">
                        <c:v>0.47751605996000002</c:v>
                      </c:pt>
                      <c:pt idx="5">
                        <c:v>0.48659626319999999</c:v>
                      </c:pt>
                      <c:pt idx="6">
                        <c:v>0.43724696356000003</c:v>
                      </c:pt>
                      <c:pt idx="7">
                        <c:v>0.48165137614999998</c:v>
                      </c:pt>
                      <c:pt idx="8">
                        <c:v>0.48326359832999999</c:v>
                      </c:pt>
                      <c:pt idx="9">
                        <c:v>0.46998284734000001</c:v>
                      </c:pt>
                      <c:pt idx="10">
                        <c:v>0.50270270269999995</c:v>
                      </c:pt>
                      <c:pt idx="11">
                        <c:v>0.49435028248999996</c:v>
                      </c:pt>
                      <c:pt idx="12">
                        <c:v>0.47667342798999995</c:v>
                      </c:pt>
                      <c:pt idx="13">
                        <c:v>0.42499999999999999</c:v>
                      </c:pt>
                      <c:pt idx="14">
                        <c:v>0.47762191049000002</c:v>
                      </c:pt>
                    </c:numCache>
                  </c:numRef>
                </c:val>
                <c:extLst xmlns:c15="http://schemas.microsoft.com/office/drawing/2012/chart">
                  <c:ext xmlns:c16="http://schemas.microsoft.com/office/drawing/2014/chart" uri="{C3380CC4-5D6E-409C-BE32-E72D297353CC}">
                    <c16:uniqueId val="{00000016-F457-4119-9755-DA1760641721}"/>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Sheet1!$A$8</c15:sqref>
                        </c15:formulaRef>
                      </c:ext>
                    </c:extLst>
                    <c:strCache>
                      <c:ptCount val="1"/>
                      <c:pt idx="0">
                        <c:v>Extremely satisfied </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xmlns:c15="http://schemas.microsoft.com/office/drawing/2012/chart">
                      <c:ext xmlns:c15="http://schemas.microsoft.com/office/drawing/2012/chart" uri="{02D57815-91ED-43cb-92C2-25804820EDAC}">
                        <c15:formulaRef>
                          <c15:sqref>Sheet1!$B$8:$S$8</c15:sqref>
                        </c15:formulaRef>
                      </c:ext>
                    </c:extLst>
                    <c:numCache>
                      <c:formatCode>0.00%</c:formatCode>
                      <c:ptCount val="15"/>
                      <c:pt idx="0">
                        <c:v>0.14870395634</c:v>
                      </c:pt>
                      <c:pt idx="1">
                        <c:v>0.13869863014</c:v>
                      </c:pt>
                      <c:pt idx="2">
                        <c:v>0.11111111110999999</c:v>
                      </c:pt>
                      <c:pt idx="3">
                        <c:v>0.14260249553999998</c:v>
                      </c:pt>
                      <c:pt idx="4">
                        <c:v>0.1391862955</c:v>
                      </c:pt>
                      <c:pt idx="5">
                        <c:v>0.15434606010999999</c:v>
                      </c:pt>
                      <c:pt idx="6">
                        <c:v>8.0971659920000008E-2</c:v>
                      </c:pt>
                      <c:pt idx="7">
                        <c:v>0.12385321101000001</c:v>
                      </c:pt>
                      <c:pt idx="8">
                        <c:v>0.12343096234000001</c:v>
                      </c:pt>
                      <c:pt idx="9">
                        <c:v>0.16638078902</c:v>
                      </c:pt>
                      <c:pt idx="10">
                        <c:v>0.14594594594999999</c:v>
                      </c:pt>
                      <c:pt idx="11">
                        <c:v>0.15254237288</c:v>
                      </c:pt>
                      <c:pt idx="12">
                        <c:v>0.12981744421999999</c:v>
                      </c:pt>
                      <c:pt idx="13">
                        <c:v>0.13571428571999999</c:v>
                      </c:pt>
                      <c:pt idx="14">
                        <c:v>0.14028056112000001</c:v>
                      </c:pt>
                    </c:numCache>
                  </c:numRef>
                </c:val>
                <c:extLst xmlns:c15="http://schemas.microsoft.com/office/drawing/2012/chart">
                  <c:ext xmlns:c16="http://schemas.microsoft.com/office/drawing/2014/chart" uri="{C3380CC4-5D6E-409C-BE32-E72D297353CC}">
                    <c16:uniqueId val="{00000017-F457-4119-9755-DA1760641721}"/>
                  </c:ext>
                </c:extLst>
              </c15:ser>
            </c15:filteredBarSeries>
          </c:ext>
        </c:extLst>
      </c:barChart>
      <c:catAx>
        <c:axId val="198493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95277312"/>
        <c:crosses val="autoZero"/>
        <c:auto val="1"/>
        <c:lblAlgn val="ctr"/>
        <c:lblOffset val="100"/>
        <c:noMultiLvlLbl val="0"/>
      </c:catAx>
      <c:valAx>
        <c:axId val="195277312"/>
        <c:scaling>
          <c:orientation val="minMax"/>
        </c:scaling>
        <c:delete val="1"/>
        <c:axPos val="l"/>
        <c:numFmt formatCode="0%" sourceLinked="1"/>
        <c:majorTickMark val="none"/>
        <c:minorTickMark val="none"/>
        <c:tickLblPos val="nextTo"/>
        <c:crossAx val="198493184"/>
        <c:crosses val="autoZero"/>
        <c:crossBetween val="between"/>
      </c:valAx>
      <c:spPr>
        <a:noFill/>
        <a:ln>
          <a:noFill/>
        </a:ln>
        <a:effectLst/>
      </c:spPr>
    </c:plotArea>
    <c:legend>
      <c:legendPos val="r"/>
      <c:layout>
        <c:manualLayout>
          <c:xMode val="edge"/>
          <c:yMode val="edge"/>
          <c:x val="0.923146319155702"/>
          <c:y val="0.25442825730974844"/>
          <c:w val="7.5730194152185112E-2"/>
          <c:h val="0.5613193353694495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chemeClr val="tx1"/>
          </a:solidFill>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rgbClr val="15ADD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50498862642169728"/>
          <c:y val="0.12998777499233302"/>
          <c:w val="0.46107280020298547"/>
          <c:h val="0.82359869618675419"/>
        </c:manualLayout>
      </c:layout>
      <c:barChart>
        <c:barDir val="bar"/>
        <c:grouping val="clustered"/>
        <c:varyColors val="0"/>
        <c:ser>
          <c:idx val="0"/>
          <c:order val="0"/>
          <c:tx>
            <c:strRef>
              <c:f>'189'!$C$32</c:f>
              <c:strCache>
                <c:ptCount val="1"/>
                <c:pt idx="0">
                  <c:v>Overall</c:v>
                </c:pt>
              </c:strCache>
            </c:strRef>
          </c:tx>
          <c:spPr>
            <a:solidFill>
              <a:srgbClr val="15ADD0"/>
            </a:solidFill>
            <a:ln>
              <a:noFill/>
            </a:ln>
            <a:effectLst/>
          </c:spPr>
          <c:invertIfNegative val="0"/>
          <c:dPt>
            <c:idx val="0"/>
            <c:invertIfNegative val="0"/>
            <c:bubble3D val="0"/>
            <c:spPr>
              <a:solidFill>
                <a:srgbClr val="008265"/>
              </a:solidFill>
              <a:ln>
                <a:noFill/>
              </a:ln>
              <a:effectLst/>
            </c:spPr>
            <c:extLst>
              <c:ext xmlns:c16="http://schemas.microsoft.com/office/drawing/2014/chart" uri="{C3380CC4-5D6E-409C-BE32-E72D297353CC}">
                <c16:uniqueId val="{00000001-A715-417B-A23E-53EB566BC917}"/>
              </c:ext>
            </c:extLst>
          </c:dPt>
          <c:dPt>
            <c:idx val="1"/>
            <c:invertIfNegative val="0"/>
            <c:bubble3D val="0"/>
            <c:spPr>
              <a:solidFill>
                <a:srgbClr val="93C01F"/>
              </a:solidFill>
              <a:ln>
                <a:noFill/>
              </a:ln>
              <a:effectLst/>
            </c:spPr>
            <c:extLst>
              <c:ext xmlns:c16="http://schemas.microsoft.com/office/drawing/2014/chart" uri="{C3380CC4-5D6E-409C-BE32-E72D297353CC}">
                <c16:uniqueId val="{00000002-A715-417B-A23E-53EB566BC917}"/>
              </c:ext>
            </c:extLst>
          </c:dPt>
          <c:dPt>
            <c:idx val="3"/>
            <c:invertIfNegative val="0"/>
            <c:bubble3D val="0"/>
            <c:spPr>
              <a:solidFill>
                <a:srgbClr val="F9ED6F"/>
              </a:solidFill>
              <a:ln>
                <a:noFill/>
              </a:ln>
              <a:effectLst/>
            </c:spPr>
            <c:extLst>
              <c:ext xmlns:c16="http://schemas.microsoft.com/office/drawing/2014/chart" uri="{C3380CC4-5D6E-409C-BE32-E72D297353CC}">
                <c16:uniqueId val="{00000005-A715-417B-A23E-53EB566BC917}"/>
              </c:ext>
            </c:extLst>
          </c:dPt>
          <c:dPt>
            <c:idx val="4"/>
            <c:invertIfNegative val="0"/>
            <c:bubble3D val="0"/>
            <c:spPr>
              <a:solidFill>
                <a:srgbClr val="AB588C"/>
              </a:solidFill>
              <a:ln>
                <a:noFill/>
              </a:ln>
              <a:effectLst/>
            </c:spPr>
            <c:extLst>
              <c:ext xmlns:c16="http://schemas.microsoft.com/office/drawing/2014/chart" uri="{C3380CC4-5D6E-409C-BE32-E72D297353CC}">
                <c16:uniqueId val="{00000004-A715-417B-A23E-53EB566BC917}"/>
              </c:ext>
            </c:extLst>
          </c:dPt>
          <c:dPt>
            <c:idx val="5"/>
            <c:invertIfNegative val="0"/>
            <c:bubble3D val="0"/>
            <c:spPr>
              <a:solidFill>
                <a:srgbClr val="F5A03D"/>
              </a:solidFill>
              <a:ln>
                <a:noFill/>
              </a:ln>
              <a:effectLst/>
            </c:spPr>
            <c:extLst>
              <c:ext xmlns:c16="http://schemas.microsoft.com/office/drawing/2014/chart" uri="{C3380CC4-5D6E-409C-BE32-E72D297353CC}">
                <c16:uniqueId val="{00000006-A715-417B-A23E-53EB566BC917}"/>
              </c:ext>
            </c:extLst>
          </c:dPt>
          <c:dPt>
            <c:idx val="6"/>
            <c:invertIfNegative val="0"/>
            <c:bubble3D val="0"/>
            <c:spPr>
              <a:solidFill>
                <a:schemeClr val="accent1">
                  <a:lumMod val="50000"/>
                </a:schemeClr>
              </a:solidFill>
              <a:ln>
                <a:noFill/>
              </a:ln>
              <a:effectLst/>
            </c:spPr>
            <c:extLst>
              <c:ext xmlns:c16="http://schemas.microsoft.com/office/drawing/2014/chart" uri="{C3380CC4-5D6E-409C-BE32-E72D297353CC}">
                <c16:uniqueId val="{00000007-A715-417B-A23E-53EB566BC917}"/>
              </c:ext>
            </c:extLst>
          </c:dPt>
          <c:dPt>
            <c:idx val="7"/>
            <c:invertIfNegative val="0"/>
            <c:bubble3D val="0"/>
            <c:spPr>
              <a:solidFill>
                <a:schemeClr val="accent2">
                  <a:lumMod val="50000"/>
                </a:schemeClr>
              </a:solidFill>
              <a:ln>
                <a:noFill/>
              </a:ln>
              <a:effectLst/>
            </c:spPr>
            <c:extLst>
              <c:ext xmlns:c16="http://schemas.microsoft.com/office/drawing/2014/chart" uri="{C3380CC4-5D6E-409C-BE32-E72D297353CC}">
                <c16:uniqueId val="{00000008-A715-417B-A23E-53EB566BC917}"/>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'189'!$B$33:$B$40</c:f>
              <c:strCache>
                <c:ptCount val="8"/>
                <c:pt idx="0">
                  <c:v>Price comparison site</c:v>
                </c:pt>
                <c:pt idx="1">
                  <c:v>Bought direct from provider</c:v>
                </c:pt>
                <c:pt idx="2">
                  <c:v>Bank or building society</c:v>
                </c:pt>
                <c:pt idx="3">
                  <c:v>Insurance broker</c:v>
                </c:pt>
                <c:pt idx="4">
                  <c:v>Through my employer</c:v>
                </c:pt>
                <c:pt idx="5">
                  <c:v>Retailer, e.g.  car dealership, supermarket</c:v>
                </c:pt>
                <c:pt idx="6">
                  <c:v>Other (please state)</c:v>
                </c:pt>
                <c:pt idx="7">
                  <c:v>Don't know</c:v>
                </c:pt>
              </c:strCache>
            </c:strRef>
          </c:cat>
          <c:val>
            <c:numRef>
              <c:f>'189'!$C$33:$C$40</c:f>
              <c:numCache>
                <c:formatCode>0%</c:formatCode>
                <c:ptCount val="8"/>
                <c:pt idx="0">
                  <c:v>0.46307385230000003</c:v>
                </c:pt>
                <c:pt idx="1">
                  <c:v>0.32734530938</c:v>
                </c:pt>
                <c:pt idx="2">
                  <c:v>7.5848303389999996E-2</c:v>
                </c:pt>
                <c:pt idx="3">
                  <c:v>5.189620759E-2</c:v>
                </c:pt>
                <c:pt idx="4">
                  <c:v>2.9940119759999998E-2</c:v>
                </c:pt>
                <c:pt idx="5">
                  <c:v>2.594810379E-2</c:v>
                </c:pt>
                <c:pt idx="6">
                  <c:v>1.796407186E-2</c:v>
                </c:pt>
                <c:pt idx="7">
                  <c:v>7.9840319400000005E-3</c:v>
                </c:pt>
              </c:numCache>
            </c:numRef>
          </c:val>
          <c:extLst>
            <c:ext xmlns:c16="http://schemas.microsoft.com/office/drawing/2014/chart" uri="{C3380CC4-5D6E-409C-BE32-E72D297353CC}">
              <c16:uniqueId val="{00000000-A715-417B-A23E-53EB566BC917}"/>
            </c:ext>
          </c:extLst>
        </c:ser>
        <c:dLbls>
          <c:showLegendKey val="0"/>
          <c:showVal val="0"/>
          <c:showCatName val="0"/>
          <c:showSerName val="0"/>
          <c:showPercent val="0"/>
          <c:showBubbleSize val="0"/>
        </c:dLbls>
        <c:gapWidth val="60"/>
        <c:axId val="614320815"/>
        <c:axId val="614321231"/>
      </c:barChart>
      <c:catAx>
        <c:axId val="6143208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4321231"/>
        <c:crosses val="autoZero"/>
        <c:auto val="1"/>
        <c:lblAlgn val="ctr"/>
        <c:lblOffset val="100"/>
        <c:noMultiLvlLbl val="0"/>
      </c:catAx>
      <c:valAx>
        <c:axId val="614321231"/>
        <c:scaling>
          <c:orientation val="minMax"/>
        </c:scaling>
        <c:delete val="1"/>
        <c:axPos val="t"/>
        <c:numFmt formatCode="0%" sourceLinked="1"/>
        <c:majorTickMark val="none"/>
        <c:minorTickMark val="none"/>
        <c:tickLblPos val="nextTo"/>
        <c:crossAx val="614320815"/>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15ADD0"/>
                </a:solidFill>
                <a:latin typeface="Arial" panose="020B0604020202020204" pitchFamily="34" charset="0"/>
                <a:ea typeface="+mn-ea"/>
                <a:cs typeface="Arial" panose="020B0604020202020204" pitchFamily="34" charset="0"/>
              </a:defRPr>
            </a:pPr>
            <a:r>
              <a:rPr lang="en-GB" b="1">
                <a:solidFill>
                  <a:srgbClr val="15ADD0"/>
                </a:solidFill>
              </a:rPr>
              <a:t>By Age</a:t>
            </a:r>
          </a:p>
        </c:rich>
      </c:tx>
      <c:layout>
        <c:manualLayout>
          <c:xMode val="edge"/>
          <c:yMode val="edge"/>
          <c:x val="0.44707932141219631"/>
          <c:y val="0"/>
        </c:manualLayout>
      </c:layout>
      <c:overlay val="1"/>
      <c:spPr>
        <a:noFill/>
        <a:ln>
          <a:noFill/>
        </a:ln>
        <a:effectLst/>
      </c:spPr>
      <c:txPr>
        <a:bodyPr rot="0" spcFirstLastPara="1" vertOverflow="ellipsis" vert="horz" wrap="square" anchor="ctr" anchorCtr="1"/>
        <a:lstStyle/>
        <a:p>
          <a:pPr>
            <a:defRPr sz="1400" b="1" i="0" u="none" strike="noStrike" kern="1200" spc="0" baseline="0">
              <a:solidFill>
                <a:srgbClr val="15ADD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6.849158985800774E-2"/>
          <c:y val="2.8969329157979735E-2"/>
          <c:w val="0.91761952727023288"/>
          <c:h val="0.883634527135578"/>
        </c:manualLayout>
      </c:layout>
      <c:barChart>
        <c:barDir val="col"/>
        <c:grouping val="clustered"/>
        <c:varyColors val="0"/>
        <c:ser>
          <c:idx val="0"/>
          <c:order val="0"/>
          <c:tx>
            <c:strRef>
              <c:f>'189'!$B$21</c:f>
              <c:strCache>
                <c:ptCount val="1"/>
                <c:pt idx="0">
                  <c:v>Price comparison site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'189'!$C$20:$E$20</c:f>
              <c:strCache>
                <c:ptCount val="3"/>
                <c:pt idx="0">
                  <c:v>18-34</c:v>
                </c:pt>
                <c:pt idx="1">
                  <c:v>35-54</c:v>
                </c:pt>
                <c:pt idx="2">
                  <c:v>55+</c:v>
                </c:pt>
              </c:strCache>
            </c:strRef>
          </c:cat>
          <c:val>
            <c:numRef>
              <c:f>'189'!$C$21:$E$21</c:f>
              <c:numCache>
                <c:formatCode>0%</c:formatCode>
                <c:ptCount val="3"/>
                <c:pt idx="0">
                  <c:v>0.47</c:v>
                </c:pt>
                <c:pt idx="1">
                  <c:v>0.45</c:v>
                </c:pt>
                <c:pt idx="2">
                  <c:v>0.38</c:v>
                </c:pt>
              </c:numCache>
            </c:numRef>
          </c:val>
          <c:extLst>
            <c:ext xmlns:c16="http://schemas.microsoft.com/office/drawing/2014/chart" uri="{C3380CC4-5D6E-409C-BE32-E72D297353CC}">
              <c16:uniqueId val="{00000000-0536-49ED-B5D5-E733340121AF}"/>
            </c:ext>
          </c:extLst>
        </c:ser>
        <c:ser>
          <c:idx val="1"/>
          <c:order val="1"/>
          <c:tx>
            <c:strRef>
              <c:f>'189'!$B$22</c:f>
              <c:strCache>
                <c:ptCount val="1"/>
                <c:pt idx="0">
                  <c:v>Bought direct from provider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'189'!$C$20:$E$20</c:f>
              <c:strCache>
                <c:ptCount val="3"/>
                <c:pt idx="0">
                  <c:v>18-34</c:v>
                </c:pt>
                <c:pt idx="1">
                  <c:v>35-54</c:v>
                </c:pt>
                <c:pt idx="2">
                  <c:v>55+</c:v>
                </c:pt>
              </c:strCache>
            </c:strRef>
          </c:cat>
          <c:val>
            <c:numRef>
              <c:f>'189'!$C$22:$E$22</c:f>
              <c:numCache>
                <c:formatCode>0%</c:formatCode>
                <c:ptCount val="3"/>
                <c:pt idx="0">
                  <c:v>0.23</c:v>
                </c:pt>
                <c:pt idx="1">
                  <c:v>0.28070175439</c:v>
                </c:pt>
                <c:pt idx="2">
                  <c:v>0.45</c:v>
                </c:pt>
              </c:numCache>
            </c:numRef>
          </c:val>
          <c:extLst>
            <c:ext xmlns:c16="http://schemas.microsoft.com/office/drawing/2014/chart" uri="{C3380CC4-5D6E-409C-BE32-E72D297353CC}">
              <c16:uniqueId val="{00000001-0536-49ED-B5D5-E733340121AF}"/>
            </c:ext>
          </c:extLst>
        </c:ser>
        <c:ser>
          <c:idx val="2"/>
          <c:order val="2"/>
          <c:tx>
            <c:strRef>
              <c:f>'189'!$B$23</c:f>
              <c:strCache>
                <c:ptCount val="1"/>
                <c:pt idx="0">
                  <c:v>Bank or building society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'189'!$C$20:$E$20</c:f>
              <c:strCache>
                <c:ptCount val="3"/>
                <c:pt idx="0">
                  <c:v>18-34</c:v>
                </c:pt>
                <c:pt idx="1">
                  <c:v>35-54</c:v>
                </c:pt>
                <c:pt idx="2">
                  <c:v>55+</c:v>
                </c:pt>
              </c:strCache>
            </c:strRef>
          </c:cat>
          <c:val>
            <c:numRef>
              <c:f>'189'!$C$23:$E$23</c:f>
              <c:numCache>
                <c:formatCode>0%</c:formatCode>
                <c:ptCount val="3"/>
                <c:pt idx="0">
                  <c:v>0.09</c:v>
                </c:pt>
                <c:pt idx="1">
                  <c:v>0.09</c:v>
                </c:pt>
                <c:pt idx="2">
                  <c:v>7.0000000000000007E-2</c:v>
                </c:pt>
              </c:numCache>
            </c:numRef>
          </c:val>
          <c:extLst>
            <c:ext xmlns:c16="http://schemas.microsoft.com/office/drawing/2014/chart" uri="{C3380CC4-5D6E-409C-BE32-E72D297353CC}">
              <c16:uniqueId val="{00000002-0536-49ED-B5D5-E733340121AF}"/>
            </c:ext>
          </c:extLst>
        </c:ser>
        <c:ser>
          <c:idx val="3"/>
          <c:order val="3"/>
          <c:tx>
            <c:strRef>
              <c:f>'189'!$B$24</c:f>
              <c:strCache>
                <c:ptCount val="1"/>
                <c:pt idx="0">
                  <c:v>Through my employer</c:v>
                </c:pt>
              </c:strCache>
            </c:strRef>
          </c:tx>
          <c:spPr>
            <a:solidFill>
              <a:schemeClr val="accent4"/>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1-7E42-4B49-8B00-E7C51F0646D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'189'!$C$20:$E$20</c:f>
              <c:strCache>
                <c:ptCount val="3"/>
                <c:pt idx="0">
                  <c:v>18-34</c:v>
                </c:pt>
                <c:pt idx="1">
                  <c:v>35-54</c:v>
                </c:pt>
                <c:pt idx="2">
                  <c:v>55+</c:v>
                </c:pt>
              </c:strCache>
            </c:strRef>
          </c:cat>
          <c:val>
            <c:numRef>
              <c:f>'189'!$C$24:$E$24</c:f>
              <c:numCache>
                <c:formatCode>0%</c:formatCode>
                <c:ptCount val="3"/>
                <c:pt idx="0">
                  <c:v>7.0921985820000005E-2</c:v>
                </c:pt>
                <c:pt idx="1">
                  <c:v>2.3391812870000001E-2</c:v>
                </c:pt>
                <c:pt idx="2">
                  <c:v>0</c:v>
                </c:pt>
              </c:numCache>
            </c:numRef>
          </c:val>
          <c:extLst>
            <c:ext xmlns:c16="http://schemas.microsoft.com/office/drawing/2014/chart" uri="{C3380CC4-5D6E-409C-BE32-E72D297353CC}">
              <c16:uniqueId val="{00000003-0536-49ED-B5D5-E733340121AF}"/>
            </c:ext>
          </c:extLst>
        </c:ser>
        <c:ser>
          <c:idx val="4"/>
          <c:order val="4"/>
          <c:tx>
            <c:strRef>
              <c:f>'189'!$B$25</c:f>
              <c:strCache>
                <c:ptCount val="1"/>
                <c:pt idx="0">
                  <c:v>Retailer, e.g.  car dealership, supermarket</c:v>
                </c:pt>
              </c:strCache>
            </c:strRef>
          </c:tx>
          <c:spPr>
            <a:solidFill>
              <a:schemeClr val="accent5"/>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8-0536-49ED-B5D5-E733340121A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'189'!$C$20:$E$20</c:f>
              <c:strCache>
                <c:ptCount val="3"/>
                <c:pt idx="0">
                  <c:v>18-34</c:v>
                </c:pt>
                <c:pt idx="1">
                  <c:v>35-54</c:v>
                </c:pt>
                <c:pt idx="2">
                  <c:v>55+</c:v>
                </c:pt>
              </c:strCache>
            </c:strRef>
          </c:cat>
          <c:val>
            <c:numRef>
              <c:f>'189'!$C$25:$E$25</c:f>
              <c:numCache>
                <c:formatCode>0%</c:formatCode>
                <c:ptCount val="3"/>
                <c:pt idx="0">
                  <c:v>5.6737588649999997E-2</c:v>
                </c:pt>
                <c:pt idx="1">
                  <c:v>0.02</c:v>
                </c:pt>
                <c:pt idx="2">
                  <c:v>0.01</c:v>
                </c:pt>
              </c:numCache>
            </c:numRef>
          </c:val>
          <c:extLst>
            <c:ext xmlns:c16="http://schemas.microsoft.com/office/drawing/2014/chart" uri="{C3380CC4-5D6E-409C-BE32-E72D297353CC}">
              <c16:uniqueId val="{00000004-0536-49ED-B5D5-E733340121AF}"/>
            </c:ext>
          </c:extLst>
        </c:ser>
        <c:ser>
          <c:idx val="5"/>
          <c:order val="5"/>
          <c:tx>
            <c:strRef>
              <c:f>'189'!$B$26</c:f>
              <c:strCache>
                <c:ptCount val="1"/>
                <c:pt idx="0">
                  <c:v>Insurance broker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'189'!$C$20:$E$20</c:f>
              <c:strCache>
                <c:ptCount val="3"/>
                <c:pt idx="0">
                  <c:v>18-34</c:v>
                </c:pt>
                <c:pt idx="1">
                  <c:v>35-54</c:v>
                </c:pt>
                <c:pt idx="2">
                  <c:v>55+</c:v>
                </c:pt>
              </c:strCache>
            </c:strRef>
          </c:cat>
          <c:val>
            <c:numRef>
              <c:f>'189'!$C$26:$E$26</c:f>
              <c:numCache>
                <c:formatCode>0%</c:formatCode>
                <c:ptCount val="3"/>
                <c:pt idx="0">
                  <c:v>0.06</c:v>
                </c:pt>
                <c:pt idx="1">
                  <c:v>0.09</c:v>
                </c:pt>
                <c:pt idx="2">
                  <c:v>0.04</c:v>
                </c:pt>
              </c:numCache>
            </c:numRef>
          </c:val>
          <c:extLst>
            <c:ext xmlns:c16="http://schemas.microsoft.com/office/drawing/2014/chart" uri="{C3380CC4-5D6E-409C-BE32-E72D297353CC}">
              <c16:uniqueId val="{00000005-0536-49ED-B5D5-E733340121AF}"/>
            </c:ext>
          </c:extLst>
        </c:ser>
        <c:ser>
          <c:idx val="6"/>
          <c:order val="6"/>
          <c:tx>
            <c:strRef>
              <c:f>'189'!$B$27</c:f>
              <c:strCache>
                <c:ptCount val="1"/>
                <c:pt idx="0">
                  <c:v>Other (please state)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'189'!$C$20:$E$20</c:f>
              <c:strCache>
                <c:ptCount val="3"/>
                <c:pt idx="0">
                  <c:v>18-34</c:v>
                </c:pt>
                <c:pt idx="1">
                  <c:v>35-54</c:v>
                </c:pt>
                <c:pt idx="2">
                  <c:v>55+</c:v>
                </c:pt>
              </c:strCache>
            </c:strRef>
          </c:cat>
          <c:val>
            <c:numRef>
              <c:f>'189'!$C$27:$E$27</c:f>
              <c:numCache>
                <c:formatCode>0%</c:formatCode>
                <c:ptCount val="3"/>
                <c:pt idx="0">
                  <c:v>2.1276595750000002E-2</c:v>
                </c:pt>
                <c:pt idx="1">
                  <c:v>1.754385965E-2</c:v>
                </c:pt>
                <c:pt idx="2">
                  <c:v>0.03</c:v>
                </c:pt>
              </c:numCache>
            </c:numRef>
          </c:val>
          <c:extLst>
            <c:ext xmlns:c16="http://schemas.microsoft.com/office/drawing/2014/chart" uri="{C3380CC4-5D6E-409C-BE32-E72D297353CC}">
              <c16:uniqueId val="{00000006-0536-49ED-B5D5-E733340121AF}"/>
            </c:ext>
          </c:extLst>
        </c:ser>
        <c:ser>
          <c:idx val="7"/>
          <c:order val="7"/>
          <c:tx>
            <c:strRef>
              <c:f>'189'!$B$28</c:f>
              <c:strCache>
                <c:ptCount val="1"/>
                <c:pt idx="0">
                  <c:v>Don't know</c:v>
                </c:pt>
              </c:strCache>
            </c:strRef>
          </c:tx>
          <c:spPr>
            <a:solidFill>
              <a:schemeClr val="accent2">
                <a:lumMod val="6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E42-4B49-8B00-E7C51F0646D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'189'!$C$20:$E$20</c:f>
              <c:strCache>
                <c:ptCount val="3"/>
                <c:pt idx="0">
                  <c:v>18-34</c:v>
                </c:pt>
                <c:pt idx="1">
                  <c:v>35-54</c:v>
                </c:pt>
                <c:pt idx="2">
                  <c:v>55+</c:v>
                </c:pt>
              </c:strCache>
            </c:strRef>
          </c:cat>
          <c:val>
            <c:numRef>
              <c:f>'189'!$C$28:$E$28</c:f>
              <c:numCache>
                <c:formatCode>0%</c:formatCode>
                <c:ptCount val="3"/>
                <c:pt idx="0">
                  <c:v>0</c:v>
                </c:pt>
                <c:pt idx="1">
                  <c:v>0.02</c:v>
                </c:pt>
                <c:pt idx="2">
                  <c:v>0.02</c:v>
                </c:pt>
              </c:numCache>
            </c:numRef>
          </c:val>
          <c:extLst>
            <c:ext xmlns:c16="http://schemas.microsoft.com/office/drawing/2014/chart" uri="{C3380CC4-5D6E-409C-BE32-E72D297353CC}">
              <c16:uniqueId val="{00000007-0536-49ED-B5D5-E733340121AF}"/>
            </c:ext>
          </c:extLst>
        </c:ser>
        <c:dLbls>
          <c:showLegendKey val="0"/>
          <c:showVal val="0"/>
          <c:showCatName val="0"/>
          <c:showSerName val="0"/>
          <c:showPercent val="0"/>
          <c:showBubbleSize val="0"/>
        </c:dLbls>
        <c:gapWidth val="60"/>
        <c:axId val="614320815"/>
        <c:axId val="614321231"/>
      </c:barChart>
      <c:catAx>
        <c:axId val="614320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4321231"/>
        <c:crosses val="autoZero"/>
        <c:auto val="1"/>
        <c:lblAlgn val="ctr"/>
        <c:lblOffset val="100"/>
        <c:noMultiLvlLbl val="0"/>
      </c:catAx>
      <c:valAx>
        <c:axId val="614321231"/>
        <c:scaling>
          <c:orientation val="minMax"/>
        </c:scaling>
        <c:delete val="1"/>
        <c:axPos val="l"/>
        <c:numFmt formatCode="0%" sourceLinked="1"/>
        <c:majorTickMark val="none"/>
        <c:minorTickMark val="none"/>
        <c:tickLblPos val="nextTo"/>
        <c:crossAx val="614320815"/>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2208476792112015"/>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93C01F"/>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46716325858507229"/>
          <c:y val="0.12546296296296297"/>
          <c:w val="0.48467451074319134"/>
          <c:h val="0.82361111111111107"/>
        </c:manualLayout>
      </c:layout>
      <c:barChart>
        <c:barDir val="bar"/>
        <c:grouping val="clustered"/>
        <c:varyColors val="0"/>
        <c:ser>
          <c:idx val="0"/>
          <c:order val="0"/>
          <c:tx>
            <c:strRef>
              <c:f>'210'!$C$20</c:f>
              <c:strCache>
                <c:ptCount val="1"/>
                <c:pt idx="0">
                  <c:v>Overall</c:v>
                </c:pt>
              </c:strCache>
            </c:strRef>
          </c:tx>
          <c:spPr>
            <a:solidFill>
              <a:schemeClr val="accent1"/>
            </a:solidFill>
            <a:ln>
              <a:noFill/>
            </a:ln>
            <a:effectLst/>
          </c:spPr>
          <c:invertIfNegative val="0"/>
          <c:dPt>
            <c:idx val="0"/>
            <c:invertIfNegative val="0"/>
            <c:bubble3D val="0"/>
            <c:spPr>
              <a:solidFill>
                <a:srgbClr val="93C01F"/>
              </a:solidFill>
              <a:ln>
                <a:noFill/>
              </a:ln>
              <a:effectLst/>
            </c:spPr>
            <c:extLst>
              <c:ext xmlns:c16="http://schemas.microsoft.com/office/drawing/2014/chart" uri="{C3380CC4-5D6E-409C-BE32-E72D297353CC}">
                <c16:uniqueId val="{00000000-32DB-4377-9842-046ADF087555}"/>
              </c:ext>
            </c:extLst>
          </c:dPt>
          <c:dPt>
            <c:idx val="2"/>
            <c:invertIfNegative val="0"/>
            <c:bubble3D val="0"/>
            <c:spPr>
              <a:solidFill>
                <a:srgbClr val="F9ED6F"/>
              </a:solidFill>
              <a:ln>
                <a:noFill/>
              </a:ln>
              <a:effectLst/>
            </c:spPr>
            <c:extLst>
              <c:ext xmlns:c16="http://schemas.microsoft.com/office/drawing/2014/chart" uri="{C3380CC4-5D6E-409C-BE32-E72D297353CC}">
                <c16:uniqueId val="{00000001-32DB-4377-9842-046ADF087555}"/>
              </c:ext>
            </c:extLst>
          </c:dPt>
          <c:dPt>
            <c:idx val="3"/>
            <c:invertIfNegative val="0"/>
            <c:bubble3D val="0"/>
            <c:spPr>
              <a:solidFill>
                <a:srgbClr val="15ADD0"/>
              </a:solidFill>
              <a:ln>
                <a:noFill/>
              </a:ln>
              <a:effectLst/>
            </c:spPr>
            <c:extLst>
              <c:ext xmlns:c16="http://schemas.microsoft.com/office/drawing/2014/chart" uri="{C3380CC4-5D6E-409C-BE32-E72D297353CC}">
                <c16:uniqueId val="{00000002-32DB-4377-9842-046ADF087555}"/>
              </c:ext>
            </c:extLst>
          </c:dPt>
          <c:dPt>
            <c:idx val="4"/>
            <c:invertIfNegative val="0"/>
            <c:bubble3D val="0"/>
            <c:spPr>
              <a:solidFill>
                <a:srgbClr val="AB588C"/>
              </a:solidFill>
              <a:ln>
                <a:noFill/>
              </a:ln>
              <a:effectLst/>
            </c:spPr>
            <c:extLst>
              <c:ext xmlns:c16="http://schemas.microsoft.com/office/drawing/2014/chart" uri="{C3380CC4-5D6E-409C-BE32-E72D297353CC}">
                <c16:uniqueId val="{00000003-32DB-4377-9842-046ADF087555}"/>
              </c:ext>
            </c:extLst>
          </c:dPt>
          <c:dPt>
            <c:idx val="5"/>
            <c:invertIfNegative val="0"/>
            <c:bubble3D val="0"/>
            <c:spPr>
              <a:solidFill>
                <a:srgbClr val="F5A03D"/>
              </a:solidFill>
              <a:ln>
                <a:noFill/>
              </a:ln>
              <a:effectLst/>
            </c:spPr>
            <c:extLst>
              <c:ext xmlns:c16="http://schemas.microsoft.com/office/drawing/2014/chart" uri="{C3380CC4-5D6E-409C-BE32-E72D297353CC}">
                <c16:uniqueId val="{00000004-32DB-4377-9842-046ADF087555}"/>
              </c:ext>
            </c:extLst>
          </c:dPt>
          <c:dPt>
            <c:idx val="6"/>
            <c:invertIfNegative val="0"/>
            <c:bubble3D val="0"/>
            <c:spPr>
              <a:solidFill>
                <a:schemeClr val="accent2">
                  <a:lumMod val="50000"/>
                </a:schemeClr>
              </a:solidFill>
              <a:ln>
                <a:noFill/>
              </a:ln>
              <a:effectLst/>
            </c:spPr>
            <c:extLst>
              <c:ext xmlns:c16="http://schemas.microsoft.com/office/drawing/2014/chart" uri="{C3380CC4-5D6E-409C-BE32-E72D297353CC}">
                <c16:uniqueId val="{0000000A-01F3-4864-A1C8-D6038BFF56EB}"/>
              </c:ext>
            </c:extLst>
          </c:dPt>
          <c:dPt>
            <c:idx val="7"/>
            <c:invertIfNegative val="0"/>
            <c:bubble3D val="0"/>
            <c:spPr>
              <a:solidFill>
                <a:schemeClr val="accent1">
                  <a:lumMod val="50000"/>
                </a:schemeClr>
              </a:solidFill>
              <a:ln>
                <a:noFill/>
              </a:ln>
              <a:effectLst/>
            </c:spPr>
            <c:extLst>
              <c:ext xmlns:c16="http://schemas.microsoft.com/office/drawing/2014/chart" uri="{C3380CC4-5D6E-409C-BE32-E72D297353CC}">
                <c16:uniqueId val="{0000000B-01F3-4864-A1C8-D6038BFF56E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'210'!$B$21:$B$28</c:f>
              <c:strCache>
                <c:ptCount val="8"/>
                <c:pt idx="0">
                  <c:v>Bought direct from provider</c:v>
                </c:pt>
                <c:pt idx="1">
                  <c:v>Price comparison site</c:v>
                </c:pt>
                <c:pt idx="2">
                  <c:v>Insurance broker</c:v>
                </c:pt>
                <c:pt idx="3">
                  <c:v>Bank or building society</c:v>
                </c:pt>
                <c:pt idx="4">
                  <c:v>Through my employer</c:v>
                </c:pt>
                <c:pt idx="5">
                  <c:v>Retailer, e.g.  car dealership, supermarket.</c:v>
                </c:pt>
                <c:pt idx="6">
                  <c:v>Don't know</c:v>
                </c:pt>
                <c:pt idx="7">
                  <c:v>Other (please state)</c:v>
                </c:pt>
              </c:strCache>
            </c:strRef>
          </c:cat>
          <c:val>
            <c:numRef>
              <c:f>'210'!$C$21:$C$28</c:f>
              <c:numCache>
                <c:formatCode>0%</c:formatCode>
                <c:ptCount val="8"/>
                <c:pt idx="0">
                  <c:v>0.28999999999999998</c:v>
                </c:pt>
                <c:pt idx="1">
                  <c:v>0.25</c:v>
                </c:pt>
                <c:pt idx="2">
                  <c:v>0.19919786096</c:v>
                </c:pt>
                <c:pt idx="3">
                  <c:v>9.3582887699999992E-2</c:v>
                </c:pt>
                <c:pt idx="4">
                  <c:v>0.09</c:v>
                </c:pt>
                <c:pt idx="5">
                  <c:v>4.2780748659999999E-2</c:v>
                </c:pt>
                <c:pt idx="6">
                  <c:v>2.6737967920000001E-2</c:v>
                </c:pt>
                <c:pt idx="7">
                  <c:v>8.02139038E-3</c:v>
                </c:pt>
              </c:numCache>
            </c:numRef>
          </c:val>
          <c:extLst>
            <c:ext xmlns:c16="http://schemas.microsoft.com/office/drawing/2014/chart" uri="{C3380CC4-5D6E-409C-BE32-E72D297353CC}">
              <c16:uniqueId val="{00000000-BA7E-421D-9B22-BCE4F4BE2002}"/>
            </c:ext>
          </c:extLst>
        </c:ser>
        <c:dLbls>
          <c:showLegendKey val="0"/>
          <c:showVal val="0"/>
          <c:showCatName val="0"/>
          <c:showSerName val="0"/>
          <c:showPercent val="0"/>
          <c:showBubbleSize val="0"/>
        </c:dLbls>
        <c:gapWidth val="60"/>
        <c:axId val="614345775"/>
        <c:axId val="614352431"/>
      </c:barChart>
      <c:catAx>
        <c:axId val="6143457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4352431"/>
        <c:crosses val="autoZero"/>
        <c:auto val="1"/>
        <c:lblAlgn val="ctr"/>
        <c:lblOffset val="100"/>
        <c:noMultiLvlLbl val="0"/>
      </c:catAx>
      <c:valAx>
        <c:axId val="614352431"/>
        <c:scaling>
          <c:orientation val="minMax"/>
        </c:scaling>
        <c:delete val="1"/>
        <c:axPos val="t"/>
        <c:numFmt formatCode="0%" sourceLinked="1"/>
        <c:majorTickMark val="none"/>
        <c:minorTickMark val="none"/>
        <c:tickLblPos val="nextTo"/>
        <c:crossAx val="614345775"/>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93C01F"/>
                </a:solidFill>
                <a:latin typeface="Arial" panose="020B0604020202020204" pitchFamily="34" charset="0"/>
                <a:ea typeface="+mn-ea"/>
                <a:cs typeface="Arial" panose="020B0604020202020204" pitchFamily="34" charset="0"/>
              </a:defRPr>
            </a:pPr>
            <a:r>
              <a:rPr lang="en-GB" sz="1400" b="1">
                <a:solidFill>
                  <a:srgbClr val="93C01F"/>
                </a:solidFill>
              </a:rPr>
              <a:t>By Number of Employees</a:t>
            </a:r>
          </a:p>
        </c:rich>
      </c:tx>
      <c:layout>
        <c:manualLayout>
          <c:xMode val="edge"/>
          <c:yMode val="edge"/>
          <c:x val="0.31308361193058776"/>
          <c:y val="2.6799364552600083E-2"/>
        </c:manualLayout>
      </c:layout>
      <c:overlay val="1"/>
      <c:spPr>
        <a:noFill/>
        <a:ln>
          <a:noFill/>
        </a:ln>
        <a:effectLst/>
      </c:spPr>
      <c:txPr>
        <a:bodyPr rot="0" spcFirstLastPara="1" vertOverflow="ellipsis" vert="horz" wrap="square" anchor="ctr" anchorCtr="1"/>
        <a:lstStyle/>
        <a:p>
          <a:pPr>
            <a:defRPr sz="1400" b="1" i="0" u="none" strike="noStrike" kern="1200" spc="0" baseline="0">
              <a:solidFill>
                <a:srgbClr val="93C01F"/>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3703182539444904E-2"/>
          <c:y val="5.1388888888888887E-2"/>
          <c:w val="0.94649682097641918"/>
          <c:h val="0.87"/>
        </c:manualLayout>
      </c:layout>
      <c:barChart>
        <c:barDir val="col"/>
        <c:grouping val="clustered"/>
        <c:varyColors val="0"/>
        <c:ser>
          <c:idx val="0"/>
          <c:order val="0"/>
          <c:tx>
            <c:strRef>
              <c:f>'210'!$B$38</c:f>
              <c:strCache>
                <c:ptCount val="1"/>
                <c:pt idx="0">
                  <c:v>Bought direct from provider</c:v>
                </c:pt>
              </c:strCache>
            </c:strRef>
          </c:tx>
          <c:spPr>
            <a:solidFill>
              <a:srgbClr val="93C01F"/>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'210'!$C$37:$E$37</c:f>
              <c:strCache>
                <c:ptCount val="3"/>
                <c:pt idx="0">
                  <c:v>1 to 5</c:v>
                </c:pt>
                <c:pt idx="1">
                  <c:v>6 to 20</c:v>
                </c:pt>
                <c:pt idx="2">
                  <c:v>More than 20</c:v>
                </c:pt>
              </c:strCache>
            </c:strRef>
          </c:cat>
          <c:val>
            <c:numRef>
              <c:f>'210'!$C$38:$E$38</c:f>
              <c:numCache>
                <c:formatCode>0%</c:formatCode>
                <c:ptCount val="3"/>
                <c:pt idx="0">
                  <c:v>0.36</c:v>
                </c:pt>
                <c:pt idx="1">
                  <c:v>0.26</c:v>
                </c:pt>
                <c:pt idx="2">
                  <c:v>0.26</c:v>
                </c:pt>
              </c:numCache>
            </c:numRef>
          </c:val>
          <c:extLst>
            <c:ext xmlns:c16="http://schemas.microsoft.com/office/drawing/2014/chart" uri="{C3380CC4-5D6E-409C-BE32-E72D297353CC}">
              <c16:uniqueId val="{00000000-C4D8-4528-AB18-5A914CFBC531}"/>
            </c:ext>
          </c:extLst>
        </c:ser>
        <c:ser>
          <c:idx val="1"/>
          <c:order val="1"/>
          <c:tx>
            <c:strRef>
              <c:f>'210'!$B$39</c:f>
              <c:strCache>
                <c:ptCount val="1"/>
                <c:pt idx="0">
                  <c:v>Price comparison site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'210'!$C$37:$E$37</c:f>
              <c:strCache>
                <c:ptCount val="3"/>
                <c:pt idx="0">
                  <c:v>1 to 5</c:v>
                </c:pt>
                <c:pt idx="1">
                  <c:v>6 to 20</c:v>
                </c:pt>
                <c:pt idx="2">
                  <c:v>More than 20</c:v>
                </c:pt>
              </c:strCache>
            </c:strRef>
          </c:cat>
          <c:val>
            <c:numRef>
              <c:f>'210'!$C$39:$E$39</c:f>
              <c:numCache>
                <c:formatCode>0%</c:formatCode>
                <c:ptCount val="3"/>
                <c:pt idx="0">
                  <c:v>0.32</c:v>
                </c:pt>
                <c:pt idx="1">
                  <c:v>0.23</c:v>
                </c:pt>
                <c:pt idx="2">
                  <c:v>0.22</c:v>
                </c:pt>
              </c:numCache>
            </c:numRef>
          </c:val>
          <c:extLst>
            <c:ext xmlns:c16="http://schemas.microsoft.com/office/drawing/2014/chart" uri="{C3380CC4-5D6E-409C-BE32-E72D297353CC}">
              <c16:uniqueId val="{00000001-C4D8-4528-AB18-5A914CFBC531}"/>
            </c:ext>
          </c:extLst>
        </c:ser>
        <c:ser>
          <c:idx val="2"/>
          <c:order val="2"/>
          <c:tx>
            <c:strRef>
              <c:f>'210'!$B$40</c:f>
              <c:strCache>
                <c:ptCount val="1"/>
                <c:pt idx="0">
                  <c:v>Insurance broker</c:v>
                </c:pt>
              </c:strCache>
            </c:strRef>
          </c:tx>
          <c:spPr>
            <a:solidFill>
              <a:srgbClr val="F9ED6F"/>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'210'!$C$37:$E$37</c:f>
              <c:strCache>
                <c:ptCount val="3"/>
                <c:pt idx="0">
                  <c:v>1 to 5</c:v>
                </c:pt>
                <c:pt idx="1">
                  <c:v>6 to 20</c:v>
                </c:pt>
                <c:pt idx="2">
                  <c:v>More than 20</c:v>
                </c:pt>
              </c:strCache>
            </c:strRef>
          </c:cat>
          <c:val>
            <c:numRef>
              <c:f>'210'!$C$40:$E$40</c:f>
              <c:numCache>
                <c:formatCode>0%</c:formatCode>
                <c:ptCount val="3"/>
                <c:pt idx="0">
                  <c:v>0.15</c:v>
                </c:pt>
                <c:pt idx="1">
                  <c:v>0.21</c:v>
                </c:pt>
                <c:pt idx="2">
                  <c:v>0.21</c:v>
                </c:pt>
              </c:numCache>
            </c:numRef>
          </c:val>
          <c:extLst>
            <c:ext xmlns:c16="http://schemas.microsoft.com/office/drawing/2014/chart" uri="{C3380CC4-5D6E-409C-BE32-E72D297353CC}">
              <c16:uniqueId val="{00000002-C4D8-4528-AB18-5A914CFBC531}"/>
            </c:ext>
          </c:extLst>
        </c:ser>
        <c:ser>
          <c:idx val="3"/>
          <c:order val="3"/>
          <c:tx>
            <c:strRef>
              <c:f>'210'!$B$41</c:f>
              <c:strCache>
                <c:ptCount val="1"/>
                <c:pt idx="0">
                  <c:v>Bank or building society</c:v>
                </c:pt>
              </c:strCache>
            </c:strRef>
          </c:tx>
          <c:spPr>
            <a:solidFill>
              <a:srgbClr val="15ADD0"/>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'210'!$C$37:$E$37</c:f>
              <c:strCache>
                <c:ptCount val="3"/>
                <c:pt idx="0">
                  <c:v>1 to 5</c:v>
                </c:pt>
                <c:pt idx="1">
                  <c:v>6 to 20</c:v>
                </c:pt>
                <c:pt idx="2">
                  <c:v>More than 20</c:v>
                </c:pt>
              </c:strCache>
            </c:strRef>
          </c:cat>
          <c:val>
            <c:numRef>
              <c:f>'210'!$C$41:$E$41</c:f>
              <c:numCache>
                <c:formatCode>0%</c:formatCode>
                <c:ptCount val="3"/>
                <c:pt idx="0">
                  <c:v>7.0000000000000007E-2</c:v>
                </c:pt>
                <c:pt idx="1">
                  <c:v>0.1</c:v>
                </c:pt>
                <c:pt idx="2">
                  <c:v>0.11</c:v>
                </c:pt>
              </c:numCache>
            </c:numRef>
          </c:val>
          <c:extLst>
            <c:ext xmlns:c16="http://schemas.microsoft.com/office/drawing/2014/chart" uri="{C3380CC4-5D6E-409C-BE32-E72D297353CC}">
              <c16:uniqueId val="{00000003-C4D8-4528-AB18-5A914CFBC531}"/>
            </c:ext>
          </c:extLst>
        </c:ser>
        <c:ser>
          <c:idx val="4"/>
          <c:order val="4"/>
          <c:tx>
            <c:strRef>
              <c:f>'210'!$B$42</c:f>
              <c:strCache>
                <c:ptCount val="1"/>
                <c:pt idx="0">
                  <c:v>Through my employer</c:v>
                </c:pt>
              </c:strCache>
            </c:strRef>
          </c:tx>
          <c:spPr>
            <a:solidFill>
              <a:srgbClr val="AB588C"/>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'210'!$C$37:$E$37</c:f>
              <c:strCache>
                <c:ptCount val="3"/>
                <c:pt idx="0">
                  <c:v>1 to 5</c:v>
                </c:pt>
                <c:pt idx="1">
                  <c:v>6 to 20</c:v>
                </c:pt>
                <c:pt idx="2">
                  <c:v>More than 20</c:v>
                </c:pt>
              </c:strCache>
            </c:strRef>
          </c:cat>
          <c:val>
            <c:numRef>
              <c:f>'210'!$C$42:$E$42</c:f>
              <c:numCache>
                <c:formatCode>0%</c:formatCode>
                <c:ptCount val="3"/>
                <c:pt idx="0">
                  <c:v>0.04</c:v>
                </c:pt>
                <c:pt idx="1">
                  <c:v>0.12</c:v>
                </c:pt>
                <c:pt idx="2">
                  <c:v>0.11</c:v>
                </c:pt>
              </c:numCache>
            </c:numRef>
          </c:val>
          <c:extLst>
            <c:ext xmlns:c16="http://schemas.microsoft.com/office/drawing/2014/chart" uri="{C3380CC4-5D6E-409C-BE32-E72D297353CC}">
              <c16:uniqueId val="{00000004-C4D8-4528-AB18-5A914CFBC531}"/>
            </c:ext>
          </c:extLst>
        </c:ser>
        <c:ser>
          <c:idx val="5"/>
          <c:order val="5"/>
          <c:tx>
            <c:strRef>
              <c:f>'210'!$B$43</c:f>
              <c:strCache>
                <c:ptCount val="1"/>
                <c:pt idx="0">
                  <c:v>Retailer, e.g.  car dealership, supermarket.</c:v>
                </c:pt>
              </c:strCache>
            </c:strRef>
          </c:tx>
          <c:spPr>
            <a:solidFill>
              <a:srgbClr val="F5A03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'210'!$C$37:$E$37</c:f>
              <c:strCache>
                <c:ptCount val="3"/>
                <c:pt idx="0">
                  <c:v>1 to 5</c:v>
                </c:pt>
                <c:pt idx="1">
                  <c:v>6 to 20</c:v>
                </c:pt>
                <c:pt idx="2">
                  <c:v>More than 20</c:v>
                </c:pt>
              </c:strCache>
            </c:strRef>
          </c:cat>
          <c:val>
            <c:numRef>
              <c:f>'210'!$C$43:$E$43</c:f>
              <c:numCache>
                <c:formatCode>0%</c:formatCode>
                <c:ptCount val="3"/>
                <c:pt idx="0">
                  <c:v>0.03</c:v>
                </c:pt>
                <c:pt idx="1">
                  <c:v>0.05</c:v>
                </c:pt>
                <c:pt idx="2">
                  <c:v>0.04</c:v>
                </c:pt>
              </c:numCache>
            </c:numRef>
          </c:val>
          <c:extLst>
            <c:ext xmlns:c16="http://schemas.microsoft.com/office/drawing/2014/chart" uri="{C3380CC4-5D6E-409C-BE32-E72D297353CC}">
              <c16:uniqueId val="{00000005-C4D8-4528-AB18-5A914CFBC531}"/>
            </c:ext>
          </c:extLst>
        </c:ser>
        <c:ser>
          <c:idx val="6"/>
          <c:order val="6"/>
          <c:tx>
            <c:strRef>
              <c:f>'210'!$B$44</c:f>
              <c:strCache>
                <c:ptCount val="1"/>
                <c:pt idx="0">
                  <c:v>Don't know</c:v>
                </c:pt>
              </c:strCache>
            </c:strRef>
          </c:tx>
          <c:spPr>
            <a:solidFill>
              <a:schemeClr val="accent2">
                <a:lumMod val="50000"/>
              </a:schemeClr>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8-C4D8-4528-AB18-5A914CFBC531}"/>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'210'!$C$37:$E$37</c:f>
              <c:strCache>
                <c:ptCount val="3"/>
                <c:pt idx="0">
                  <c:v>1 to 5</c:v>
                </c:pt>
                <c:pt idx="1">
                  <c:v>6 to 20</c:v>
                </c:pt>
                <c:pt idx="2">
                  <c:v>More than 20</c:v>
                </c:pt>
              </c:strCache>
            </c:strRef>
          </c:cat>
          <c:val>
            <c:numRef>
              <c:f>'210'!$C$44:$E$44</c:f>
              <c:numCache>
                <c:formatCode>0%</c:formatCode>
                <c:ptCount val="3"/>
                <c:pt idx="0">
                  <c:v>0.03</c:v>
                </c:pt>
                <c:pt idx="1">
                  <c:v>0.03</c:v>
                </c:pt>
                <c:pt idx="2">
                  <c:v>0.03</c:v>
                </c:pt>
              </c:numCache>
            </c:numRef>
          </c:val>
          <c:extLst>
            <c:ext xmlns:c16="http://schemas.microsoft.com/office/drawing/2014/chart" uri="{C3380CC4-5D6E-409C-BE32-E72D297353CC}">
              <c16:uniqueId val="{00000006-C4D8-4528-AB18-5A914CFBC531}"/>
            </c:ext>
          </c:extLst>
        </c:ser>
        <c:ser>
          <c:idx val="7"/>
          <c:order val="7"/>
          <c:tx>
            <c:strRef>
              <c:f>'210'!$B$45</c:f>
              <c:strCache>
                <c:ptCount val="1"/>
                <c:pt idx="0">
                  <c:v>Other (please state)</c:v>
                </c:pt>
              </c:strCache>
            </c:strRef>
          </c:tx>
          <c:spPr>
            <a:solidFill>
              <a:schemeClr val="accent1">
                <a:lumMod val="50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9DC2-4819-AFB3-D38B31B60EB1}"/>
                </c:ext>
              </c:extLst>
            </c:dLbl>
            <c:dLbl>
              <c:idx val="2"/>
              <c:delete val="1"/>
              <c:extLst>
                <c:ext xmlns:c15="http://schemas.microsoft.com/office/drawing/2012/chart" uri="{CE6537A1-D6FC-4f65-9D91-7224C49458BB}"/>
                <c:ext xmlns:c16="http://schemas.microsoft.com/office/drawing/2014/chart" uri="{C3380CC4-5D6E-409C-BE32-E72D297353CC}">
                  <c16:uniqueId val="{00000000-9DC2-4819-AFB3-D38B31B60EB1}"/>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'210'!$C$37:$E$37</c:f>
              <c:strCache>
                <c:ptCount val="3"/>
                <c:pt idx="0">
                  <c:v>1 to 5</c:v>
                </c:pt>
                <c:pt idx="1">
                  <c:v>6 to 20</c:v>
                </c:pt>
                <c:pt idx="2">
                  <c:v>More than 20</c:v>
                </c:pt>
              </c:strCache>
            </c:strRef>
          </c:cat>
          <c:val>
            <c:numRef>
              <c:f>'210'!$C$45:$E$45</c:f>
              <c:numCache>
                <c:formatCode>0%</c:formatCode>
                <c:ptCount val="3"/>
                <c:pt idx="0">
                  <c:v>6.2305295999999996E-3</c:v>
                </c:pt>
                <c:pt idx="1">
                  <c:v>0</c:v>
                </c:pt>
                <c:pt idx="2">
                  <c:v>0</c:v>
                </c:pt>
              </c:numCache>
            </c:numRef>
          </c:val>
          <c:extLst>
            <c:ext xmlns:c16="http://schemas.microsoft.com/office/drawing/2014/chart" uri="{C3380CC4-5D6E-409C-BE32-E72D297353CC}">
              <c16:uniqueId val="{00000007-C4D8-4528-AB18-5A914CFBC531}"/>
            </c:ext>
          </c:extLst>
        </c:ser>
        <c:dLbls>
          <c:showLegendKey val="0"/>
          <c:showVal val="0"/>
          <c:showCatName val="0"/>
          <c:showSerName val="0"/>
          <c:showPercent val="0"/>
          <c:showBubbleSize val="0"/>
        </c:dLbls>
        <c:gapWidth val="60"/>
        <c:axId val="614345775"/>
        <c:axId val="614352431"/>
      </c:barChart>
      <c:catAx>
        <c:axId val="614345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4352431"/>
        <c:crosses val="autoZero"/>
        <c:auto val="1"/>
        <c:lblAlgn val="ctr"/>
        <c:lblOffset val="100"/>
        <c:noMultiLvlLbl val="0"/>
      </c:catAx>
      <c:valAx>
        <c:axId val="614352431"/>
        <c:scaling>
          <c:orientation val="minMax"/>
        </c:scaling>
        <c:delete val="1"/>
        <c:axPos val="l"/>
        <c:numFmt formatCode="0%" sourceLinked="1"/>
        <c:majorTickMark val="none"/>
        <c:minorTickMark val="none"/>
        <c:tickLblPos val="nextTo"/>
        <c:crossAx val="614345775"/>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 wave 9&amp;10 Dec 2021 &amp; July 2022 </a:t>
            </a:r>
          </a:p>
        </c:rich>
      </c:tx>
      <c:overlay val="0"/>
      <c:spPr>
        <a:noFill/>
        <a:ln>
          <a:noFill/>
        </a:ln>
        <a:effectLst/>
      </c:spPr>
    </c:title>
    <c:autoTitleDeleted val="0"/>
    <c:plotArea>
      <c:layout>
        <c:manualLayout>
          <c:layoutTarget val="inner"/>
          <c:xMode val="edge"/>
          <c:yMode val="edge"/>
          <c:x val="0.41054934654543535"/>
          <c:y val="0.15600048869994501"/>
          <c:w val="0.55069560185185185"/>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Speed (claims)</c:v>
                </c:pt>
                <c:pt idx="3">
                  <c:v>Price</c:v>
                </c:pt>
                <c:pt idx="4">
                  <c:v>Control (claims)</c:v>
                </c:pt>
                <c:pt idx="5">
                  <c:v>Ease</c:v>
                </c:pt>
                <c:pt idx="6">
                  <c:v>Protection</c:v>
                </c:pt>
                <c:pt idx="7">
                  <c:v>Respect (claims)</c:v>
                </c:pt>
                <c:pt idx="8">
                  <c:v>Relationship</c:v>
                </c:pt>
              </c:strCache>
            </c:strRef>
          </c:cat>
          <c:val>
            <c:numRef>
              <c:f>Sheet1!$D$2:$D$10</c:f>
              <c:numCache>
                <c:formatCode>0.00</c:formatCode>
                <c:ptCount val="9"/>
                <c:pt idx="0">
                  <c:v>9.2515351490000004</c:v>
                </c:pt>
                <c:pt idx="1">
                  <c:v>7.9354410050000004</c:v>
                </c:pt>
                <c:pt idx="2">
                  <c:v>7.474592908</c:v>
                </c:pt>
                <c:pt idx="3">
                  <c:v>6.3239153119999996</c:v>
                </c:pt>
                <c:pt idx="4">
                  <c:v>6.2749474379999999</c:v>
                </c:pt>
                <c:pt idx="5">
                  <c:v>6.1879612770000003</c:v>
                </c:pt>
                <c:pt idx="6">
                  <c:v>6.0020650580000003</c:v>
                </c:pt>
                <c:pt idx="7">
                  <c:v>5.6737696849999999</c:v>
                </c:pt>
                <c:pt idx="8">
                  <c:v>3.9119421120000002</c:v>
                </c:pt>
              </c:numCache>
            </c:numRef>
          </c:val>
          <c:extLst>
            <c:ext xmlns:c16="http://schemas.microsoft.com/office/drawing/2014/chart" uri="{C3380CC4-5D6E-409C-BE32-E72D297353CC}">
              <c16:uniqueId val="{00000000-A2E1-48E5-8066-966B355F5B14}"/>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 wave 9&amp;10</a:t>
            </a:r>
            <a:r>
              <a:rPr lang="en-US" sz="1200" b="1" baseline="0">
                <a:solidFill>
                  <a:schemeClr val="accent4"/>
                </a:solidFill>
                <a:latin typeface="+mj-lt"/>
              </a:rPr>
              <a:t> Dec 2021 &amp; July 2022</a:t>
            </a:r>
            <a:endParaRPr lang="en-US" sz="1200" b="1">
              <a:solidFill>
                <a:schemeClr val="accent4"/>
              </a:solidFill>
              <a:latin typeface="+mj-lt"/>
            </a:endParaRPr>
          </a:p>
        </c:rich>
      </c:tx>
      <c:overlay val="0"/>
      <c:spPr>
        <a:noFill/>
        <a:ln>
          <a:noFill/>
        </a:ln>
        <a:effectLst/>
      </c:spPr>
    </c:title>
    <c:autoTitleDeleted val="0"/>
    <c:plotArea>
      <c:layout>
        <c:manualLayout>
          <c:layoutTarget val="inner"/>
          <c:xMode val="edge"/>
          <c:yMode val="edge"/>
          <c:x val="0.35336740041928721"/>
          <c:y val="0.16326347456818216"/>
          <c:w val="0.60253541666666666"/>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Control (claims)</c:v>
                </c:pt>
                <c:pt idx="3">
                  <c:v>Ease</c:v>
                </c:pt>
                <c:pt idx="4">
                  <c:v>Protection</c:v>
                </c:pt>
                <c:pt idx="5">
                  <c:v>Speed (claims)</c:v>
                </c:pt>
                <c:pt idx="6">
                  <c:v>Price</c:v>
                </c:pt>
                <c:pt idx="7">
                  <c:v>Respect (claims)</c:v>
                </c:pt>
                <c:pt idx="8">
                  <c:v>Relationship</c:v>
                </c:pt>
              </c:strCache>
            </c:strRef>
          </c:cat>
          <c:val>
            <c:numRef>
              <c:f>Sheet1!$D$2:$D$10</c:f>
              <c:numCache>
                <c:formatCode>0.00</c:formatCode>
                <c:ptCount val="9"/>
                <c:pt idx="0">
                  <c:v>7.6223167590000003</c:v>
                </c:pt>
                <c:pt idx="1">
                  <c:v>6.8978002749999998</c:v>
                </c:pt>
                <c:pt idx="2">
                  <c:v>6.344084359</c:v>
                </c:pt>
                <c:pt idx="3">
                  <c:v>6.2853055869999999</c:v>
                </c:pt>
                <c:pt idx="4">
                  <c:v>6.1847020070000003</c:v>
                </c:pt>
                <c:pt idx="5">
                  <c:v>5.5994869200000004</c:v>
                </c:pt>
                <c:pt idx="6">
                  <c:v>5.5537179329999997</c:v>
                </c:pt>
                <c:pt idx="7">
                  <c:v>5.4284531969999996</c:v>
                </c:pt>
                <c:pt idx="8">
                  <c:v>5.3796481690000002</c:v>
                </c:pt>
              </c:numCache>
            </c:numRef>
          </c:val>
          <c:extLst>
            <c:ext xmlns:c16="http://schemas.microsoft.com/office/drawing/2014/chart" uri="{C3380CC4-5D6E-409C-BE32-E72D297353CC}">
              <c16:uniqueId val="{00000000-1B0C-476B-BB1D-FBC87716ED71}"/>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 wave 10&amp;11 July 2022 &amp; Dec 2022 </a:t>
            </a:r>
          </a:p>
        </c:rich>
      </c:tx>
      <c:overlay val="0"/>
      <c:spPr>
        <a:noFill/>
        <a:ln>
          <a:noFill/>
        </a:ln>
        <a:effectLst/>
      </c:spPr>
    </c:title>
    <c:autoTitleDeleted val="0"/>
    <c:plotArea>
      <c:layout>
        <c:manualLayout>
          <c:layoutTarget val="inner"/>
          <c:xMode val="edge"/>
          <c:yMode val="edge"/>
          <c:x val="0.41054934654543535"/>
          <c:y val="0.15600048869994501"/>
          <c:w val="0.53305671296296286"/>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Control (claims)</c:v>
                </c:pt>
                <c:pt idx="2">
                  <c:v>Speed (claims)</c:v>
                </c:pt>
                <c:pt idx="3">
                  <c:v>Confidence</c:v>
                </c:pt>
                <c:pt idx="4">
                  <c:v>Respect (claims)</c:v>
                </c:pt>
                <c:pt idx="5">
                  <c:v>Ease</c:v>
                </c:pt>
                <c:pt idx="6">
                  <c:v>Protection</c:v>
                </c:pt>
                <c:pt idx="7">
                  <c:v>Price</c:v>
                </c:pt>
                <c:pt idx="8">
                  <c:v>Relationship</c:v>
                </c:pt>
              </c:strCache>
            </c:strRef>
          </c:cat>
          <c:val>
            <c:numRef>
              <c:f>Sheet1!$D$2:$D$10</c:f>
              <c:numCache>
                <c:formatCode>0.00</c:formatCode>
                <c:ptCount val="9"/>
                <c:pt idx="0">
                  <c:v>9.4519219200000002</c:v>
                </c:pt>
                <c:pt idx="1">
                  <c:v>9.1126988200000003</c:v>
                </c:pt>
                <c:pt idx="2">
                  <c:v>8.7653157430000004</c:v>
                </c:pt>
                <c:pt idx="3">
                  <c:v>8.0397553940000002</c:v>
                </c:pt>
                <c:pt idx="4">
                  <c:v>7.9612071039999996</c:v>
                </c:pt>
                <c:pt idx="5">
                  <c:v>6.633888067</c:v>
                </c:pt>
                <c:pt idx="6">
                  <c:v>6.3912561820000002</c:v>
                </c:pt>
                <c:pt idx="7">
                  <c:v>6.2647566340000003</c:v>
                </c:pt>
                <c:pt idx="8">
                  <c:v>4.3894118359999998</c:v>
                </c:pt>
              </c:numCache>
            </c:numRef>
          </c:val>
          <c:extLst>
            <c:ext xmlns:c16="http://schemas.microsoft.com/office/drawing/2014/chart" uri="{C3380CC4-5D6E-409C-BE32-E72D297353CC}">
              <c16:uniqueId val="{00000000-F871-4FFB-B925-2F0D016FD53D}"/>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 wave 10&amp;11</a:t>
            </a:r>
            <a:r>
              <a:rPr lang="en-US" sz="1200" b="1" baseline="0">
                <a:solidFill>
                  <a:schemeClr val="accent4"/>
                </a:solidFill>
                <a:latin typeface="+mj-lt"/>
              </a:rPr>
              <a:t> July 2022 &amp; Dec 2022</a:t>
            </a:r>
            <a:endParaRPr lang="en-US" sz="1200" b="1">
              <a:solidFill>
                <a:schemeClr val="accent4"/>
              </a:solidFill>
              <a:latin typeface="+mj-lt"/>
            </a:endParaRPr>
          </a:p>
        </c:rich>
      </c:tx>
      <c:overlay val="0"/>
      <c:spPr>
        <a:noFill/>
        <a:ln>
          <a:noFill/>
        </a:ln>
        <a:effectLst/>
      </c:spPr>
    </c:title>
    <c:autoTitleDeleted val="0"/>
    <c:plotArea>
      <c:layout>
        <c:manualLayout>
          <c:layoutTarget val="inner"/>
          <c:xMode val="edge"/>
          <c:yMode val="edge"/>
          <c:x val="0.35336740041928721"/>
          <c:y val="0.16326347456818216"/>
          <c:w val="0.60253541666666666"/>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Protection</c:v>
                </c:pt>
                <c:pt idx="3">
                  <c:v>Ease</c:v>
                </c:pt>
                <c:pt idx="4">
                  <c:v>Speed (claims)</c:v>
                </c:pt>
                <c:pt idx="5">
                  <c:v>Respect (claims)</c:v>
                </c:pt>
                <c:pt idx="6">
                  <c:v>Control (claims)</c:v>
                </c:pt>
                <c:pt idx="7">
                  <c:v>Price</c:v>
                </c:pt>
                <c:pt idx="8">
                  <c:v>Relationship</c:v>
                </c:pt>
              </c:strCache>
            </c:strRef>
          </c:cat>
          <c:val>
            <c:numRef>
              <c:f>Sheet1!$D$2:$D$10</c:f>
              <c:numCache>
                <c:formatCode>0.00</c:formatCode>
                <c:ptCount val="9"/>
                <c:pt idx="0">
                  <c:v>7.4546445830000003</c:v>
                </c:pt>
                <c:pt idx="1">
                  <c:v>6.894206617</c:v>
                </c:pt>
                <c:pt idx="2">
                  <c:v>6.6272663009999997</c:v>
                </c:pt>
                <c:pt idx="3">
                  <c:v>6.4812733390000004</c:v>
                </c:pt>
                <c:pt idx="4">
                  <c:v>6.3718927570000004</c:v>
                </c:pt>
                <c:pt idx="5">
                  <c:v>5.9138307189999999</c:v>
                </c:pt>
                <c:pt idx="6">
                  <c:v>5.8842316700000001</c:v>
                </c:pt>
                <c:pt idx="7">
                  <c:v>5.8047044049999998</c:v>
                </c:pt>
                <c:pt idx="8">
                  <c:v>5.5525859039999999</c:v>
                </c:pt>
              </c:numCache>
            </c:numRef>
          </c:val>
          <c:extLst>
            <c:ext xmlns:c16="http://schemas.microsoft.com/office/drawing/2014/chart" uri="{C3380CC4-5D6E-409C-BE32-E72D297353CC}">
              <c16:uniqueId val="{00000000-EB37-4D3F-B45F-F64276ABACA9}"/>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bg2"/>
                </a:solidFill>
                <a:latin typeface="+mn-lt"/>
                <a:ea typeface="+mn-ea"/>
                <a:cs typeface="+mn-cs"/>
              </a:defRPr>
            </a:pPr>
            <a:r>
              <a:rPr lang="en-GB" sz="1800" b="1">
                <a:solidFill>
                  <a:schemeClr val="bg2"/>
                </a:solidFill>
              </a:rPr>
              <a:t>Consumer</a:t>
            </a:r>
          </a:p>
        </c:rich>
      </c:tx>
      <c:layout>
        <c:manualLayout>
          <c:xMode val="edge"/>
          <c:yMode val="edge"/>
          <c:x val="0.36495936575822069"/>
          <c:y val="8.060740322933144E-3"/>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bg2"/>
              </a:solidFill>
              <a:latin typeface="+mn-lt"/>
              <a:ea typeface="+mn-ea"/>
              <a:cs typeface="+mn-cs"/>
            </a:defRPr>
          </a:pPr>
          <a:endParaRPr lang="en-US"/>
        </a:p>
      </c:txPr>
    </c:title>
    <c:autoTitleDeleted val="0"/>
    <c:plotArea>
      <c:layout>
        <c:manualLayout>
          <c:layoutTarget val="inner"/>
          <c:xMode val="edge"/>
          <c:yMode val="edge"/>
          <c:x val="0"/>
          <c:y val="1.3689929765775197E-2"/>
          <c:w val="0.92178812981045932"/>
          <c:h val="0.91500234946250092"/>
        </c:manualLayout>
      </c:layout>
      <c:barChart>
        <c:barDir val="col"/>
        <c:grouping val="stacked"/>
        <c:varyColors val="0"/>
        <c:ser>
          <c:idx val="0"/>
          <c:order val="0"/>
          <c:tx>
            <c:strRef>
              <c:f>Sheet1!$A$2</c:f>
              <c:strCache>
                <c:ptCount val="1"/>
                <c:pt idx="0">
                  <c:v>Extremely dissatisfied</c:v>
                </c:pt>
              </c:strCache>
            </c:strRef>
          </c:tx>
          <c:spPr>
            <a:solidFill>
              <a:srgbClr val="D0760A"/>
            </a:solidFill>
            <a:ln>
              <a:solidFill>
                <a:schemeClr val="tx2"/>
              </a:solidFill>
            </a:ln>
            <a:effectLst/>
          </c:spPr>
          <c:invertIfNegative val="0"/>
          <c:dLbls>
            <c:delete val="1"/>
          </c:dLbls>
          <c:cat>
            <c:strRef>
              <c:f>Sheet1!$B$1:$K$1</c:f>
              <c:strCache>
                <c:ptCount val="10"/>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Dec'22</c:v>
                </c:pt>
              </c:strCache>
            </c:strRef>
          </c:cat>
          <c:val>
            <c:numRef>
              <c:f>Sheet1!$B$2:$K$2</c:f>
              <c:numCache>
                <c:formatCode>0%</c:formatCode>
                <c:ptCount val="10"/>
                <c:pt idx="0">
                  <c:v>0.01</c:v>
                </c:pt>
                <c:pt idx="1">
                  <c:v>0.01</c:v>
                </c:pt>
                <c:pt idx="2">
                  <c:v>0.01</c:v>
                </c:pt>
                <c:pt idx="3">
                  <c:v>0.01</c:v>
                </c:pt>
                <c:pt idx="4">
                  <c:v>0.01</c:v>
                </c:pt>
                <c:pt idx="5">
                  <c:v>0.01</c:v>
                </c:pt>
                <c:pt idx="6">
                  <c:v>0.01</c:v>
                </c:pt>
                <c:pt idx="7">
                  <c:v>0.01</c:v>
                </c:pt>
                <c:pt idx="8">
                  <c:v>0.01</c:v>
                </c:pt>
                <c:pt idx="9">
                  <c:v>0.01</c:v>
                </c:pt>
              </c:numCache>
            </c:numRef>
          </c:val>
          <c:extLst>
            <c:ext xmlns:c16="http://schemas.microsoft.com/office/drawing/2014/chart" uri="{C3380CC4-5D6E-409C-BE32-E72D297353CC}">
              <c16:uniqueId val="{00000000-3A33-4950-B0CC-1C4A6C1386EB}"/>
            </c:ext>
          </c:extLst>
        </c:ser>
        <c:ser>
          <c:idx val="1"/>
          <c:order val="1"/>
          <c:tx>
            <c:strRef>
              <c:f>Sheet1!$A$3</c:f>
              <c:strCache>
                <c:ptCount val="1"/>
                <c:pt idx="0">
                  <c:v>Dissatisfied</c:v>
                </c:pt>
              </c:strCache>
            </c:strRef>
          </c:tx>
          <c:spPr>
            <a:solidFill>
              <a:srgbClr val="F5A03D"/>
            </a:solidFill>
            <a:ln>
              <a:solidFill>
                <a:schemeClr val="tx2"/>
              </a:solidFill>
            </a:ln>
            <a:effectLst/>
          </c:spPr>
          <c:invertIfNegative val="0"/>
          <c:dLbls>
            <c:delete val="1"/>
          </c:dLbls>
          <c:cat>
            <c:strRef>
              <c:f>Sheet1!$B$1:$K$1</c:f>
              <c:strCache>
                <c:ptCount val="10"/>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Dec'22</c:v>
                </c:pt>
              </c:strCache>
            </c:strRef>
          </c:cat>
          <c:val>
            <c:numRef>
              <c:f>Sheet1!$B$3:$K$3</c:f>
              <c:numCache>
                <c:formatCode>0%</c:formatCode>
                <c:ptCount val="10"/>
                <c:pt idx="0">
                  <c:v>0.01</c:v>
                </c:pt>
                <c:pt idx="1">
                  <c:v>0</c:v>
                </c:pt>
                <c:pt idx="2">
                  <c:v>0.01</c:v>
                </c:pt>
                <c:pt idx="3">
                  <c:v>0.01</c:v>
                </c:pt>
                <c:pt idx="4">
                  <c:v>0.01</c:v>
                </c:pt>
                <c:pt idx="5">
                  <c:v>0.01</c:v>
                </c:pt>
                <c:pt idx="6">
                  <c:v>0.01</c:v>
                </c:pt>
                <c:pt idx="7">
                  <c:v>0.01</c:v>
                </c:pt>
                <c:pt idx="8">
                  <c:v>0.01</c:v>
                </c:pt>
                <c:pt idx="9">
                  <c:v>0.01</c:v>
                </c:pt>
              </c:numCache>
            </c:numRef>
          </c:val>
          <c:extLst>
            <c:ext xmlns:c16="http://schemas.microsoft.com/office/drawing/2014/chart" uri="{C3380CC4-5D6E-409C-BE32-E72D297353CC}">
              <c16:uniqueId val="{00000001-3A33-4950-B0CC-1C4A6C1386EB}"/>
            </c:ext>
          </c:extLst>
        </c:ser>
        <c:ser>
          <c:idx val="2"/>
          <c:order val="2"/>
          <c:tx>
            <c:strRef>
              <c:f>Sheet1!$A$4</c:f>
              <c:strCache>
                <c:ptCount val="1"/>
                <c:pt idx="0">
                  <c:v>Slightly dissatisfied</c:v>
                </c:pt>
              </c:strCache>
            </c:strRef>
          </c:tx>
          <c:spPr>
            <a:solidFill>
              <a:schemeClr val="accent5">
                <a:lumMod val="40000"/>
                <a:lumOff val="60000"/>
              </a:schemeClr>
            </a:solidFill>
            <a:ln>
              <a:solidFill>
                <a:schemeClr val="tx2"/>
              </a:solidFill>
            </a:ln>
            <a:effectLst/>
          </c:spPr>
          <c:invertIfNegative val="0"/>
          <c:dLbls>
            <c:delete val="1"/>
          </c:dLbls>
          <c:cat>
            <c:strRef>
              <c:f>Sheet1!$B$1:$K$1</c:f>
              <c:strCache>
                <c:ptCount val="10"/>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Dec'22</c:v>
                </c:pt>
              </c:strCache>
            </c:strRef>
          </c:cat>
          <c:val>
            <c:numRef>
              <c:f>Sheet1!$B$4:$K$4</c:f>
              <c:numCache>
                <c:formatCode>0%</c:formatCode>
                <c:ptCount val="10"/>
                <c:pt idx="0">
                  <c:v>0.03</c:v>
                </c:pt>
                <c:pt idx="1">
                  <c:v>0.03</c:v>
                </c:pt>
                <c:pt idx="2">
                  <c:v>0.02</c:v>
                </c:pt>
                <c:pt idx="3">
                  <c:v>0.02</c:v>
                </c:pt>
                <c:pt idx="4">
                  <c:v>0.03</c:v>
                </c:pt>
                <c:pt idx="5">
                  <c:v>0.03</c:v>
                </c:pt>
                <c:pt idx="6">
                  <c:v>0.04</c:v>
                </c:pt>
                <c:pt idx="7">
                  <c:v>0.03</c:v>
                </c:pt>
                <c:pt idx="8">
                  <c:v>0.03</c:v>
                </c:pt>
                <c:pt idx="9">
                  <c:v>0.03</c:v>
                </c:pt>
              </c:numCache>
            </c:numRef>
          </c:val>
          <c:extLst>
            <c:ext xmlns:c16="http://schemas.microsoft.com/office/drawing/2014/chart" uri="{C3380CC4-5D6E-409C-BE32-E72D297353CC}">
              <c16:uniqueId val="{00000002-3A33-4950-B0CC-1C4A6C1386EB}"/>
            </c:ext>
          </c:extLst>
        </c:ser>
        <c:ser>
          <c:idx val="3"/>
          <c:order val="3"/>
          <c:tx>
            <c:strRef>
              <c:f>Sheet1!$A$5</c:f>
              <c:strCache>
                <c:ptCount val="1"/>
                <c:pt idx="0">
                  <c:v>Neither satisfied nor dissatisfied</c:v>
                </c:pt>
              </c:strCache>
            </c:strRef>
          </c:tx>
          <c:spPr>
            <a:solidFill>
              <a:schemeClr val="tx2">
                <a:lumMod val="75000"/>
              </a:schemeClr>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Dec'22</c:v>
                </c:pt>
              </c:strCache>
            </c:strRef>
          </c:cat>
          <c:val>
            <c:numRef>
              <c:f>Sheet1!$B$5:$K$5</c:f>
              <c:numCache>
                <c:formatCode>0%</c:formatCode>
                <c:ptCount val="10"/>
                <c:pt idx="0">
                  <c:v>0.12</c:v>
                </c:pt>
                <c:pt idx="1">
                  <c:v>0.12</c:v>
                </c:pt>
                <c:pt idx="2">
                  <c:v>0.12</c:v>
                </c:pt>
                <c:pt idx="3">
                  <c:v>0.13</c:v>
                </c:pt>
                <c:pt idx="4">
                  <c:v>0.12</c:v>
                </c:pt>
                <c:pt idx="5">
                  <c:v>0.11</c:v>
                </c:pt>
                <c:pt idx="6">
                  <c:v>0.12</c:v>
                </c:pt>
                <c:pt idx="7">
                  <c:v>0.1</c:v>
                </c:pt>
                <c:pt idx="8">
                  <c:v>0.09</c:v>
                </c:pt>
                <c:pt idx="9">
                  <c:v>0.1</c:v>
                </c:pt>
              </c:numCache>
            </c:numRef>
          </c:val>
          <c:extLst>
            <c:ext xmlns:c16="http://schemas.microsoft.com/office/drawing/2014/chart" uri="{C3380CC4-5D6E-409C-BE32-E72D297353CC}">
              <c16:uniqueId val="{00000003-3A33-4950-B0CC-1C4A6C1386EB}"/>
            </c:ext>
          </c:extLst>
        </c:ser>
        <c:ser>
          <c:idx val="4"/>
          <c:order val="4"/>
          <c:tx>
            <c:strRef>
              <c:f>Sheet1!$A$6</c:f>
              <c:strCache>
                <c:ptCount val="1"/>
                <c:pt idx="0">
                  <c:v>Slightly satisfied</c:v>
                </c:pt>
              </c:strCache>
            </c:strRef>
          </c:tx>
          <c:spPr>
            <a:solidFill>
              <a:schemeClr val="accent2">
                <a:lumMod val="40000"/>
                <a:lumOff val="60000"/>
              </a:schemeClr>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Dec'22</c:v>
                </c:pt>
              </c:strCache>
            </c:strRef>
          </c:cat>
          <c:val>
            <c:numRef>
              <c:f>Sheet1!$B$6:$K$6</c:f>
              <c:numCache>
                <c:formatCode>0%</c:formatCode>
                <c:ptCount val="10"/>
                <c:pt idx="0">
                  <c:v>0.17</c:v>
                </c:pt>
                <c:pt idx="1">
                  <c:v>0.17</c:v>
                </c:pt>
                <c:pt idx="2">
                  <c:v>0.18</c:v>
                </c:pt>
                <c:pt idx="3">
                  <c:v>0.17</c:v>
                </c:pt>
                <c:pt idx="4">
                  <c:v>0.17</c:v>
                </c:pt>
                <c:pt idx="5">
                  <c:v>0.18</c:v>
                </c:pt>
                <c:pt idx="6">
                  <c:v>0.17</c:v>
                </c:pt>
                <c:pt idx="7">
                  <c:v>0.18</c:v>
                </c:pt>
                <c:pt idx="8">
                  <c:v>0.18</c:v>
                </c:pt>
                <c:pt idx="9">
                  <c:v>0.16</c:v>
                </c:pt>
              </c:numCache>
            </c:numRef>
          </c:val>
          <c:extLst>
            <c:ext xmlns:c16="http://schemas.microsoft.com/office/drawing/2014/chart" uri="{C3380CC4-5D6E-409C-BE32-E72D297353CC}">
              <c16:uniqueId val="{00000004-3A33-4950-B0CC-1C4A6C1386EB}"/>
            </c:ext>
          </c:extLst>
        </c:ser>
        <c:ser>
          <c:idx val="5"/>
          <c:order val="5"/>
          <c:tx>
            <c:strRef>
              <c:f>Sheet1!$A$7</c:f>
              <c:strCache>
                <c:ptCount val="1"/>
                <c:pt idx="0">
                  <c:v>Satisfied</c:v>
                </c:pt>
              </c:strCache>
            </c:strRef>
          </c:tx>
          <c:spPr>
            <a:solidFill>
              <a:srgbClr val="93C01F"/>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Dec'22</c:v>
                </c:pt>
              </c:strCache>
            </c:strRef>
          </c:cat>
          <c:val>
            <c:numRef>
              <c:f>Sheet1!$B$7:$K$7</c:f>
              <c:numCache>
                <c:formatCode>0%</c:formatCode>
                <c:ptCount val="10"/>
                <c:pt idx="0">
                  <c:v>0.49</c:v>
                </c:pt>
                <c:pt idx="1">
                  <c:v>0.49</c:v>
                </c:pt>
                <c:pt idx="2">
                  <c:v>0.49</c:v>
                </c:pt>
                <c:pt idx="3">
                  <c:v>0.49</c:v>
                </c:pt>
                <c:pt idx="4">
                  <c:v>0.51</c:v>
                </c:pt>
                <c:pt idx="5">
                  <c:v>0.5</c:v>
                </c:pt>
                <c:pt idx="6">
                  <c:v>0.48</c:v>
                </c:pt>
                <c:pt idx="7">
                  <c:v>0.49</c:v>
                </c:pt>
                <c:pt idx="8">
                  <c:v>0.5</c:v>
                </c:pt>
                <c:pt idx="9">
                  <c:v>0.5</c:v>
                </c:pt>
              </c:numCache>
            </c:numRef>
          </c:val>
          <c:extLst>
            <c:ext xmlns:c16="http://schemas.microsoft.com/office/drawing/2014/chart" uri="{C3380CC4-5D6E-409C-BE32-E72D297353CC}">
              <c16:uniqueId val="{00000005-3A33-4950-B0CC-1C4A6C1386EB}"/>
            </c:ext>
          </c:extLst>
        </c:ser>
        <c:ser>
          <c:idx val="6"/>
          <c:order val="6"/>
          <c:tx>
            <c:strRef>
              <c:f>Sheet1!$A$8</c:f>
              <c:strCache>
                <c:ptCount val="1"/>
                <c:pt idx="0">
                  <c:v>Extremely satisfied </c:v>
                </c:pt>
              </c:strCache>
            </c:strRef>
          </c:tx>
          <c:spPr>
            <a:solidFill>
              <a:srgbClr val="008265"/>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Dec'22</c:v>
                </c:pt>
              </c:strCache>
            </c:strRef>
          </c:cat>
          <c:val>
            <c:numRef>
              <c:f>Sheet1!$B$8:$K$8</c:f>
              <c:numCache>
                <c:formatCode>0%</c:formatCode>
                <c:ptCount val="10"/>
                <c:pt idx="0">
                  <c:v>0.18</c:v>
                </c:pt>
                <c:pt idx="1">
                  <c:v>0.18</c:v>
                </c:pt>
                <c:pt idx="2">
                  <c:v>0.17</c:v>
                </c:pt>
                <c:pt idx="3">
                  <c:v>0.16</c:v>
                </c:pt>
                <c:pt idx="4">
                  <c:v>0.16</c:v>
                </c:pt>
                <c:pt idx="5">
                  <c:v>0.15</c:v>
                </c:pt>
                <c:pt idx="6">
                  <c:v>0.17</c:v>
                </c:pt>
                <c:pt idx="7">
                  <c:v>0.18</c:v>
                </c:pt>
                <c:pt idx="8">
                  <c:v>0.18</c:v>
                </c:pt>
                <c:pt idx="9">
                  <c:v>0.19</c:v>
                </c:pt>
              </c:numCache>
            </c:numRef>
          </c:val>
          <c:extLst>
            <c:ext xmlns:c16="http://schemas.microsoft.com/office/drawing/2014/chart" uri="{C3380CC4-5D6E-409C-BE32-E72D297353CC}">
              <c16:uniqueId val="{00000006-3A33-4950-B0CC-1C4A6C1386EB}"/>
            </c:ext>
          </c:extLst>
        </c:ser>
        <c:dLbls>
          <c:dLblPos val="ctr"/>
          <c:showLegendKey val="0"/>
          <c:showVal val="1"/>
          <c:showCatName val="0"/>
          <c:showSerName val="0"/>
          <c:showPercent val="0"/>
          <c:showBubbleSize val="0"/>
        </c:dLbls>
        <c:gapWidth val="37"/>
        <c:overlap val="100"/>
        <c:axId val="111881728"/>
        <c:axId val="213415552"/>
        <c:extLst/>
      </c:barChart>
      <c:catAx>
        <c:axId val="1118817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3415552"/>
        <c:crosses val="autoZero"/>
        <c:auto val="1"/>
        <c:lblAlgn val="ctr"/>
        <c:lblOffset val="100"/>
        <c:noMultiLvlLbl val="0"/>
      </c:catAx>
      <c:valAx>
        <c:axId val="213415552"/>
        <c:scaling>
          <c:orientation val="minMax"/>
          <c:max val="1.2"/>
        </c:scaling>
        <c:delete val="1"/>
        <c:axPos val="l"/>
        <c:numFmt formatCode="0%" sourceLinked="1"/>
        <c:majorTickMark val="out"/>
        <c:minorTickMark val="none"/>
        <c:tickLblPos val="nextTo"/>
        <c:crossAx val="111881728"/>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 wave 8&amp;9 July 2021 &amp; Dec 2021 </a:t>
            </a:r>
          </a:p>
        </c:rich>
      </c:tx>
      <c:overlay val="0"/>
      <c:spPr>
        <a:noFill/>
        <a:ln>
          <a:noFill/>
        </a:ln>
        <a:effectLst/>
      </c:spPr>
    </c:title>
    <c:autoTitleDeleted val="0"/>
    <c:plotArea>
      <c:layout>
        <c:manualLayout>
          <c:layoutTarget val="inner"/>
          <c:xMode val="edge"/>
          <c:yMode val="edge"/>
          <c:x val="0.41054934654543535"/>
          <c:y val="0.15600048869994501"/>
          <c:w val="0.55069560185185185"/>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Protection</c:v>
                </c:pt>
                <c:pt idx="3">
                  <c:v>Speed (claims)</c:v>
                </c:pt>
                <c:pt idx="4">
                  <c:v>Price</c:v>
                </c:pt>
                <c:pt idx="5">
                  <c:v>Ease</c:v>
                </c:pt>
                <c:pt idx="6">
                  <c:v>Respect (claims)</c:v>
                </c:pt>
                <c:pt idx="7">
                  <c:v>Control (claims)</c:v>
                </c:pt>
                <c:pt idx="8">
                  <c:v>Relationship</c:v>
                </c:pt>
              </c:strCache>
            </c:strRef>
          </c:cat>
          <c:val>
            <c:numRef>
              <c:f>Sheet1!$D$2:$D$10</c:f>
              <c:numCache>
                <c:formatCode>0.00</c:formatCode>
                <c:ptCount val="9"/>
                <c:pt idx="0">
                  <c:v>9.1577256840000008</c:v>
                </c:pt>
                <c:pt idx="1">
                  <c:v>7.7023138839999996</c:v>
                </c:pt>
                <c:pt idx="2">
                  <c:v>6.3085436389999998</c:v>
                </c:pt>
                <c:pt idx="3">
                  <c:v>6.1729293199999997</c:v>
                </c:pt>
                <c:pt idx="4">
                  <c:v>6.1601879740000003</c:v>
                </c:pt>
                <c:pt idx="5">
                  <c:v>6.1518381450000001</c:v>
                </c:pt>
                <c:pt idx="6">
                  <c:v>5.4690637479999999</c:v>
                </c:pt>
                <c:pt idx="7">
                  <c:v>4.0266083889999997</c:v>
                </c:pt>
                <c:pt idx="8">
                  <c:v>3.9782351450000002</c:v>
                </c:pt>
              </c:numCache>
            </c:numRef>
          </c:val>
          <c:extLst>
            <c:ext xmlns:c16="http://schemas.microsoft.com/office/drawing/2014/chart" uri="{C3380CC4-5D6E-409C-BE32-E72D297353CC}">
              <c16:uniqueId val="{00000000-5EF6-43E8-A1DE-A10355AEC4A1}"/>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 wave 8&amp;9 July 2021 &amp; Dec 2021</a:t>
            </a:r>
          </a:p>
        </c:rich>
      </c:tx>
      <c:overlay val="0"/>
      <c:spPr>
        <a:noFill/>
        <a:ln>
          <a:noFill/>
        </a:ln>
        <a:effectLst/>
      </c:spPr>
    </c:title>
    <c:autoTitleDeleted val="0"/>
    <c:plotArea>
      <c:layout>
        <c:manualLayout>
          <c:layoutTarget val="inner"/>
          <c:xMode val="edge"/>
          <c:yMode val="edge"/>
          <c:x val="0.35336740041928721"/>
          <c:y val="0.16326347456818216"/>
          <c:w val="0.56889812789123462"/>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Control (claims)</c:v>
                </c:pt>
                <c:pt idx="5">
                  <c:v>Price</c:v>
                </c:pt>
                <c:pt idx="6">
                  <c:v>Relationship</c:v>
                </c:pt>
                <c:pt idx="7">
                  <c:v>Speed (claims)</c:v>
                </c:pt>
                <c:pt idx="8">
                  <c:v>Respect (claims)</c:v>
                </c:pt>
              </c:strCache>
            </c:strRef>
          </c:cat>
          <c:val>
            <c:numRef>
              <c:f>Sheet1!$D$2:$D$10</c:f>
              <c:numCache>
                <c:formatCode>0.00</c:formatCode>
                <c:ptCount val="9"/>
                <c:pt idx="0">
                  <c:v>7.2419080710000001</c:v>
                </c:pt>
                <c:pt idx="1">
                  <c:v>6.6773481099999996</c:v>
                </c:pt>
                <c:pt idx="2">
                  <c:v>5.856703585</c:v>
                </c:pt>
                <c:pt idx="3">
                  <c:v>5.6911816799999997</c:v>
                </c:pt>
                <c:pt idx="4">
                  <c:v>5.1204033649999996</c:v>
                </c:pt>
                <c:pt idx="5">
                  <c:v>5.0467634070000003</c:v>
                </c:pt>
                <c:pt idx="6">
                  <c:v>4.6275201560000001</c:v>
                </c:pt>
                <c:pt idx="7">
                  <c:v>4.4936238289999997</c:v>
                </c:pt>
                <c:pt idx="8">
                  <c:v>4.3811706600000004</c:v>
                </c:pt>
              </c:numCache>
            </c:numRef>
          </c:val>
          <c:extLst>
            <c:ext xmlns:c16="http://schemas.microsoft.com/office/drawing/2014/chart" uri="{C3380CC4-5D6E-409C-BE32-E72D297353CC}">
              <c16:uniqueId val="{00000000-28BB-4E99-BF0C-039DC0A91423}"/>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2021 – wave 7&amp;8 </a:t>
            </a:r>
          </a:p>
        </c:rich>
      </c:tx>
      <c:overlay val="0"/>
      <c:spPr>
        <a:noFill/>
        <a:ln>
          <a:noFill/>
        </a:ln>
        <a:effectLst/>
      </c:spPr>
    </c:title>
    <c:autoTitleDeleted val="0"/>
    <c:plotArea>
      <c:layout>
        <c:manualLayout>
          <c:layoutTarget val="inner"/>
          <c:xMode val="edge"/>
          <c:yMode val="edge"/>
          <c:x val="0.41054934654543535"/>
          <c:y val="0.15600048869994501"/>
          <c:w val="0.56280350645394017"/>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Protection</c:v>
                </c:pt>
                <c:pt idx="3">
                  <c:v>Ease</c:v>
                </c:pt>
                <c:pt idx="4">
                  <c:v>Price</c:v>
                </c:pt>
                <c:pt idx="5">
                  <c:v>Respect (claims)</c:v>
                </c:pt>
                <c:pt idx="6">
                  <c:v>Speed (claims)</c:v>
                </c:pt>
                <c:pt idx="7">
                  <c:v>Relationship</c:v>
                </c:pt>
                <c:pt idx="8">
                  <c:v>Control (claims)</c:v>
                </c:pt>
              </c:strCache>
            </c:strRef>
          </c:cat>
          <c:val>
            <c:numRef>
              <c:f>Sheet1!$D$2:$D$10</c:f>
              <c:numCache>
                <c:formatCode>0.00</c:formatCode>
                <c:ptCount val="9"/>
                <c:pt idx="0">
                  <c:v>8.847707368</c:v>
                </c:pt>
                <c:pt idx="1">
                  <c:v>7.0584083870000001</c:v>
                </c:pt>
                <c:pt idx="2">
                  <c:v>5.8742931729999999</c:v>
                </c:pt>
                <c:pt idx="3">
                  <c:v>5.8581865239999997</c:v>
                </c:pt>
                <c:pt idx="4">
                  <c:v>5.4221660030000001</c:v>
                </c:pt>
                <c:pt idx="5">
                  <c:v>4.3282711440000003</c:v>
                </c:pt>
                <c:pt idx="6">
                  <c:v>4.288829722</c:v>
                </c:pt>
                <c:pt idx="7">
                  <c:v>3.6944713920000001</c:v>
                </c:pt>
                <c:pt idx="8">
                  <c:v>2.5138983819999998</c:v>
                </c:pt>
              </c:numCache>
            </c:numRef>
          </c:val>
          <c:extLst>
            <c:ext xmlns:c16="http://schemas.microsoft.com/office/drawing/2014/chart" uri="{C3380CC4-5D6E-409C-BE32-E72D297353CC}">
              <c16:uniqueId val="{00000000-29D6-4D65-BE38-F86425DE4DEA}"/>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2021 – wave 7&amp;8</a:t>
            </a:r>
          </a:p>
        </c:rich>
      </c:tx>
      <c:overlay val="0"/>
      <c:spPr>
        <a:noFill/>
        <a:ln>
          <a:noFill/>
        </a:ln>
        <a:effectLst/>
      </c:spPr>
    </c:title>
    <c:autoTitleDeleted val="0"/>
    <c:plotArea>
      <c:layout>
        <c:manualLayout>
          <c:layoutTarget val="inner"/>
          <c:xMode val="edge"/>
          <c:yMode val="edge"/>
          <c:x val="0.31306097003303446"/>
          <c:y val="0.16326347456818216"/>
          <c:w val="0.67298516649376328"/>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Relationship</c:v>
                </c:pt>
                <c:pt idx="6">
                  <c:v>Speed (claims)</c:v>
                </c:pt>
                <c:pt idx="7">
                  <c:v>Respect (claims)</c:v>
                </c:pt>
                <c:pt idx="8">
                  <c:v>Control (claims)</c:v>
                </c:pt>
              </c:strCache>
            </c:strRef>
          </c:cat>
          <c:val>
            <c:numRef>
              <c:f>Sheet1!$D$2:$D$10</c:f>
              <c:numCache>
                <c:formatCode>0.00</c:formatCode>
                <c:ptCount val="9"/>
                <c:pt idx="0">
                  <c:v>6.2349483399999999</c:v>
                </c:pt>
                <c:pt idx="1">
                  <c:v>6.0798925290000003</c:v>
                </c:pt>
                <c:pt idx="2">
                  <c:v>5.4731318629999999</c:v>
                </c:pt>
                <c:pt idx="3">
                  <c:v>5.4115668960000001</c:v>
                </c:pt>
                <c:pt idx="4">
                  <c:v>4.9270879799999996</c:v>
                </c:pt>
                <c:pt idx="5">
                  <c:v>4.3641166340000002</c:v>
                </c:pt>
                <c:pt idx="6">
                  <c:v>4.1014956180000004</c:v>
                </c:pt>
                <c:pt idx="7">
                  <c:v>4.081868837</c:v>
                </c:pt>
                <c:pt idx="8">
                  <c:v>3.7970485979999999</c:v>
                </c:pt>
              </c:numCache>
            </c:numRef>
          </c:val>
          <c:extLst>
            <c:ext xmlns:c16="http://schemas.microsoft.com/office/drawing/2014/chart" uri="{C3380CC4-5D6E-409C-BE32-E72D297353CC}">
              <c16:uniqueId val="{00000000-3BA5-4386-AE3B-1E653471E36E}"/>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2020 – wave 4&amp;5 </a:t>
            </a:r>
          </a:p>
        </c:rich>
      </c:tx>
      <c:overlay val="0"/>
      <c:spPr>
        <a:noFill/>
        <a:ln>
          <a:noFill/>
        </a:ln>
        <a:effectLst/>
      </c:spPr>
    </c:title>
    <c:autoTitleDeleted val="0"/>
    <c:plotArea>
      <c:layout>
        <c:manualLayout>
          <c:layoutTarget val="inner"/>
          <c:xMode val="edge"/>
          <c:yMode val="edge"/>
          <c:x val="0.41054934654543535"/>
          <c:y val="0.15600048869994501"/>
          <c:w val="0.52790377135005462"/>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Respect (claims)</c:v>
                </c:pt>
                <c:pt idx="3">
                  <c:v>Ease</c:v>
                </c:pt>
                <c:pt idx="4">
                  <c:v>Protection</c:v>
                </c:pt>
                <c:pt idx="5">
                  <c:v>Speed (claims)</c:v>
                </c:pt>
                <c:pt idx="6">
                  <c:v>Price</c:v>
                </c:pt>
                <c:pt idx="7">
                  <c:v>Control (claims)</c:v>
                </c:pt>
                <c:pt idx="8">
                  <c:v>Relationship</c:v>
                </c:pt>
              </c:strCache>
            </c:strRef>
          </c:cat>
          <c:val>
            <c:numRef>
              <c:f>Sheet1!$D$2:$D$10</c:f>
              <c:numCache>
                <c:formatCode>0.00</c:formatCode>
                <c:ptCount val="9"/>
                <c:pt idx="0">
                  <c:v>9.7282894249999998</c:v>
                </c:pt>
                <c:pt idx="1">
                  <c:v>7.9595228479999998</c:v>
                </c:pt>
                <c:pt idx="2">
                  <c:v>7.5560820739999999</c:v>
                </c:pt>
                <c:pt idx="3">
                  <c:v>6.5935027069999999</c:v>
                </c:pt>
                <c:pt idx="4">
                  <c:v>6.5878249929999999</c:v>
                </c:pt>
                <c:pt idx="5">
                  <c:v>6.2240390919999999</c:v>
                </c:pt>
                <c:pt idx="6">
                  <c:v>5.9609525750000003</c:v>
                </c:pt>
                <c:pt idx="7">
                  <c:v>4.935658943</c:v>
                </c:pt>
                <c:pt idx="8">
                  <c:v>4.2715779649999996</c:v>
                </c:pt>
              </c:numCache>
            </c:numRef>
          </c:val>
          <c:extLst>
            <c:ext xmlns:c16="http://schemas.microsoft.com/office/drawing/2014/chart" uri="{C3380CC4-5D6E-409C-BE32-E72D297353CC}">
              <c16:uniqueId val="{00000000-BF1D-42A1-A5DF-6BDC318EE172}"/>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2020 – wave 4&amp;5</a:t>
            </a:r>
          </a:p>
        </c:rich>
      </c:tx>
      <c:overlay val="0"/>
      <c:spPr>
        <a:noFill/>
        <a:ln>
          <a:noFill/>
        </a:ln>
        <a:effectLst/>
      </c:spPr>
    </c:title>
    <c:autoTitleDeleted val="0"/>
    <c:plotArea>
      <c:layout>
        <c:manualLayout>
          <c:layoutTarget val="inner"/>
          <c:xMode val="edge"/>
          <c:yMode val="edge"/>
          <c:x val="0.47065200546723496"/>
          <c:y val="0.16326347456818216"/>
          <c:w val="0.4451266078152421"/>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Relationship</c:v>
                </c:pt>
                <c:pt idx="6">
                  <c:v>Respect (claims)</c:v>
                </c:pt>
                <c:pt idx="7">
                  <c:v>Speed (claims)</c:v>
                </c:pt>
                <c:pt idx="8">
                  <c:v>Control (claims)</c:v>
                </c:pt>
              </c:strCache>
            </c:strRef>
          </c:cat>
          <c:val>
            <c:numRef>
              <c:f>Sheet1!$D$2:$D$10</c:f>
              <c:numCache>
                <c:formatCode>0.00</c:formatCode>
                <c:ptCount val="9"/>
                <c:pt idx="0">
                  <c:v>6.3630856439999999</c:v>
                </c:pt>
                <c:pt idx="1">
                  <c:v>6.1459446489999996</c:v>
                </c:pt>
                <c:pt idx="2">
                  <c:v>5.76306779</c:v>
                </c:pt>
                <c:pt idx="3">
                  <c:v>5.7473975060000004</c:v>
                </c:pt>
                <c:pt idx="4">
                  <c:v>4.9161867810000004</c:v>
                </c:pt>
                <c:pt idx="5">
                  <c:v>4.6666527689999997</c:v>
                </c:pt>
                <c:pt idx="6">
                  <c:v>4.6254403760000002</c:v>
                </c:pt>
                <c:pt idx="7">
                  <c:v>4.2549343500000001</c:v>
                </c:pt>
                <c:pt idx="8">
                  <c:v>3.5309851870000002</c:v>
                </c:pt>
              </c:numCache>
            </c:numRef>
          </c:val>
          <c:extLst>
            <c:ext xmlns:c16="http://schemas.microsoft.com/office/drawing/2014/chart" uri="{C3380CC4-5D6E-409C-BE32-E72D297353CC}">
              <c16:uniqueId val="{00000000-B8F0-4C17-B37D-DF934134F711}"/>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2020 – wave 5&amp;6 </a:t>
            </a:r>
          </a:p>
        </c:rich>
      </c:tx>
      <c:overlay val="0"/>
      <c:spPr>
        <a:noFill/>
        <a:ln>
          <a:noFill/>
        </a:ln>
        <a:effectLst/>
      </c:spPr>
    </c:title>
    <c:autoTitleDeleted val="0"/>
    <c:plotArea>
      <c:layout>
        <c:manualLayout>
          <c:layoutTarget val="inner"/>
          <c:xMode val="edge"/>
          <c:yMode val="edge"/>
          <c:x val="0.41054934654543535"/>
          <c:y val="0.15600048869994501"/>
          <c:w val="0.35666779127305442"/>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Respect (claims)</c:v>
                </c:pt>
                <c:pt idx="6">
                  <c:v>Speed (claims)</c:v>
                </c:pt>
                <c:pt idx="7">
                  <c:v>Control (claims)</c:v>
                </c:pt>
                <c:pt idx="8">
                  <c:v>Relationship</c:v>
                </c:pt>
              </c:strCache>
            </c:strRef>
          </c:cat>
          <c:val>
            <c:numRef>
              <c:f>Sheet1!$D$2:$D$10</c:f>
              <c:numCache>
                <c:formatCode>0.00</c:formatCode>
                <c:ptCount val="9"/>
                <c:pt idx="0">
                  <c:v>9.0427832549999998</c:v>
                </c:pt>
                <c:pt idx="1">
                  <c:v>7.5055323490000001</c:v>
                </c:pt>
                <c:pt idx="2">
                  <c:v>6.141413934</c:v>
                </c:pt>
                <c:pt idx="3">
                  <c:v>5.8434181980000002</c:v>
                </c:pt>
                <c:pt idx="4">
                  <c:v>5.6880977420000001</c:v>
                </c:pt>
                <c:pt idx="5">
                  <c:v>5.282211427</c:v>
                </c:pt>
                <c:pt idx="6">
                  <c:v>5.2244083239999997</c:v>
                </c:pt>
                <c:pt idx="7">
                  <c:v>4.6489145159999996</c:v>
                </c:pt>
                <c:pt idx="8">
                  <c:v>3.86821489</c:v>
                </c:pt>
              </c:numCache>
            </c:numRef>
          </c:val>
          <c:extLst>
            <c:ext xmlns:c16="http://schemas.microsoft.com/office/drawing/2014/chart" uri="{C3380CC4-5D6E-409C-BE32-E72D297353CC}">
              <c16:uniqueId val="{00000000-46D7-4650-AD2F-EC29A7C224C7}"/>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2020 – wave 5&amp;6</a:t>
            </a:r>
          </a:p>
        </c:rich>
      </c:tx>
      <c:overlay val="0"/>
      <c:spPr>
        <a:noFill/>
        <a:ln>
          <a:noFill/>
        </a:ln>
        <a:effectLst/>
      </c:spPr>
    </c:title>
    <c:autoTitleDeleted val="0"/>
    <c:plotArea>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Relationship</c:v>
                </c:pt>
                <c:pt idx="6">
                  <c:v>Control (claims)</c:v>
                </c:pt>
                <c:pt idx="7">
                  <c:v>Respect (claims)</c:v>
                </c:pt>
                <c:pt idx="8">
                  <c:v>Speed (claims)</c:v>
                </c:pt>
              </c:strCache>
            </c:strRef>
          </c:cat>
          <c:val>
            <c:numRef>
              <c:f>Sheet1!$D$2:$D$10</c:f>
              <c:numCache>
                <c:formatCode>0.00</c:formatCode>
                <c:ptCount val="9"/>
                <c:pt idx="0">
                  <c:v>6.6638616119999998</c:v>
                </c:pt>
                <c:pt idx="1">
                  <c:v>6.0248637839999999</c:v>
                </c:pt>
                <c:pt idx="2">
                  <c:v>5.8268724949999999</c:v>
                </c:pt>
                <c:pt idx="3">
                  <c:v>5.5229058159999997</c:v>
                </c:pt>
                <c:pt idx="4">
                  <c:v>5.0060041200000001</c:v>
                </c:pt>
                <c:pt idx="5">
                  <c:v>4.3941150459999996</c:v>
                </c:pt>
                <c:pt idx="6">
                  <c:v>4.3732933689999998</c:v>
                </c:pt>
                <c:pt idx="7">
                  <c:v>3.978676535</c:v>
                </c:pt>
                <c:pt idx="8">
                  <c:v>3.8457199559999999</c:v>
                </c:pt>
              </c:numCache>
            </c:numRef>
          </c:val>
          <c:extLst>
            <c:ext xmlns:c16="http://schemas.microsoft.com/office/drawing/2014/chart" uri="{C3380CC4-5D6E-409C-BE32-E72D297353CC}">
              <c16:uniqueId val="{00000000-D017-48B0-A49A-60C5FFC6B5FE}"/>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2021 – wave 6&amp;7 </a:t>
            </a:r>
          </a:p>
        </c:rich>
      </c:tx>
      <c:overlay val="0"/>
      <c:spPr>
        <a:noFill/>
        <a:ln>
          <a:noFill/>
        </a:ln>
        <a:effectLst/>
      </c:spPr>
    </c:title>
    <c:autoTitleDeleted val="0"/>
    <c:plotArea>
      <c:layout>
        <c:manualLayout>
          <c:layoutTarget val="inner"/>
          <c:xMode val="edge"/>
          <c:yMode val="edge"/>
          <c:x val="0.41054934654543535"/>
          <c:y val="0.15600048869994501"/>
          <c:w val="0.35666779127305442"/>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Speed (claims)</c:v>
                </c:pt>
                <c:pt idx="6">
                  <c:v>Relationship</c:v>
                </c:pt>
                <c:pt idx="7">
                  <c:v>Control (claims)</c:v>
                </c:pt>
                <c:pt idx="8">
                  <c:v>Respect (claims)</c:v>
                </c:pt>
              </c:strCache>
            </c:strRef>
          </c:cat>
          <c:val>
            <c:numRef>
              <c:f>Sheet1!$D$2:$D$10</c:f>
              <c:numCache>
                <c:formatCode>0.00</c:formatCode>
                <c:ptCount val="9"/>
                <c:pt idx="0">
                  <c:v>8.8868271859999997</c:v>
                </c:pt>
                <c:pt idx="1">
                  <c:v>7.1934878109999998</c:v>
                </c:pt>
                <c:pt idx="2">
                  <c:v>5.676811549</c:v>
                </c:pt>
                <c:pt idx="3">
                  <c:v>5.6722337109999996</c:v>
                </c:pt>
                <c:pt idx="4">
                  <c:v>5.3455641419999997</c:v>
                </c:pt>
                <c:pt idx="5">
                  <c:v>4.4685204709999997</c:v>
                </c:pt>
                <c:pt idx="6">
                  <c:v>3.7085919980000002</c:v>
                </c:pt>
                <c:pt idx="7">
                  <c:v>3.4883192329999999</c:v>
                </c:pt>
                <c:pt idx="8">
                  <c:v>3.4429247329999999</c:v>
                </c:pt>
              </c:numCache>
            </c:numRef>
          </c:val>
          <c:extLst>
            <c:ext xmlns:c16="http://schemas.microsoft.com/office/drawing/2014/chart" uri="{C3380CC4-5D6E-409C-BE32-E72D297353CC}">
              <c16:uniqueId val="{00000000-5271-425F-88E6-25BD4ED4787E}"/>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2021 – wave 6&amp;7</a:t>
            </a:r>
          </a:p>
        </c:rich>
      </c:tx>
      <c:overlay val="0"/>
      <c:spPr>
        <a:noFill/>
        <a:ln>
          <a:noFill/>
        </a:ln>
        <a:effectLst/>
      </c:spPr>
    </c:title>
    <c:autoTitleDeleted val="0"/>
    <c:plotArea>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Relationship</c:v>
                </c:pt>
                <c:pt idx="6">
                  <c:v>Respect (claims)</c:v>
                </c:pt>
                <c:pt idx="7">
                  <c:v>Control (claims)</c:v>
                </c:pt>
                <c:pt idx="8">
                  <c:v>Speed (claims)</c:v>
                </c:pt>
              </c:strCache>
            </c:strRef>
          </c:cat>
          <c:val>
            <c:numRef>
              <c:f>Sheet1!$D$2:$D$10</c:f>
              <c:numCache>
                <c:formatCode>0.00</c:formatCode>
                <c:ptCount val="9"/>
                <c:pt idx="0">
                  <c:v>6.0862686999999998</c:v>
                </c:pt>
                <c:pt idx="1">
                  <c:v>5.849384465</c:v>
                </c:pt>
                <c:pt idx="2">
                  <c:v>5.4884219649999997</c:v>
                </c:pt>
                <c:pt idx="3">
                  <c:v>5.1819687769999998</c:v>
                </c:pt>
                <c:pt idx="4">
                  <c:v>4.8062020409999997</c:v>
                </c:pt>
                <c:pt idx="5">
                  <c:v>4.2742492859999999</c:v>
                </c:pt>
                <c:pt idx="6">
                  <c:v>4.1551588519999996</c:v>
                </c:pt>
                <c:pt idx="7">
                  <c:v>4.0641415199999997</c:v>
                </c:pt>
                <c:pt idx="8">
                  <c:v>3.9922112460000001</c:v>
                </c:pt>
              </c:numCache>
            </c:numRef>
          </c:val>
          <c:extLst>
            <c:ext xmlns:c16="http://schemas.microsoft.com/office/drawing/2014/chart" uri="{C3380CC4-5D6E-409C-BE32-E72D297353CC}">
              <c16:uniqueId val="{00000000-7985-4E84-B91A-E2586CE465CB}"/>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GB" sz="1800" b="1">
                <a:solidFill>
                  <a:schemeClr val="accent4"/>
                </a:solidFill>
              </a:rPr>
              <a:t>SME</a:t>
            </a:r>
          </a:p>
        </c:rich>
      </c:tx>
      <c:layout>
        <c:manualLayout>
          <c:xMode val="edge"/>
          <c:yMode val="edge"/>
          <c:x val="0.35785054854142978"/>
          <c:y val="1.6121445154389392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8.9782600007203162E-3"/>
          <c:y val="1.6376903784677346E-2"/>
          <c:w val="0.77508334915038501"/>
          <c:h val="0.86354599268265997"/>
        </c:manualLayout>
      </c:layout>
      <c:barChart>
        <c:barDir val="col"/>
        <c:grouping val="stacked"/>
        <c:varyColors val="0"/>
        <c:ser>
          <c:idx val="0"/>
          <c:order val="0"/>
          <c:tx>
            <c:strRef>
              <c:f>Sheet1!$A$2</c:f>
              <c:strCache>
                <c:ptCount val="1"/>
                <c:pt idx="0">
                  <c:v>Extremely dissatisfied</c:v>
                </c:pt>
              </c:strCache>
            </c:strRef>
          </c:tx>
          <c:spPr>
            <a:solidFill>
              <a:srgbClr val="D0760A"/>
            </a:solidFill>
            <a:ln>
              <a:solidFill>
                <a:schemeClr val="tx2"/>
              </a:solidFill>
            </a:ln>
            <a:effectLst/>
          </c:spPr>
          <c:invertIfNegative val="0"/>
          <c:dLbls>
            <c:delete val="1"/>
          </c:dLbls>
          <c:cat>
            <c:strRef>
              <c:f>Sheet1!$B$1:$K$1</c:f>
              <c:strCache>
                <c:ptCount val="10"/>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 '22</c:v>
                </c:pt>
              </c:strCache>
            </c:strRef>
          </c:cat>
          <c:val>
            <c:numRef>
              <c:f>Sheet1!$B$2:$K$2</c:f>
              <c:numCache>
                <c:formatCode>0%</c:formatCode>
                <c:ptCount val="10"/>
                <c:pt idx="0">
                  <c:v>9.1923834537097834E-3</c:v>
                </c:pt>
                <c:pt idx="1">
                  <c:v>1.2909632571996028E-2</c:v>
                </c:pt>
                <c:pt idx="2">
                  <c:v>0.01</c:v>
                </c:pt>
                <c:pt idx="3">
                  <c:v>7.2231139700000002E-3</c:v>
                </c:pt>
                <c:pt idx="4">
                  <c:v>1.066666667E-2</c:v>
                </c:pt>
                <c:pt idx="5">
                  <c:v>1.1960132889999999E-2</c:v>
                </c:pt>
                <c:pt idx="6">
                  <c:v>8.0053368899999991E-3</c:v>
                </c:pt>
                <c:pt idx="7">
                  <c:v>6.6755674200000004E-3</c:v>
                </c:pt>
                <c:pt idx="8">
                  <c:v>7.3431241700000005E-3</c:v>
                </c:pt>
                <c:pt idx="9">
                  <c:v>0.01</c:v>
                </c:pt>
              </c:numCache>
            </c:numRef>
          </c:val>
          <c:extLst>
            <c:ext xmlns:c16="http://schemas.microsoft.com/office/drawing/2014/chart" uri="{C3380CC4-5D6E-409C-BE32-E72D297353CC}">
              <c16:uniqueId val="{00000000-79D4-4FFE-9FD6-593C0E6C5582}"/>
            </c:ext>
          </c:extLst>
        </c:ser>
        <c:ser>
          <c:idx val="1"/>
          <c:order val="1"/>
          <c:tx>
            <c:strRef>
              <c:f>Sheet1!$A$3</c:f>
              <c:strCache>
                <c:ptCount val="1"/>
                <c:pt idx="0">
                  <c:v>Dissatisfied</c:v>
                </c:pt>
              </c:strCache>
            </c:strRef>
          </c:tx>
          <c:spPr>
            <a:solidFill>
              <a:srgbClr val="F5A03D"/>
            </a:solidFill>
            <a:ln>
              <a:solidFill>
                <a:schemeClr val="tx2"/>
              </a:solidFill>
            </a:ln>
            <a:effectLst/>
          </c:spPr>
          <c:invertIfNegative val="0"/>
          <c:dLbls>
            <c:delete val="1"/>
          </c:dLbls>
          <c:cat>
            <c:strRef>
              <c:f>Sheet1!$B$1:$K$1</c:f>
              <c:strCache>
                <c:ptCount val="10"/>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 '22</c:v>
                </c:pt>
              </c:strCache>
            </c:strRef>
          </c:cat>
          <c:val>
            <c:numRef>
              <c:f>Sheet1!$B$3:$K$3</c:f>
              <c:numCache>
                <c:formatCode>0%</c:formatCode>
                <c:ptCount val="10"/>
                <c:pt idx="0">
                  <c:v>4.5961917268548917E-3</c:v>
                </c:pt>
                <c:pt idx="1">
                  <c:v>1.2909632571996028E-2</c:v>
                </c:pt>
                <c:pt idx="2">
                  <c:v>0.01</c:v>
                </c:pt>
                <c:pt idx="3">
                  <c:v>1.444622793E-2</c:v>
                </c:pt>
                <c:pt idx="4">
                  <c:v>1.7333333329999999E-2</c:v>
                </c:pt>
                <c:pt idx="5">
                  <c:v>1.4617940199999999E-2</c:v>
                </c:pt>
                <c:pt idx="6">
                  <c:v>1.4676450969999999E-2</c:v>
                </c:pt>
                <c:pt idx="7">
                  <c:v>1.134846462E-2</c:v>
                </c:pt>
                <c:pt idx="8">
                  <c:v>8.0106809099999999E-3</c:v>
                </c:pt>
                <c:pt idx="9">
                  <c:v>0.01</c:v>
                </c:pt>
              </c:numCache>
            </c:numRef>
          </c:val>
          <c:extLst>
            <c:ext xmlns:c16="http://schemas.microsoft.com/office/drawing/2014/chart" uri="{C3380CC4-5D6E-409C-BE32-E72D297353CC}">
              <c16:uniqueId val="{00000001-79D4-4FFE-9FD6-593C0E6C5582}"/>
            </c:ext>
          </c:extLst>
        </c:ser>
        <c:ser>
          <c:idx val="2"/>
          <c:order val="2"/>
          <c:tx>
            <c:strRef>
              <c:f>Sheet1!$A$4</c:f>
              <c:strCache>
                <c:ptCount val="1"/>
                <c:pt idx="0">
                  <c:v>Slightly dissatisfied</c:v>
                </c:pt>
              </c:strCache>
            </c:strRef>
          </c:tx>
          <c:spPr>
            <a:solidFill>
              <a:schemeClr val="accent5">
                <a:lumMod val="40000"/>
                <a:lumOff val="60000"/>
              </a:schemeClr>
            </a:solidFill>
            <a:ln>
              <a:solidFill>
                <a:schemeClr val="tx2"/>
              </a:solidFill>
            </a:ln>
            <a:effectLst/>
          </c:spPr>
          <c:invertIfNegative val="0"/>
          <c:dLbls>
            <c:delete val="1"/>
          </c:dLbls>
          <c:cat>
            <c:strRef>
              <c:f>Sheet1!$B$1:$K$1</c:f>
              <c:strCache>
                <c:ptCount val="10"/>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 '22</c:v>
                </c:pt>
              </c:strCache>
            </c:strRef>
          </c:cat>
          <c:val>
            <c:numRef>
              <c:f>Sheet1!$B$4:$K$4</c:f>
              <c:numCache>
                <c:formatCode>0%</c:formatCode>
                <c:ptCount val="10"/>
                <c:pt idx="0">
                  <c:v>2.8890347997373604E-2</c:v>
                </c:pt>
                <c:pt idx="1">
                  <c:v>3.4756703078450843E-2</c:v>
                </c:pt>
                <c:pt idx="2">
                  <c:v>0.04</c:v>
                </c:pt>
                <c:pt idx="3">
                  <c:v>3.9325842700000002E-2</c:v>
                </c:pt>
                <c:pt idx="4">
                  <c:v>4.4000000000000004E-2</c:v>
                </c:pt>
                <c:pt idx="5">
                  <c:v>5.249169435E-2</c:v>
                </c:pt>
                <c:pt idx="6">
                  <c:v>5.1367578390000002E-2</c:v>
                </c:pt>
                <c:pt idx="7">
                  <c:v>3.9385847799999998E-2</c:v>
                </c:pt>
                <c:pt idx="8">
                  <c:v>3.7383177570000002E-2</c:v>
                </c:pt>
                <c:pt idx="9">
                  <c:v>0.04</c:v>
                </c:pt>
              </c:numCache>
            </c:numRef>
          </c:val>
          <c:extLst>
            <c:ext xmlns:c16="http://schemas.microsoft.com/office/drawing/2014/chart" uri="{C3380CC4-5D6E-409C-BE32-E72D297353CC}">
              <c16:uniqueId val="{00000002-79D4-4FFE-9FD6-593C0E6C5582}"/>
            </c:ext>
          </c:extLst>
        </c:ser>
        <c:ser>
          <c:idx val="3"/>
          <c:order val="3"/>
          <c:tx>
            <c:strRef>
              <c:f>Sheet1!$A$5</c:f>
              <c:strCache>
                <c:ptCount val="1"/>
                <c:pt idx="0">
                  <c:v>Neither satisfied nor dissatisfied</c:v>
                </c:pt>
              </c:strCache>
            </c:strRef>
          </c:tx>
          <c:spPr>
            <a:solidFill>
              <a:schemeClr val="tx2">
                <a:lumMod val="75000"/>
              </a:schemeClr>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 '22</c:v>
                </c:pt>
              </c:strCache>
            </c:strRef>
          </c:cat>
          <c:val>
            <c:numRef>
              <c:f>Sheet1!$B$5:$K$5</c:f>
              <c:numCache>
                <c:formatCode>0%</c:formatCode>
                <c:ptCount val="10"/>
                <c:pt idx="0">
                  <c:v>0.13263296126066973</c:v>
                </c:pt>
                <c:pt idx="1">
                  <c:v>0.11618669314796425</c:v>
                </c:pt>
                <c:pt idx="2">
                  <c:v>0.12</c:v>
                </c:pt>
                <c:pt idx="3">
                  <c:v>0.14526484750999999</c:v>
                </c:pt>
                <c:pt idx="4">
                  <c:v>0.16600000000000001</c:v>
                </c:pt>
                <c:pt idx="5">
                  <c:v>0.15215946844</c:v>
                </c:pt>
                <c:pt idx="6">
                  <c:v>0.1400933956</c:v>
                </c:pt>
                <c:pt idx="7">
                  <c:v>0.14218958611999999</c:v>
                </c:pt>
                <c:pt idx="8">
                  <c:v>0.12683578104000001</c:v>
                </c:pt>
                <c:pt idx="9">
                  <c:v>0.11</c:v>
                </c:pt>
              </c:numCache>
            </c:numRef>
          </c:val>
          <c:extLst>
            <c:ext xmlns:c16="http://schemas.microsoft.com/office/drawing/2014/chart" uri="{C3380CC4-5D6E-409C-BE32-E72D297353CC}">
              <c16:uniqueId val="{00000003-79D4-4FFE-9FD6-593C0E6C5582}"/>
            </c:ext>
          </c:extLst>
        </c:ser>
        <c:ser>
          <c:idx val="4"/>
          <c:order val="4"/>
          <c:tx>
            <c:strRef>
              <c:f>Sheet1!$A$6</c:f>
              <c:strCache>
                <c:ptCount val="1"/>
                <c:pt idx="0">
                  <c:v>Slightly satisfied</c:v>
                </c:pt>
              </c:strCache>
            </c:strRef>
          </c:tx>
          <c:spPr>
            <a:solidFill>
              <a:schemeClr val="accent2">
                <a:lumMod val="40000"/>
                <a:lumOff val="60000"/>
              </a:schemeClr>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 '22</c:v>
                </c:pt>
              </c:strCache>
            </c:strRef>
          </c:cat>
          <c:val>
            <c:numRef>
              <c:f>Sheet1!$B$6:$K$6</c:f>
              <c:numCache>
                <c:formatCode>0%</c:formatCode>
                <c:ptCount val="10"/>
                <c:pt idx="0">
                  <c:v>0.21799080761654629</c:v>
                </c:pt>
                <c:pt idx="1">
                  <c:v>0.21747765640516387</c:v>
                </c:pt>
                <c:pt idx="2">
                  <c:v>0.24</c:v>
                </c:pt>
                <c:pt idx="3">
                  <c:v>0.22471910111999999</c:v>
                </c:pt>
                <c:pt idx="4">
                  <c:v>0.21333333332999999</c:v>
                </c:pt>
                <c:pt idx="5">
                  <c:v>0.21661129568000001</c:v>
                </c:pt>
                <c:pt idx="6">
                  <c:v>0.21547698466000001</c:v>
                </c:pt>
                <c:pt idx="7">
                  <c:v>0.22229639519</c:v>
                </c:pt>
                <c:pt idx="8">
                  <c:v>0.20894526034999999</c:v>
                </c:pt>
                <c:pt idx="9">
                  <c:v>0.21</c:v>
                </c:pt>
              </c:numCache>
            </c:numRef>
          </c:val>
          <c:extLst>
            <c:ext xmlns:c16="http://schemas.microsoft.com/office/drawing/2014/chart" uri="{C3380CC4-5D6E-409C-BE32-E72D297353CC}">
              <c16:uniqueId val="{00000004-79D4-4FFE-9FD6-593C0E6C5582}"/>
            </c:ext>
          </c:extLst>
        </c:ser>
        <c:ser>
          <c:idx val="5"/>
          <c:order val="5"/>
          <c:tx>
            <c:strRef>
              <c:f>Sheet1!$A$7</c:f>
              <c:strCache>
                <c:ptCount val="1"/>
                <c:pt idx="0">
                  <c:v>Satisfied</c:v>
                </c:pt>
              </c:strCache>
            </c:strRef>
          </c:tx>
          <c:spPr>
            <a:solidFill>
              <a:srgbClr val="93C01F"/>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 '22</c:v>
                </c:pt>
              </c:strCache>
            </c:strRef>
          </c:cat>
          <c:val>
            <c:numRef>
              <c:f>Sheet1!$B$7:$K$7</c:f>
              <c:numCache>
                <c:formatCode>0%</c:formatCode>
                <c:ptCount val="10"/>
                <c:pt idx="0">
                  <c:v>0.46815495732107681</c:v>
                </c:pt>
                <c:pt idx="1">
                  <c:v>0.45978152929493543</c:v>
                </c:pt>
                <c:pt idx="2">
                  <c:v>0.45</c:v>
                </c:pt>
                <c:pt idx="3">
                  <c:v>0.45987158909000003</c:v>
                </c:pt>
                <c:pt idx="4">
                  <c:v>0.43799999999999994</c:v>
                </c:pt>
                <c:pt idx="5">
                  <c:v>0.43255813954</c:v>
                </c:pt>
                <c:pt idx="6">
                  <c:v>0.44896597731999999</c:v>
                </c:pt>
                <c:pt idx="7">
                  <c:v>0.4526034713</c:v>
                </c:pt>
                <c:pt idx="8">
                  <c:v>0.47530040053999995</c:v>
                </c:pt>
                <c:pt idx="9">
                  <c:v>0.48</c:v>
                </c:pt>
              </c:numCache>
            </c:numRef>
          </c:val>
          <c:extLst>
            <c:ext xmlns:c16="http://schemas.microsoft.com/office/drawing/2014/chart" uri="{C3380CC4-5D6E-409C-BE32-E72D297353CC}">
              <c16:uniqueId val="{00000005-79D4-4FFE-9FD6-593C0E6C5582}"/>
            </c:ext>
          </c:extLst>
        </c:ser>
        <c:ser>
          <c:idx val="6"/>
          <c:order val="6"/>
          <c:tx>
            <c:strRef>
              <c:f>Sheet1!$A$8</c:f>
              <c:strCache>
                <c:ptCount val="1"/>
                <c:pt idx="0">
                  <c:v>Extremely satisfied </c:v>
                </c:pt>
              </c:strCache>
            </c:strRef>
          </c:tx>
          <c:spPr>
            <a:solidFill>
              <a:srgbClr val="008265"/>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 '22</c:v>
                </c:pt>
              </c:strCache>
            </c:strRef>
          </c:cat>
          <c:val>
            <c:numRef>
              <c:f>Sheet1!$B$8:$K$8</c:f>
              <c:numCache>
                <c:formatCode>0%</c:formatCode>
                <c:ptCount val="10"/>
                <c:pt idx="0">
                  <c:v>0.13854235062376888</c:v>
                </c:pt>
                <c:pt idx="1">
                  <c:v>0.14597815292949354</c:v>
                </c:pt>
                <c:pt idx="2">
                  <c:v>0.13</c:v>
                </c:pt>
                <c:pt idx="3">
                  <c:v>0.10914927769</c:v>
                </c:pt>
                <c:pt idx="4">
                  <c:v>0.11</c:v>
                </c:pt>
                <c:pt idx="5">
                  <c:v>0.11827242525000001</c:v>
                </c:pt>
                <c:pt idx="6">
                  <c:v>0.12074716477999999</c:v>
                </c:pt>
                <c:pt idx="7">
                  <c:v>0.12550066756</c:v>
                </c:pt>
                <c:pt idx="8">
                  <c:v>0.13618157543000001</c:v>
                </c:pt>
                <c:pt idx="9">
                  <c:v>0.14000000000000001</c:v>
                </c:pt>
              </c:numCache>
            </c:numRef>
          </c:val>
          <c:extLst>
            <c:ext xmlns:c16="http://schemas.microsoft.com/office/drawing/2014/chart" uri="{C3380CC4-5D6E-409C-BE32-E72D297353CC}">
              <c16:uniqueId val="{00000006-79D4-4FFE-9FD6-593C0E6C5582}"/>
            </c:ext>
          </c:extLst>
        </c:ser>
        <c:dLbls>
          <c:dLblPos val="ctr"/>
          <c:showLegendKey val="0"/>
          <c:showVal val="1"/>
          <c:showCatName val="0"/>
          <c:showSerName val="0"/>
          <c:showPercent val="0"/>
          <c:showBubbleSize val="0"/>
        </c:dLbls>
        <c:gapWidth val="37"/>
        <c:overlap val="100"/>
        <c:axId val="111881728"/>
        <c:axId val="213415552"/>
        <c:extLst/>
      </c:barChart>
      <c:catAx>
        <c:axId val="1118817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3415552"/>
        <c:crosses val="autoZero"/>
        <c:auto val="1"/>
        <c:lblAlgn val="ctr"/>
        <c:lblOffset val="100"/>
        <c:noMultiLvlLbl val="0"/>
      </c:catAx>
      <c:valAx>
        <c:axId val="213415552"/>
        <c:scaling>
          <c:orientation val="minMax"/>
          <c:max val="1.2"/>
        </c:scaling>
        <c:delete val="1"/>
        <c:axPos val="l"/>
        <c:numFmt formatCode="0%" sourceLinked="1"/>
        <c:majorTickMark val="out"/>
        <c:minorTickMark val="none"/>
        <c:tickLblPos val="nextTo"/>
        <c:crossAx val="111881728"/>
        <c:crosses val="autoZero"/>
        <c:crossBetween val="between"/>
      </c:valAx>
      <c:spPr>
        <a:noFill/>
        <a:ln>
          <a:noFill/>
        </a:ln>
        <a:effectLst/>
      </c:spPr>
    </c:plotArea>
    <c:legend>
      <c:legendPos val="r"/>
      <c:layout>
        <c:manualLayout>
          <c:xMode val="edge"/>
          <c:yMode val="edge"/>
          <c:x val="0.79448884393176022"/>
          <c:y val="0.14804789899963941"/>
          <c:w val="0.20551115606823975"/>
          <c:h val="0.73142343736705429"/>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chemeClr val="tx1"/>
          </a:solidFill>
        </a:defRPr>
      </a:pPr>
      <a:endParaRPr lang="en-US"/>
    </a:p>
  </c:txPr>
  <c:externalData r:id="rId3">
    <c:autoUpdate val="0"/>
  </c:externalData>
  <c:userShapes r:id="rId4"/>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rgbClr val="008265"/>
                </a:solidFill>
                <a:latin typeface="+mj-lt"/>
                <a:ea typeface="+mn-ea"/>
                <a:cs typeface="Calibri Light" panose="020F0302020204030204" pitchFamily="34" charset="0"/>
              </a:defRPr>
            </a:pPr>
            <a:r>
              <a:rPr lang="en-US" sz="1200" b="1">
                <a:solidFill>
                  <a:srgbClr val="008265"/>
                </a:solidFill>
                <a:latin typeface="+mj-lt"/>
              </a:rPr>
              <a:t>Consumer 2019 – wave 1</a:t>
            </a:r>
          </a:p>
        </c:rich>
      </c:tx>
      <c:overlay val="0"/>
      <c:spPr>
        <a:noFill/>
        <a:ln>
          <a:noFill/>
        </a:ln>
        <a:effectLst/>
      </c:spPr>
      <c:txPr>
        <a:bodyPr rot="0" spcFirstLastPara="1" vertOverflow="ellipsis" vert="horz" wrap="square" anchor="ctr" anchorCtr="1"/>
        <a:lstStyle/>
        <a:p>
          <a:pPr>
            <a:defRPr sz="1440" b="1" i="0" u="none" strike="noStrike" kern="1200" spc="0" baseline="0">
              <a:solidFill>
                <a:srgbClr val="008265"/>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45781544215686065"/>
          <c:y val="0.161890906787273"/>
          <c:w val="0.47596278452894969"/>
          <c:h val="0.78543055747239565"/>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dLbl>
              <c:idx val="0"/>
              <c:layout>
                <c:manualLayout>
                  <c:x val="-3.0672428584617714E-7"/>
                  <c:y val="1.1312498727343894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D9-4481-8C80-0D32BB5006FA}"/>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Speed (claimed)</c:v>
                </c:pt>
                <c:pt idx="6">
                  <c:v>Respect (claimed)</c:v>
                </c:pt>
                <c:pt idx="7">
                  <c:v>Relationship</c:v>
                </c:pt>
                <c:pt idx="8">
                  <c:v>Control (claimed)</c:v>
                </c:pt>
              </c:strCache>
            </c:strRef>
          </c:cat>
          <c:val>
            <c:numRef>
              <c:f>Sheet1!$D$2:$D$10</c:f>
              <c:numCache>
                <c:formatCode>0.00</c:formatCode>
                <c:ptCount val="9"/>
                <c:pt idx="0">
                  <c:v>9.1024163920261056</c:v>
                </c:pt>
                <c:pt idx="1">
                  <c:v>7.4076100474830628</c:v>
                </c:pt>
                <c:pt idx="2">
                  <c:v>6.6990059526853702</c:v>
                </c:pt>
                <c:pt idx="3">
                  <c:v>5.9318978861544736</c:v>
                </c:pt>
                <c:pt idx="4">
                  <c:v>5.8604162170445049</c:v>
                </c:pt>
                <c:pt idx="5">
                  <c:v>5.4279895029852172</c:v>
                </c:pt>
                <c:pt idx="6">
                  <c:v>4.8365112523519569</c:v>
                </c:pt>
                <c:pt idx="7">
                  <c:v>3.9742387727998949</c:v>
                </c:pt>
                <c:pt idx="8">
                  <c:v>3.4251025987454491</c:v>
                </c:pt>
              </c:numCache>
            </c:numRef>
          </c:val>
          <c:extLst>
            <c:ext xmlns:c16="http://schemas.microsoft.com/office/drawing/2014/chart" uri="{C3380CC4-5D6E-409C-BE32-E72D297353CC}">
              <c16:uniqueId val="{00000001-60D9-4481-8C80-0D32BB5006FA}"/>
            </c:ext>
          </c:extLst>
        </c:ser>
        <c:dLbls>
          <c:dLblPos val="outEnd"/>
          <c:showLegendKey val="0"/>
          <c:showVal val="1"/>
          <c:showCatName val="0"/>
          <c:showSerName val="0"/>
          <c:showPercent val="0"/>
          <c:showBubbleSize val="0"/>
        </c:dLbls>
        <c:gapWidth val="80"/>
        <c:axId val="212917760"/>
        <c:axId val="174244416"/>
      </c:barChart>
      <c:catAx>
        <c:axId val="21291776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4416"/>
        <c:crosses val="autoZero"/>
        <c:auto val="1"/>
        <c:lblAlgn val="ctr"/>
        <c:lblOffset val="100"/>
        <c:noMultiLvlLbl val="0"/>
      </c:catAx>
      <c:valAx>
        <c:axId val="174244416"/>
        <c:scaling>
          <c:orientation val="minMax"/>
        </c:scaling>
        <c:delete val="1"/>
        <c:axPos val="t"/>
        <c:numFmt formatCode="0.00" sourceLinked="1"/>
        <c:majorTickMark val="out"/>
        <c:minorTickMark val="none"/>
        <c:tickLblPos val="nextTo"/>
        <c:crossAx val="21291776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rgbClr val="AB588C"/>
                </a:solidFill>
                <a:latin typeface="Calibri Light" panose="020F0302020204030204" pitchFamily="34" charset="0"/>
                <a:ea typeface="+mn-ea"/>
                <a:cs typeface="Calibri Light" panose="020F0302020204030204" pitchFamily="34" charset="0"/>
              </a:defRPr>
            </a:pPr>
            <a:r>
              <a:rPr lang="en-US" sz="1200" b="1">
                <a:solidFill>
                  <a:srgbClr val="AB588C"/>
                </a:solidFill>
                <a:latin typeface="+mj-lt"/>
              </a:rPr>
              <a:t>SME 2019 – wave 1&amp;2</a:t>
            </a:r>
          </a:p>
        </c:rich>
      </c:tx>
      <c:overlay val="0"/>
      <c:spPr>
        <a:noFill/>
        <a:ln>
          <a:noFill/>
        </a:ln>
        <a:effectLst/>
      </c:spPr>
      <c:txPr>
        <a:bodyPr rot="0" spcFirstLastPara="1" vertOverflow="ellipsis" vert="horz" wrap="square" anchor="ctr" anchorCtr="1"/>
        <a:lstStyle/>
        <a:p>
          <a:pPr>
            <a:defRPr sz="1440" b="1" i="0" u="none" strike="noStrike" kern="1200" spc="0" baseline="0">
              <a:solidFill>
                <a:srgbClr val="AB588C"/>
              </a:solidFill>
              <a:latin typeface="Calibri Light" panose="020F0302020204030204" pitchFamily="34" charset="0"/>
              <a:ea typeface="+mn-ea"/>
              <a:cs typeface="Calibri Light" panose="020F0302020204030204" pitchFamily="34" charset="0"/>
            </a:defRPr>
          </a:pPr>
          <a:endParaRPr lang="en-US"/>
        </a:p>
      </c:txPr>
    </c:title>
    <c:autoTitleDeleted val="0"/>
    <c:plotArea>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Speed (claimed)</c:v>
                </c:pt>
                <c:pt idx="6">
                  <c:v>Respect (claimed)</c:v>
                </c:pt>
                <c:pt idx="7">
                  <c:v>Relationship</c:v>
                </c:pt>
                <c:pt idx="8">
                  <c:v>Control (claimed)</c:v>
                </c:pt>
              </c:strCache>
            </c:strRef>
          </c:cat>
          <c:val>
            <c:numRef>
              <c:f>Sheet1!$D$2:$D$10</c:f>
              <c:numCache>
                <c:formatCode>0.00</c:formatCode>
                <c:ptCount val="9"/>
                <c:pt idx="0">
                  <c:v>7.1886605658228673</c:v>
                </c:pt>
                <c:pt idx="1">
                  <c:v>6.5256904171489953</c:v>
                </c:pt>
                <c:pt idx="2">
                  <c:v>5.999617708538076</c:v>
                </c:pt>
                <c:pt idx="3">
                  <c:v>5.9255912944445637</c:v>
                </c:pt>
                <c:pt idx="4">
                  <c:v>5.4467166188785994</c:v>
                </c:pt>
                <c:pt idx="5">
                  <c:v>5.1732013766562082</c:v>
                </c:pt>
                <c:pt idx="6">
                  <c:v>5.0812198440851972</c:v>
                </c:pt>
                <c:pt idx="7">
                  <c:v>4.7243507725014187</c:v>
                </c:pt>
                <c:pt idx="8">
                  <c:v>4.2186295798935598</c:v>
                </c:pt>
              </c:numCache>
            </c:numRef>
          </c:val>
          <c:extLst>
            <c:ext xmlns:c16="http://schemas.microsoft.com/office/drawing/2014/chart" uri="{C3380CC4-5D6E-409C-BE32-E72D297353CC}">
              <c16:uniqueId val="{00000000-86D9-4854-9273-BD3F9B4BE143}"/>
            </c:ext>
          </c:extLst>
        </c:ser>
        <c:dLbls>
          <c:dLblPos val="outEnd"/>
          <c:showLegendKey val="0"/>
          <c:showVal val="1"/>
          <c:showCatName val="0"/>
          <c:showSerName val="0"/>
          <c:showPercent val="0"/>
          <c:showBubbleSize val="0"/>
        </c:dLbls>
        <c:gapWidth val="80"/>
        <c:axId val="111870464"/>
        <c:axId val="178938432"/>
      </c:barChart>
      <c:catAx>
        <c:axId val="111870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8938432"/>
        <c:crosses val="autoZero"/>
        <c:auto val="1"/>
        <c:lblAlgn val="ctr"/>
        <c:lblOffset val="100"/>
        <c:noMultiLvlLbl val="0"/>
      </c:catAx>
      <c:valAx>
        <c:axId val="178938432"/>
        <c:scaling>
          <c:orientation val="minMax"/>
          <c:max val="10"/>
        </c:scaling>
        <c:delete val="1"/>
        <c:axPos val="t"/>
        <c:numFmt formatCode="0.00" sourceLinked="1"/>
        <c:majorTickMark val="out"/>
        <c:minorTickMark val="none"/>
        <c:tickLblPos val="nextTo"/>
        <c:crossAx val="11187046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rgbClr val="008265"/>
                </a:solidFill>
                <a:latin typeface="+mj-lt"/>
                <a:ea typeface="+mn-ea"/>
                <a:cs typeface="Calibri Light" panose="020F0302020204030204" pitchFamily="34" charset="0"/>
              </a:defRPr>
            </a:pPr>
            <a:r>
              <a:rPr lang="en-US" sz="1200" b="1" i="0" u="none" strike="noStrike" kern="1200" spc="0" baseline="0">
                <a:solidFill>
                  <a:srgbClr val="008265"/>
                </a:solidFill>
                <a:latin typeface="+mj-lt"/>
                <a:ea typeface="+mn-ea"/>
                <a:cs typeface="Calibri Light" panose="020F0302020204030204" pitchFamily="34" charset="0"/>
              </a:rPr>
              <a:t>Consumer 2019 – wave 1&amp;2 </a:t>
            </a:r>
          </a:p>
        </c:rich>
      </c:tx>
      <c:overlay val="0"/>
      <c:spPr>
        <a:noFill/>
        <a:ln>
          <a:noFill/>
        </a:ln>
        <a:effectLst/>
      </c:spPr>
      <c:txPr>
        <a:bodyPr rot="0" spcFirstLastPara="1" vertOverflow="ellipsis" vert="horz" wrap="square" anchor="ctr" anchorCtr="1"/>
        <a:lstStyle/>
        <a:p>
          <a:pPr algn="ctr" rtl="0">
            <a:defRPr lang="en-US" sz="1200" b="1" i="0" u="none" strike="noStrike" kern="1200" spc="0" baseline="0" dirty="0">
              <a:solidFill>
                <a:srgbClr val="008265"/>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41054934654543535"/>
          <c:y val="0.17994527767282292"/>
          <c:w val="0.48355906623783235"/>
          <c:h val="0.7673761865868457"/>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Speed (claimed)</c:v>
                </c:pt>
                <c:pt idx="6">
                  <c:v>Respect (claimed)</c:v>
                </c:pt>
                <c:pt idx="7">
                  <c:v>Relationship</c:v>
                </c:pt>
                <c:pt idx="8">
                  <c:v>Control (claimed)</c:v>
                </c:pt>
              </c:strCache>
            </c:strRef>
          </c:cat>
          <c:val>
            <c:numRef>
              <c:f>Sheet1!$D$2:$D$10</c:f>
              <c:numCache>
                <c:formatCode>0.00</c:formatCode>
                <c:ptCount val="9"/>
                <c:pt idx="0">
                  <c:v>9.2892542319328637</c:v>
                </c:pt>
                <c:pt idx="1">
                  <c:v>7.6444255255058442</c:v>
                </c:pt>
                <c:pt idx="2">
                  <c:v>6.6444311506745928</c:v>
                </c:pt>
                <c:pt idx="3">
                  <c:v>6.2735967018661611</c:v>
                </c:pt>
                <c:pt idx="4">
                  <c:v>6.0957066303437273</c:v>
                </c:pt>
                <c:pt idx="5">
                  <c:v>5.640775862911112</c:v>
                </c:pt>
                <c:pt idx="6">
                  <c:v>4.9184862282619441</c:v>
                </c:pt>
                <c:pt idx="7">
                  <c:v>4.1484520083386602</c:v>
                </c:pt>
                <c:pt idx="8">
                  <c:v>3.5913772795174421</c:v>
                </c:pt>
              </c:numCache>
            </c:numRef>
          </c:val>
          <c:extLst>
            <c:ext xmlns:c16="http://schemas.microsoft.com/office/drawing/2014/chart" uri="{C3380CC4-5D6E-409C-BE32-E72D297353CC}">
              <c16:uniqueId val="{00000000-6A0F-4D5F-843C-5F1214A7887A}"/>
            </c:ext>
          </c:extLst>
        </c:ser>
        <c:dLbls>
          <c:dLblPos val="outEnd"/>
          <c:showLegendKey val="0"/>
          <c:showVal val="1"/>
          <c:showCatName val="0"/>
          <c:showSerName val="0"/>
          <c:showPercent val="0"/>
          <c:showBubbleSize val="0"/>
        </c:dLbls>
        <c:gapWidth val="80"/>
        <c:axId val="111869952"/>
        <c:axId val="178940160"/>
      </c:barChart>
      <c:catAx>
        <c:axId val="11186995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8940160"/>
        <c:crosses val="autoZero"/>
        <c:auto val="1"/>
        <c:lblAlgn val="ctr"/>
        <c:lblOffset val="100"/>
        <c:noMultiLvlLbl val="0"/>
      </c:catAx>
      <c:valAx>
        <c:axId val="178940160"/>
        <c:scaling>
          <c:orientation val="minMax"/>
        </c:scaling>
        <c:delete val="1"/>
        <c:axPos val="t"/>
        <c:numFmt formatCode="0.00" sourceLinked="1"/>
        <c:majorTickMark val="out"/>
        <c:minorTickMark val="none"/>
        <c:tickLblPos val="nextTo"/>
        <c:crossAx val="111869952"/>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rgbClr val="AB588C"/>
                </a:solidFill>
                <a:latin typeface="Calibri Light" panose="020F0302020204030204" pitchFamily="34" charset="0"/>
                <a:ea typeface="+mn-ea"/>
                <a:cs typeface="Calibri Light" panose="020F0302020204030204" pitchFamily="34" charset="0"/>
              </a:defRPr>
            </a:pPr>
            <a:r>
              <a:rPr lang="en-US" sz="1200" b="1">
                <a:solidFill>
                  <a:srgbClr val="AB588C"/>
                </a:solidFill>
                <a:latin typeface="+mj-lt"/>
              </a:rPr>
              <a:t>SME 2019 – wave 1</a:t>
            </a:r>
          </a:p>
        </c:rich>
      </c:tx>
      <c:overlay val="0"/>
      <c:spPr>
        <a:noFill/>
        <a:ln>
          <a:noFill/>
        </a:ln>
        <a:effectLst/>
      </c:spPr>
      <c:txPr>
        <a:bodyPr rot="0" spcFirstLastPara="1" vertOverflow="ellipsis" vert="horz" wrap="square" anchor="ctr" anchorCtr="1"/>
        <a:lstStyle/>
        <a:p>
          <a:pPr>
            <a:defRPr sz="1440" b="1" i="0" u="none" strike="noStrike" kern="1200" spc="0" baseline="0">
              <a:solidFill>
                <a:srgbClr val="AB588C"/>
              </a:solidFill>
              <a:latin typeface="Calibri Light" panose="020F0302020204030204" pitchFamily="34" charset="0"/>
              <a:ea typeface="+mn-ea"/>
              <a:cs typeface="Calibri Light" panose="020F0302020204030204" pitchFamily="34" charset="0"/>
            </a:defRPr>
          </a:pPr>
          <a:endParaRPr lang="en-US"/>
        </a:p>
      </c:txPr>
    </c:title>
    <c:autoTitleDeleted val="0"/>
    <c:plotArea>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Speed (claimed)</c:v>
                </c:pt>
                <c:pt idx="5">
                  <c:v>Price</c:v>
                </c:pt>
                <c:pt idx="6">
                  <c:v>Respect (claimed)</c:v>
                </c:pt>
                <c:pt idx="7">
                  <c:v>Relationship</c:v>
                </c:pt>
                <c:pt idx="8">
                  <c:v>Control (claimed)</c:v>
                </c:pt>
              </c:strCache>
            </c:strRef>
          </c:cat>
          <c:val>
            <c:numRef>
              <c:f>Sheet1!$D$2:$D$10</c:f>
              <c:numCache>
                <c:formatCode>0.00</c:formatCode>
                <c:ptCount val="9"/>
                <c:pt idx="0">
                  <c:v>7.550642459108289</c:v>
                </c:pt>
                <c:pt idx="1">
                  <c:v>6.5833493530071667</c:v>
                </c:pt>
                <c:pt idx="2">
                  <c:v>6.0644546020043508</c:v>
                </c:pt>
                <c:pt idx="3">
                  <c:v>5.9949200021078326</c:v>
                </c:pt>
                <c:pt idx="4">
                  <c:v>5.5286270714467527</c:v>
                </c:pt>
                <c:pt idx="5">
                  <c:v>5.3908648605080964</c:v>
                </c:pt>
                <c:pt idx="6">
                  <c:v>4.3796909492273732</c:v>
                </c:pt>
                <c:pt idx="7">
                  <c:v>4.3533985601064504</c:v>
                </c:pt>
                <c:pt idx="8">
                  <c:v>4.0284629731218233</c:v>
                </c:pt>
              </c:numCache>
            </c:numRef>
          </c:val>
          <c:extLst>
            <c:ext xmlns:c16="http://schemas.microsoft.com/office/drawing/2014/chart" uri="{C3380CC4-5D6E-409C-BE32-E72D297353CC}">
              <c16:uniqueId val="{00000000-6EA6-455E-9224-E83EA5ACBDFD}"/>
            </c:ext>
          </c:extLst>
        </c:ser>
        <c:dLbls>
          <c:dLblPos val="outEnd"/>
          <c:showLegendKey val="0"/>
          <c:showVal val="1"/>
          <c:showCatName val="0"/>
          <c:showSerName val="0"/>
          <c:showPercent val="0"/>
          <c:showBubbleSize val="0"/>
        </c:dLbls>
        <c:gapWidth val="80"/>
        <c:axId val="173871616"/>
        <c:axId val="178941888"/>
      </c:barChart>
      <c:catAx>
        <c:axId val="1738716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8941888"/>
        <c:crosses val="autoZero"/>
        <c:auto val="1"/>
        <c:lblAlgn val="ctr"/>
        <c:lblOffset val="100"/>
        <c:noMultiLvlLbl val="0"/>
      </c:catAx>
      <c:valAx>
        <c:axId val="178941888"/>
        <c:scaling>
          <c:orientation val="minMax"/>
          <c:max val="10"/>
        </c:scaling>
        <c:delete val="1"/>
        <c:axPos val="t"/>
        <c:numFmt formatCode="0.00" sourceLinked="1"/>
        <c:majorTickMark val="out"/>
        <c:minorTickMark val="none"/>
        <c:tickLblPos val="nextTo"/>
        <c:crossAx val="173871616"/>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rgbClr val="AB588C"/>
                </a:solidFill>
                <a:latin typeface="Calibri Light" panose="020F0302020204030204" pitchFamily="34" charset="0"/>
                <a:ea typeface="+mn-ea"/>
                <a:cs typeface="Calibri Light" panose="020F0302020204030204" pitchFamily="34" charset="0"/>
              </a:defRPr>
            </a:pPr>
            <a:r>
              <a:rPr lang="en-US" sz="1200" b="1">
                <a:solidFill>
                  <a:srgbClr val="AB588C"/>
                </a:solidFill>
                <a:latin typeface="+mj-lt"/>
              </a:rPr>
              <a:t>SME 2019/2020 – wave 2&amp;3</a:t>
            </a:r>
          </a:p>
        </c:rich>
      </c:tx>
      <c:overlay val="0"/>
      <c:spPr>
        <a:noFill/>
        <a:ln>
          <a:noFill/>
        </a:ln>
        <a:effectLst/>
      </c:spPr>
      <c:txPr>
        <a:bodyPr rot="0" spcFirstLastPara="1" vertOverflow="ellipsis" vert="horz" wrap="square" anchor="ctr" anchorCtr="1"/>
        <a:lstStyle/>
        <a:p>
          <a:pPr>
            <a:defRPr sz="1440" b="1" i="0" u="none" strike="noStrike" kern="1200" spc="0" baseline="0">
              <a:solidFill>
                <a:srgbClr val="AB588C"/>
              </a:solidFill>
              <a:latin typeface="Calibri Light" panose="020F0302020204030204" pitchFamily="34" charset="0"/>
              <a:ea typeface="+mn-ea"/>
              <a:cs typeface="Calibri Light" panose="020F0302020204030204" pitchFamily="34" charset="0"/>
            </a:defRPr>
          </a:pPr>
          <a:endParaRPr lang="en-US"/>
        </a:p>
      </c:txPr>
    </c:title>
    <c:autoTitleDeleted val="0"/>
    <c:plotArea>
      <c:layout>
        <c:manualLayout>
          <c:layoutTarget val="inner"/>
          <c:xMode val="edge"/>
          <c:yMode val="edge"/>
          <c:x val="0.42126000640409861"/>
          <c:y val="0.17198064068870289"/>
          <c:w val="0.52282420749279535"/>
          <c:h val="0.77489419650377878"/>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Respect (claimed)</c:v>
                </c:pt>
                <c:pt idx="3">
                  <c:v>Ease</c:v>
                </c:pt>
                <c:pt idx="4">
                  <c:v>Protection</c:v>
                </c:pt>
                <c:pt idx="5">
                  <c:v>Price</c:v>
                </c:pt>
                <c:pt idx="6">
                  <c:v>Speed (claimed)</c:v>
                </c:pt>
                <c:pt idx="7">
                  <c:v>Relationship</c:v>
                </c:pt>
                <c:pt idx="8">
                  <c:v>Control (claimed)</c:v>
                </c:pt>
              </c:strCache>
            </c:strRef>
          </c:cat>
          <c:val>
            <c:numRef>
              <c:f>Sheet1!$D$2:$D$10</c:f>
              <c:numCache>
                <c:formatCode>0.00</c:formatCode>
                <c:ptCount val="9"/>
                <c:pt idx="0">
                  <c:v>6.8497737749844703</c:v>
                </c:pt>
                <c:pt idx="1">
                  <c:v>6.6079411537519901</c:v>
                </c:pt>
                <c:pt idx="2">
                  <c:v>6.0767016147087398</c:v>
                </c:pt>
                <c:pt idx="3">
                  <c:v>6.0420314584304498</c:v>
                </c:pt>
                <c:pt idx="4">
                  <c:v>5.7455109937270903</c:v>
                </c:pt>
                <c:pt idx="5">
                  <c:v>5.4778804420284404</c:v>
                </c:pt>
                <c:pt idx="6">
                  <c:v>4.9322378283455004</c:v>
                </c:pt>
                <c:pt idx="7">
                  <c:v>4.9091607811757401</c:v>
                </c:pt>
                <c:pt idx="8">
                  <c:v>3.9845541061499401</c:v>
                </c:pt>
              </c:numCache>
            </c:numRef>
          </c:val>
          <c:extLst>
            <c:ext xmlns:c16="http://schemas.microsoft.com/office/drawing/2014/chart" uri="{C3380CC4-5D6E-409C-BE32-E72D297353CC}">
              <c16:uniqueId val="{00000000-4757-411D-850E-EACD7C30B322}"/>
            </c:ext>
          </c:extLst>
        </c:ser>
        <c:dLbls>
          <c:dLblPos val="outEnd"/>
          <c:showLegendKey val="0"/>
          <c:showVal val="1"/>
          <c:showCatName val="0"/>
          <c:showSerName val="0"/>
          <c:showPercent val="0"/>
          <c:showBubbleSize val="0"/>
        </c:dLbls>
        <c:gapWidth val="80"/>
        <c:axId val="173874176"/>
        <c:axId val="178943616"/>
      </c:barChart>
      <c:catAx>
        <c:axId val="1738741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8943616"/>
        <c:crosses val="autoZero"/>
        <c:auto val="1"/>
        <c:lblAlgn val="ctr"/>
        <c:lblOffset val="100"/>
        <c:noMultiLvlLbl val="0"/>
      </c:catAx>
      <c:valAx>
        <c:axId val="178943616"/>
        <c:scaling>
          <c:orientation val="minMax"/>
          <c:max val="10"/>
        </c:scaling>
        <c:delete val="1"/>
        <c:axPos val="t"/>
        <c:numFmt formatCode="0.00" sourceLinked="1"/>
        <c:majorTickMark val="out"/>
        <c:minorTickMark val="none"/>
        <c:tickLblPos val="nextTo"/>
        <c:crossAx val="173874176"/>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rgbClr val="008265"/>
                </a:solidFill>
                <a:latin typeface="+mj-lt"/>
                <a:ea typeface="+mn-ea"/>
                <a:cs typeface="Calibri Light" panose="020F0302020204030204" pitchFamily="34" charset="0"/>
              </a:defRPr>
            </a:pPr>
            <a:r>
              <a:rPr lang="en-US" sz="1200" b="1" i="0" u="none" strike="noStrike" kern="1200" spc="0" baseline="0">
                <a:solidFill>
                  <a:srgbClr val="008265"/>
                </a:solidFill>
                <a:latin typeface="+mj-lt"/>
                <a:ea typeface="+mn-ea"/>
                <a:cs typeface="Calibri Light" panose="020F0302020204030204" pitchFamily="34" charset="0"/>
              </a:rPr>
              <a:t>Consumer 2019/2020 – wave 2&amp;3 </a:t>
            </a:r>
          </a:p>
        </c:rich>
      </c:tx>
      <c:overlay val="0"/>
      <c:spPr>
        <a:noFill/>
        <a:ln>
          <a:noFill/>
        </a:ln>
        <a:effectLst/>
      </c:spPr>
      <c:txPr>
        <a:bodyPr rot="0" spcFirstLastPara="1" vertOverflow="ellipsis" vert="horz" wrap="square" anchor="ctr" anchorCtr="1"/>
        <a:lstStyle/>
        <a:p>
          <a:pPr algn="ctr" rtl="0">
            <a:defRPr lang="en-US" sz="1200" b="1" i="0" u="none" strike="noStrike" kern="1200" spc="0" baseline="0" dirty="0">
              <a:solidFill>
                <a:srgbClr val="008265"/>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41054934654543535"/>
          <c:y val="0.17994527767282292"/>
          <c:w val="0.52790377135005462"/>
          <c:h val="0.7673761865868457"/>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Speed (claimed)</c:v>
                </c:pt>
                <c:pt idx="3">
                  <c:v>Protection</c:v>
                </c:pt>
                <c:pt idx="4">
                  <c:v>Ease</c:v>
                </c:pt>
                <c:pt idx="5">
                  <c:v>Price</c:v>
                </c:pt>
                <c:pt idx="6">
                  <c:v>Respect (claimed)</c:v>
                </c:pt>
                <c:pt idx="7">
                  <c:v>Relationship</c:v>
                </c:pt>
                <c:pt idx="8">
                  <c:v>Control (claimed)</c:v>
                </c:pt>
              </c:strCache>
            </c:strRef>
          </c:cat>
          <c:val>
            <c:numRef>
              <c:f>Sheet1!$D$2:$D$10</c:f>
              <c:numCache>
                <c:formatCode>0.00</c:formatCode>
                <c:ptCount val="9"/>
                <c:pt idx="0">
                  <c:v>9.992561009890931</c:v>
                </c:pt>
                <c:pt idx="1">
                  <c:v>8.3172500515919836</c:v>
                </c:pt>
                <c:pt idx="2">
                  <c:v>7.1973462401723074</c:v>
                </c:pt>
                <c:pt idx="3">
                  <c:v>7.0781008364889235</c:v>
                </c:pt>
                <c:pt idx="4">
                  <c:v>6.959566638739056</c:v>
                </c:pt>
                <c:pt idx="5">
                  <c:v>6.50970968194527</c:v>
                </c:pt>
                <c:pt idx="6">
                  <c:v>5.6569684884739724</c:v>
                </c:pt>
                <c:pt idx="7">
                  <c:v>4.5622317147605118</c:v>
                </c:pt>
                <c:pt idx="8">
                  <c:v>4.3149627418402119</c:v>
                </c:pt>
              </c:numCache>
            </c:numRef>
          </c:val>
          <c:extLst>
            <c:ext xmlns:c16="http://schemas.microsoft.com/office/drawing/2014/chart" uri="{C3380CC4-5D6E-409C-BE32-E72D297353CC}">
              <c16:uniqueId val="{00000000-6846-4581-8B4D-23D33ED68E3E}"/>
            </c:ext>
          </c:extLst>
        </c:ser>
        <c:dLbls>
          <c:dLblPos val="outEnd"/>
          <c:showLegendKey val="0"/>
          <c:showVal val="1"/>
          <c:showCatName val="0"/>
          <c:showSerName val="0"/>
          <c:showPercent val="0"/>
          <c:showBubbleSize val="0"/>
        </c:dLbls>
        <c:gapWidth val="80"/>
        <c:axId val="111870976"/>
        <c:axId val="178945344"/>
      </c:barChart>
      <c:catAx>
        <c:axId val="1118709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8945344"/>
        <c:crosses val="autoZero"/>
        <c:auto val="1"/>
        <c:lblAlgn val="ctr"/>
        <c:lblOffset val="100"/>
        <c:noMultiLvlLbl val="0"/>
      </c:catAx>
      <c:valAx>
        <c:axId val="178945344"/>
        <c:scaling>
          <c:orientation val="minMax"/>
        </c:scaling>
        <c:delete val="1"/>
        <c:axPos val="t"/>
        <c:numFmt formatCode="0.00" sourceLinked="1"/>
        <c:majorTickMark val="out"/>
        <c:minorTickMark val="none"/>
        <c:tickLblPos val="nextTo"/>
        <c:crossAx val="111870976"/>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rgbClr val="008265"/>
                </a:solidFill>
                <a:latin typeface="+mj-lt"/>
                <a:ea typeface="+mn-ea"/>
                <a:cs typeface="Calibri Light" panose="020F0302020204030204" pitchFamily="34" charset="0"/>
              </a:defRPr>
            </a:pPr>
            <a:r>
              <a:rPr lang="en-US" sz="1200" b="1" i="0" u="none" strike="noStrike" kern="1200" spc="0" baseline="0">
                <a:solidFill>
                  <a:srgbClr val="008265"/>
                </a:solidFill>
                <a:latin typeface="+mj-lt"/>
                <a:ea typeface="+mn-ea"/>
                <a:cs typeface="Calibri Light" panose="020F0302020204030204" pitchFamily="34" charset="0"/>
              </a:rPr>
              <a:t>Consumer 2020 – wave 3&amp;4 </a:t>
            </a:r>
          </a:p>
        </c:rich>
      </c:tx>
      <c:overlay val="0"/>
      <c:spPr>
        <a:noFill/>
        <a:ln>
          <a:noFill/>
        </a:ln>
        <a:effectLst/>
      </c:spPr>
    </c:title>
    <c:autoTitleDeleted val="0"/>
    <c:plotArea>
      <c:layout>
        <c:manualLayout>
          <c:layoutTarget val="inner"/>
          <c:xMode val="edge"/>
          <c:yMode val="edge"/>
          <c:x val="0.41054934654543535"/>
          <c:y val="0.15600048869994501"/>
          <c:w val="0.52790377135005462"/>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Speed (claims)</c:v>
                </c:pt>
                <c:pt idx="3">
                  <c:v>Respect (claims)</c:v>
                </c:pt>
                <c:pt idx="4">
                  <c:v>Protection</c:v>
                </c:pt>
                <c:pt idx="5">
                  <c:v>Ease</c:v>
                </c:pt>
                <c:pt idx="6">
                  <c:v>Price</c:v>
                </c:pt>
                <c:pt idx="7">
                  <c:v>Control (claims)</c:v>
                </c:pt>
                <c:pt idx="8">
                  <c:v>Relationship</c:v>
                </c:pt>
              </c:strCache>
            </c:strRef>
          </c:cat>
          <c:val>
            <c:numRef>
              <c:f>Sheet1!$D$2:$D$10</c:f>
              <c:numCache>
                <c:formatCode>0.00</c:formatCode>
                <c:ptCount val="9"/>
                <c:pt idx="0">
                  <c:v>10.354520455999999</c:v>
                </c:pt>
                <c:pt idx="1">
                  <c:v>8.444438431</c:v>
                </c:pt>
                <c:pt idx="2">
                  <c:v>8.2657245390000007</c:v>
                </c:pt>
                <c:pt idx="3">
                  <c:v>7.8362573099999997</c:v>
                </c:pt>
                <c:pt idx="4">
                  <c:v>7.2555999629999999</c:v>
                </c:pt>
                <c:pt idx="5">
                  <c:v>7.1115463759999997</c:v>
                </c:pt>
                <c:pt idx="6">
                  <c:v>6.340591538</c:v>
                </c:pt>
                <c:pt idx="7">
                  <c:v>5.7785776650000003</c:v>
                </c:pt>
                <c:pt idx="8">
                  <c:v>4.7463264499999998</c:v>
                </c:pt>
              </c:numCache>
            </c:numRef>
          </c:val>
          <c:extLst>
            <c:ext xmlns:c16="http://schemas.microsoft.com/office/drawing/2014/chart" uri="{C3380CC4-5D6E-409C-BE32-E72D297353CC}">
              <c16:uniqueId val="{00000000-1F0E-471A-B6FD-FF6831DC85E3}"/>
            </c:ext>
          </c:extLst>
        </c:ser>
        <c:dLbls>
          <c:dLblPos val="outEnd"/>
          <c:showLegendKey val="0"/>
          <c:showVal val="1"/>
          <c:showCatName val="0"/>
          <c:showSerName val="0"/>
          <c:showPercent val="0"/>
          <c:showBubbleSize val="0"/>
        </c:dLbls>
        <c:gapWidth val="80"/>
        <c:axId val="111880704"/>
        <c:axId val="213410944"/>
      </c:barChart>
      <c:catAx>
        <c:axId val="11188070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213410944"/>
        <c:crosses val="autoZero"/>
        <c:auto val="1"/>
        <c:lblAlgn val="ctr"/>
        <c:lblOffset val="100"/>
        <c:noMultiLvlLbl val="0"/>
      </c:catAx>
      <c:valAx>
        <c:axId val="213410944"/>
        <c:scaling>
          <c:orientation val="minMax"/>
        </c:scaling>
        <c:delete val="1"/>
        <c:axPos val="t"/>
        <c:numFmt formatCode="0.00" sourceLinked="1"/>
        <c:majorTickMark val="out"/>
        <c:minorTickMark val="none"/>
        <c:tickLblPos val="nextTo"/>
        <c:crossAx val="11188070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rgbClr val="AB588C"/>
                </a:solidFill>
                <a:latin typeface="Calibri Light" panose="020F0302020204030204" pitchFamily="34" charset="0"/>
                <a:ea typeface="+mn-ea"/>
                <a:cs typeface="Calibri Light" panose="020F0302020204030204" pitchFamily="34" charset="0"/>
              </a:defRPr>
            </a:pPr>
            <a:r>
              <a:rPr lang="en-US" sz="1200" b="1">
                <a:solidFill>
                  <a:srgbClr val="AB588C"/>
                </a:solidFill>
                <a:latin typeface="+mj-lt"/>
              </a:rPr>
              <a:t>SME 2020 – wave 3&amp;4</a:t>
            </a:r>
          </a:p>
        </c:rich>
      </c:tx>
      <c:overlay val="0"/>
      <c:spPr>
        <a:noFill/>
        <a:ln>
          <a:noFill/>
        </a:ln>
        <a:effectLst/>
      </c:spPr>
    </c:title>
    <c:autoTitleDeleted val="0"/>
    <c:plotArea>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Respect (claims)</c:v>
                </c:pt>
                <c:pt idx="5">
                  <c:v>Price</c:v>
                </c:pt>
                <c:pt idx="6">
                  <c:v>Speed (claims)</c:v>
                </c:pt>
                <c:pt idx="7">
                  <c:v>Relationship</c:v>
                </c:pt>
                <c:pt idx="8">
                  <c:v>Control (claims)</c:v>
                </c:pt>
              </c:strCache>
            </c:strRef>
          </c:cat>
          <c:val>
            <c:numRef>
              <c:f>Sheet1!$D$2:$D$10</c:f>
              <c:numCache>
                <c:formatCode>0.00</c:formatCode>
                <c:ptCount val="9"/>
                <c:pt idx="0">
                  <c:v>6.6605615010000001</c:v>
                </c:pt>
                <c:pt idx="1">
                  <c:v>6.6180307650000003</c:v>
                </c:pt>
                <c:pt idx="2">
                  <c:v>5.9555044529999996</c:v>
                </c:pt>
                <c:pt idx="3">
                  <c:v>5.7503113270000004</c:v>
                </c:pt>
                <c:pt idx="4">
                  <c:v>5.4848135349999998</c:v>
                </c:pt>
                <c:pt idx="5">
                  <c:v>5.1361163640000003</c:v>
                </c:pt>
                <c:pt idx="6">
                  <c:v>5.0267149340000001</c:v>
                </c:pt>
                <c:pt idx="7">
                  <c:v>4.6200256419999999</c:v>
                </c:pt>
                <c:pt idx="8">
                  <c:v>3.7820048420000001</c:v>
                </c:pt>
              </c:numCache>
            </c:numRef>
          </c:val>
          <c:extLst>
            <c:ext xmlns:c16="http://schemas.microsoft.com/office/drawing/2014/chart" uri="{C3380CC4-5D6E-409C-BE32-E72D297353CC}">
              <c16:uniqueId val="{00000000-2EA3-4AF6-929A-6A980590037A}"/>
            </c:ext>
          </c:extLst>
        </c:ser>
        <c:dLbls>
          <c:dLblPos val="outEnd"/>
          <c:showLegendKey val="0"/>
          <c:showVal val="1"/>
          <c:showCatName val="0"/>
          <c:showSerName val="0"/>
          <c:showPercent val="0"/>
          <c:showBubbleSize val="0"/>
        </c:dLbls>
        <c:gapWidth val="80"/>
        <c:axId val="213579776"/>
        <c:axId val="213412672"/>
      </c:barChart>
      <c:catAx>
        <c:axId val="213579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213412672"/>
        <c:crosses val="autoZero"/>
        <c:auto val="1"/>
        <c:lblAlgn val="ctr"/>
        <c:lblOffset val="100"/>
        <c:noMultiLvlLbl val="0"/>
      </c:catAx>
      <c:valAx>
        <c:axId val="213412672"/>
        <c:scaling>
          <c:orientation val="minMax"/>
          <c:max val="10"/>
        </c:scaling>
        <c:delete val="1"/>
        <c:axPos val="t"/>
        <c:numFmt formatCode="0.00" sourceLinked="1"/>
        <c:majorTickMark val="out"/>
        <c:minorTickMark val="none"/>
        <c:tickLblPos val="nextTo"/>
        <c:crossAx val="213579776"/>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534776902887142E-2"/>
          <c:y val="2.5428331875182269E-2"/>
          <c:w val="0.884423665791776"/>
          <c:h val="0.89032042869641292"/>
        </c:manualLayout>
      </c:layout>
      <c:bubbleChart>
        <c:varyColors val="0"/>
        <c:ser>
          <c:idx val="2"/>
          <c:order val="0"/>
          <c:tx>
            <c:strRef>
              <c:f>'Opp. score by theme'!$B$4</c:f>
              <c:strCache>
                <c:ptCount val="1"/>
                <c:pt idx="0">
                  <c:v>Loyalty</c:v>
                </c:pt>
              </c:strCache>
            </c:strRef>
          </c:tx>
          <c:spPr>
            <a:solidFill>
              <a:srgbClr val="008265"/>
            </a:solidFill>
            <a:ln w="25400">
              <a:noFill/>
            </a:ln>
            <a:effectLst/>
          </c:spPr>
          <c:invertIfNegative val="0"/>
          <c:dLbls>
            <c:dLbl>
              <c:idx val="0"/>
              <c:layout>
                <c:manualLayout>
                  <c:x val="-5.0802578249147428E-3"/>
                  <c:y val="1.463335683291786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7A96-440C-A615-5677473841BC}"/>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theme'!$C$4</c:f>
              <c:numCache>
                <c:formatCode>0.00</c:formatCode>
                <c:ptCount val="1"/>
                <c:pt idx="0">
                  <c:v>6.2594548310000002</c:v>
                </c:pt>
              </c:numCache>
            </c:numRef>
          </c:xVal>
          <c:yVal>
            <c:numRef>
              <c:f>'Opp. score by theme'!$D$4</c:f>
              <c:numCache>
                <c:formatCode>0.00</c:formatCode>
                <c:ptCount val="1"/>
                <c:pt idx="0">
                  <c:v>3.0669877419999998</c:v>
                </c:pt>
              </c:numCache>
            </c:numRef>
          </c:yVal>
          <c:bubbleSize>
            <c:numRef>
              <c:f>'Opp. score by theme'!$E$4</c:f>
              <c:numCache>
                <c:formatCode>0.00</c:formatCode>
                <c:ptCount val="1"/>
                <c:pt idx="0">
                  <c:v>9.4519219200000002</c:v>
                </c:pt>
              </c:numCache>
            </c:numRef>
          </c:bubbleSize>
          <c:bubble3D val="0"/>
          <c:extLst>
            <c:ext xmlns:c16="http://schemas.microsoft.com/office/drawing/2014/chart" uri="{C3380CC4-5D6E-409C-BE32-E72D297353CC}">
              <c16:uniqueId val="{00000001-7A96-440C-A615-5677473841BC}"/>
            </c:ext>
          </c:extLst>
        </c:ser>
        <c:ser>
          <c:idx val="0"/>
          <c:order val="1"/>
          <c:tx>
            <c:strRef>
              <c:f>'Opp. score by theme'!$B$5</c:f>
              <c:strCache>
                <c:ptCount val="1"/>
                <c:pt idx="0">
                  <c:v>Control (claims)</c:v>
                </c:pt>
              </c:strCache>
            </c:strRef>
          </c:tx>
          <c:spPr>
            <a:solidFill>
              <a:srgbClr val="93C01F"/>
            </a:solidFill>
            <a:ln w="25400">
              <a:noFill/>
            </a:ln>
            <a:effectLst/>
          </c:spPr>
          <c:invertIfNegative val="0"/>
          <c:dLbls>
            <c:dLbl>
              <c:idx val="0"/>
              <c:layout>
                <c:manualLayout>
                  <c:x val="5.823904790050286E-3"/>
                  <c:y val="1.017848812478870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7A96-440C-A615-5677473841BC}"/>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theme'!$C$5</c:f>
              <c:numCache>
                <c:formatCode>0.00</c:formatCode>
                <c:ptCount val="1"/>
                <c:pt idx="0">
                  <c:v>7.6942355889999998</c:v>
                </c:pt>
              </c:numCache>
            </c:numRef>
          </c:xVal>
          <c:yVal>
            <c:numRef>
              <c:f>'Opp. score by theme'!$D$5</c:f>
              <c:numCache>
                <c:formatCode>0.00</c:formatCode>
                <c:ptCount val="1"/>
                <c:pt idx="0">
                  <c:v>6.2757723580000002</c:v>
                </c:pt>
              </c:numCache>
            </c:numRef>
          </c:yVal>
          <c:bubbleSize>
            <c:numRef>
              <c:f>'Opp. score by theme'!$E$5</c:f>
              <c:numCache>
                <c:formatCode>0.00</c:formatCode>
                <c:ptCount val="1"/>
                <c:pt idx="0">
                  <c:v>9.1126988200000003</c:v>
                </c:pt>
              </c:numCache>
            </c:numRef>
          </c:bubbleSize>
          <c:bubble3D val="0"/>
          <c:extLst>
            <c:ext xmlns:c16="http://schemas.microsoft.com/office/drawing/2014/chart" uri="{C3380CC4-5D6E-409C-BE32-E72D297353CC}">
              <c16:uniqueId val="{00000003-7A96-440C-A615-5677473841BC}"/>
            </c:ext>
          </c:extLst>
        </c:ser>
        <c:ser>
          <c:idx val="1"/>
          <c:order val="2"/>
          <c:tx>
            <c:strRef>
              <c:f>'Opp. score by theme'!$B$6</c:f>
              <c:strCache>
                <c:ptCount val="1"/>
                <c:pt idx="0">
                  <c:v>Speed (claims)</c:v>
                </c:pt>
              </c:strCache>
            </c:strRef>
          </c:tx>
          <c:spPr>
            <a:solidFill>
              <a:srgbClr val="92D1B3"/>
            </a:solidFill>
            <a:ln w="25400">
              <a:noFill/>
            </a:ln>
            <a:effectLst/>
          </c:spPr>
          <c:invertIfNegative val="0"/>
          <c:dLbls>
            <c:dLbl>
              <c:idx val="0"/>
              <c:layout>
                <c:manualLayout>
                  <c:x val="-1.3140690490443085E-2"/>
                  <c:y val="-8.4774454493920272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7A96-440C-A615-5677473841BC}"/>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theme'!$C$6</c:f>
              <c:numCache>
                <c:formatCode>0.00</c:formatCode>
                <c:ptCount val="1"/>
                <c:pt idx="0">
                  <c:v>7.9949874689999998</c:v>
                </c:pt>
              </c:numCache>
            </c:numRef>
          </c:xVal>
          <c:yVal>
            <c:numRef>
              <c:f>'Opp. score by theme'!$D$6</c:f>
              <c:numCache>
                <c:formatCode>0.00</c:formatCode>
                <c:ptCount val="1"/>
                <c:pt idx="0">
                  <c:v>7.2246591950000001</c:v>
                </c:pt>
              </c:numCache>
            </c:numRef>
          </c:yVal>
          <c:bubbleSize>
            <c:numRef>
              <c:f>'Opp. score by theme'!$E$6</c:f>
              <c:numCache>
                <c:formatCode>0.00</c:formatCode>
                <c:ptCount val="1"/>
                <c:pt idx="0">
                  <c:v>8.7653157430000004</c:v>
                </c:pt>
              </c:numCache>
            </c:numRef>
          </c:bubbleSize>
          <c:bubble3D val="0"/>
          <c:extLst>
            <c:ext xmlns:c16="http://schemas.microsoft.com/office/drawing/2014/chart" uri="{C3380CC4-5D6E-409C-BE32-E72D297353CC}">
              <c16:uniqueId val="{00000005-7A96-440C-A615-5677473841BC}"/>
            </c:ext>
          </c:extLst>
        </c:ser>
        <c:ser>
          <c:idx val="3"/>
          <c:order val="3"/>
          <c:tx>
            <c:strRef>
              <c:f>'Opp. score by theme'!$B$7</c:f>
              <c:strCache>
                <c:ptCount val="1"/>
                <c:pt idx="0">
                  <c:v>Confidence</c:v>
                </c:pt>
              </c:strCache>
            </c:strRef>
          </c:tx>
          <c:spPr>
            <a:solidFill>
              <a:srgbClr val="AB588C"/>
            </a:solidFill>
            <a:ln w="25400">
              <a:noFill/>
            </a:ln>
            <a:effectLst/>
          </c:spPr>
          <c:invertIfNegative val="0"/>
          <c:dLbls>
            <c:dLbl>
              <c:idx val="0"/>
              <c:layout>
                <c:manualLayout>
                  <c:x val="1.9429369677665457E-2"/>
                  <c:y val="5.66576794569169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7A96-440C-A615-5677473841BC}"/>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theme'!$C$7</c:f>
              <c:numCache>
                <c:formatCode>0.00</c:formatCode>
                <c:ptCount val="1"/>
                <c:pt idx="0">
                  <c:v>6.9563769559999997</c:v>
                </c:pt>
              </c:numCache>
            </c:numRef>
          </c:xVal>
          <c:yVal>
            <c:numRef>
              <c:f>'Opp. score by theme'!$D$7</c:f>
              <c:numCache>
                <c:formatCode>0.00</c:formatCode>
                <c:ptCount val="1"/>
                <c:pt idx="0">
                  <c:v>5.8729985190000003</c:v>
                </c:pt>
              </c:numCache>
            </c:numRef>
          </c:yVal>
          <c:bubbleSize>
            <c:numRef>
              <c:f>'Opp. score by theme'!$E$7</c:f>
              <c:numCache>
                <c:formatCode>0.00</c:formatCode>
                <c:ptCount val="1"/>
                <c:pt idx="0">
                  <c:v>8.0397553940000002</c:v>
                </c:pt>
              </c:numCache>
            </c:numRef>
          </c:bubbleSize>
          <c:bubble3D val="0"/>
          <c:extLst>
            <c:ext xmlns:c16="http://schemas.microsoft.com/office/drawing/2014/chart" uri="{C3380CC4-5D6E-409C-BE32-E72D297353CC}">
              <c16:uniqueId val="{00000007-7A96-440C-A615-5677473841BC}"/>
            </c:ext>
          </c:extLst>
        </c:ser>
        <c:ser>
          <c:idx val="4"/>
          <c:order val="4"/>
          <c:tx>
            <c:strRef>
              <c:f>'Opp. score by theme'!$B$8</c:f>
              <c:strCache>
                <c:ptCount val="1"/>
                <c:pt idx="0">
                  <c:v>Respect (claims)</c:v>
                </c:pt>
              </c:strCache>
            </c:strRef>
          </c:tx>
          <c:spPr>
            <a:solidFill>
              <a:srgbClr val="F5A03D"/>
            </a:solidFill>
            <a:ln w="25400">
              <a:noFill/>
            </a:ln>
            <a:effectLst/>
          </c:spPr>
          <c:invertIfNegative val="0"/>
          <c:dLbls>
            <c:dLbl>
              <c:idx val="0"/>
              <c:layout>
                <c:manualLayout>
                  <c:x val="-0.14684679166320722"/>
                  <c:y val="-9.884909139227157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7A96-440C-A615-5677473841BC}"/>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theme'!$C$8</c:f>
              <c:numCache>
                <c:formatCode>0.00</c:formatCode>
                <c:ptCount val="1"/>
                <c:pt idx="0">
                  <c:v>7.5939849629999996</c:v>
                </c:pt>
              </c:numCache>
            </c:numRef>
          </c:xVal>
          <c:yVal>
            <c:numRef>
              <c:f>'Opp. score by theme'!$D$8</c:f>
              <c:numCache>
                <c:formatCode>0.00</c:formatCode>
                <c:ptCount val="1"/>
                <c:pt idx="0">
                  <c:v>7.2267628210000003</c:v>
                </c:pt>
              </c:numCache>
            </c:numRef>
          </c:yVal>
          <c:bubbleSize>
            <c:numRef>
              <c:f>'Opp. score by theme'!$E$8</c:f>
              <c:numCache>
                <c:formatCode>0.00</c:formatCode>
                <c:ptCount val="1"/>
                <c:pt idx="0">
                  <c:v>7.9612071039999996</c:v>
                </c:pt>
              </c:numCache>
            </c:numRef>
          </c:bubbleSize>
          <c:bubble3D val="0"/>
          <c:extLst>
            <c:ext xmlns:c16="http://schemas.microsoft.com/office/drawing/2014/chart" uri="{C3380CC4-5D6E-409C-BE32-E72D297353CC}">
              <c16:uniqueId val="{00000009-7A96-440C-A615-5677473841BC}"/>
            </c:ext>
          </c:extLst>
        </c:ser>
        <c:ser>
          <c:idx val="5"/>
          <c:order val="5"/>
          <c:tx>
            <c:strRef>
              <c:f>'Opp. score by theme'!$B$9</c:f>
              <c:strCache>
                <c:ptCount val="1"/>
                <c:pt idx="0">
                  <c:v>Ease</c:v>
                </c:pt>
              </c:strCache>
            </c:strRef>
          </c:tx>
          <c:spPr>
            <a:solidFill>
              <a:srgbClr val="F9ED6F"/>
            </a:solidFill>
            <a:ln w="25400">
              <a:noFill/>
            </a:ln>
            <a:effectLst/>
          </c:spPr>
          <c:invertIfNegative val="0"/>
          <c:dLbls>
            <c:dLbl>
              <c:idx val="0"/>
              <c:layout>
                <c:manualLayout>
                  <c:x val="-0.12628741927411588"/>
                  <c:y val="-1.904653575562912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7A96-440C-A615-5677473841BC}"/>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theme'!$C$9</c:f>
              <c:numCache>
                <c:formatCode>0.00</c:formatCode>
                <c:ptCount val="1"/>
                <c:pt idx="0">
                  <c:v>6.490652205</c:v>
                </c:pt>
              </c:numCache>
            </c:numRef>
          </c:xVal>
          <c:yVal>
            <c:numRef>
              <c:f>'Opp. score by theme'!$D$9</c:f>
              <c:numCache>
                <c:formatCode>0.00</c:formatCode>
                <c:ptCount val="1"/>
                <c:pt idx="0">
                  <c:v>6.3474163429999999</c:v>
                </c:pt>
              </c:numCache>
            </c:numRef>
          </c:yVal>
          <c:bubbleSize>
            <c:numRef>
              <c:f>'Opp. score by theme'!$E$9</c:f>
              <c:numCache>
                <c:formatCode>0.00</c:formatCode>
                <c:ptCount val="1"/>
                <c:pt idx="0">
                  <c:v>6.633888067</c:v>
                </c:pt>
              </c:numCache>
            </c:numRef>
          </c:bubbleSize>
          <c:bubble3D val="0"/>
          <c:extLst>
            <c:ext xmlns:c16="http://schemas.microsoft.com/office/drawing/2014/chart" uri="{C3380CC4-5D6E-409C-BE32-E72D297353CC}">
              <c16:uniqueId val="{0000000B-7A96-440C-A615-5677473841BC}"/>
            </c:ext>
          </c:extLst>
        </c:ser>
        <c:ser>
          <c:idx val="6"/>
          <c:order val="6"/>
          <c:tx>
            <c:strRef>
              <c:f>'Opp. score by theme'!$B$10</c:f>
              <c:strCache>
                <c:ptCount val="1"/>
                <c:pt idx="0">
                  <c:v>Protection</c:v>
                </c:pt>
              </c:strCache>
            </c:strRef>
          </c:tx>
          <c:spPr>
            <a:solidFill>
              <a:srgbClr val="15ADD0"/>
            </a:solidFill>
            <a:ln w="25400">
              <a:noFill/>
            </a:ln>
            <a:effectLst/>
          </c:spPr>
          <c:invertIfNegative val="0"/>
          <c:dLbls>
            <c:dLbl>
              <c:idx val="0"/>
              <c:layout>
                <c:manualLayout>
                  <c:x val="-0.23486391486935515"/>
                  <c:y val="-8.515518363444736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7A96-440C-A615-5677473841BC}"/>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theme'!$C$10</c:f>
              <c:numCache>
                <c:formatCode>0.00</c:formatCode>
                <c:ptCount val="1"/>
                <c:pt idx="0">
                  <c:v>5.7967032969999996</c:v>
                </c:pt>
              </c:numCache>
            </c:numRef>
          </c:xVal>
          <c:yVal>
            <c:numRef>
              <c:f>'Opp. score by theme'!$D$10</c:f>
              <c:numCache>
                <c:formatCode>0.00</c:formatCode>
                <c:ptCount val="1"/>
                <c:pt idx="0">
                  <c:v>5.2021504119999999</c:v>
                </c:pt>
              </c:numCache>
            </c:numRef>
          </c:yVal>
          <c:bubbleSize>
            <c:numRef>
              <c:f>'Opp. score by theme'!$E$10</c:f>
              <c:numCache>
                <c:formatCode>0.00</c:formatCode>
                <c:ptCount val="1"/>
                <c:pt idx="0">
                  <c:v>6.3912561820000002</c:v>
                </c:pt>
              </c:numCache>
            </c:numRef>
          </c:bubbleSize>
          <c:bubble3D val="0"/>
          <c:extLst>
            <c:ext xmlns:c16="http://schemas.microsoft.com/office/drawing/2014/chart" uri="{C3380CC4-5D6E-409C-BE32-E72D297353CC}">
              <c16:uniqueId val="{0000000D-7A96-440C-A615-5677473841BC}"/>
            </c:ext>
          </c:extLst>
        </c:ser>
        <c:ser>
          <c:idx val="7"/>
          <c:order val="7"/>
          <c:tx>
            <c:strRef>
              <c:f>'Opp. score by theme'!$B$11</c:f>
              <c:strCache>
                <c:ptCount val="1"/>
                <c:pt idx="0">
                  <c:v>Price</c:v>
                </c:pt>
              </c:strCache>
            </c:strRef>
          </c:tx>
          <c:spPr>
            <a:solidFill>
              <a:srgbClr val="FF0000"/>
            </a:solidFill>
            <a:ln w="25400">
              <a:noFill/>
            </a:ln>
            <a:effectLst/>
          </c:spPr>
          <c:invertIfNegative val="0"/>
          <c:dLbls>
            <c:dLbl>
              <c:idx val="0"/>
              <c:layout>
                <c:manualLayout>
                  <c:x val="-0.14143293923793257"/>
                  <c:y val="5.0440954690146953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7A96-440C-A615-5677473841BC}"/>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theme'!$C$11</c:f>
              <c:numCache>
                <c:formatCode>0.00</c:formatCode>
                <c:ptCount val="1"/>
                <c:pt idx="0">
                  <c:v>5.2247752250000001</c:v>
                </c:pt>
              </c:numCache>
            </c:numRef>
          </c:xVal>
          <c:yVal>
            <c:numRef>
              <c:f>'Opp. score by theme'!$D$11</c:f>
              <c:numCache>
                <c:formatCode>0.00</c:formatCode>
                <c:ptCount val="1"/>
                <c:pt idx="0">
                  <c:v>4.1847938149999999</c:v>
                </c:pt>
              </c:numCache>
            </c:numRef>
          </c:yVal>
          <c:bubbleSize>
            <c:numRef>
              <c:f>'Opp. score by theme'!$E$11</c:f>
              <c:numCache>
                <c:formatCode>0.00</c:formatCode>
                <c:ptCount val="1"/>
                <c:pt idx="0">
                  <c:v>6.2647566340000003</c:v>
                </c:pt>
              </c:numCache>
            </c:numRef>
          </c:bubbleSize>
          <c:bubble3D val="0"/>
          <c:extLst>
            <c:ext xmlns:c16="http://schemas.microsoft.com/office/drawing/2014/chart" uri="{C3380CC4-5D6E-409C-BE32-E72D297353CC}">
              <c16:uniqueId val="{0000000F-7A96-440C-A615-5677473841BC}"/>
            </c:ext>
          </c:extLst>
        </c:ser>
        <c:ser>
          <c:idx val="8"/>
          <c:order val="8"/>
          <c:tx>
            <c:strRef>
              <c:f>'Opp. score by theme'!$B$12</c:f>
              <c:strCache>
                <c:ptCount val="1"/>
                <c:pt idx="0">
                  <c:v>Relationship</c:v>
                </c:pt>
              </c:strCache>
            </c:strRef>
          </c:tx>
          <c:spPr>
            <a:solidFill>
              <a:schemeClr val="tx1"/>
            </a:solidFill>
            <a:ln w="25400">
              <a:noFill/>
            </a:ln>
            <a:effectLst/>
          </c:spPr>
          <c:invertIfNegative val="0"/>
          <c:dLbls>
            <c:dLbl>
              <c:idx val="0"/>
              <c:layout>
                <c:manualLayout>
                  <c:x val="-0.20585498241291267"/>
                  <c:y val="5.548549810844893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7A96-440C-A615-5677473841BC}"/>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theme'!$C$12</c:f>
              <c:numCache>
                <c:formatCode>0.00</c:formatCode>
                <c:ptCount val="1"/>
                <c:pt idx="0">
                  <c:v>3.581418582</c:v>
                </c:pt>
              </c:numCache>
            </c:numRef>
          </c:xVal>
          <c:yVal>
            <c:numRef>
              <c:f>'Opp. score by theme'!$D$12</c:f>
              <c:numCache>
                <c:formatCode>0.00</c:formatCode>
                <c:ptCount val="1"/>
                <c:pt idx="0">
                  <c:v>2.773425327</c:v>
                </c:pt>
              </c:numCache>
            </c:numRef>
          </c:yVal>
          <c:bubbleSize>
            <c:numRef>
              <c:f>'Opp. score by theme'!$E$12</c:f>
              <c:numCache>
                <c:formatCode>0.00</c:formatCode>
                <c:ptCount val="1"/>
                <c:pt idx="0">
                  <c:v>4.3894118359999998</c:v>
                </c:pt>
              </c:numCache>
            </c:numRef>
          </c:bubbleSize>
          <c:bubble3D val="0"/>
          <c:extLst>
            <c:ext xmlns:c16="http://schemas.microsoft.com/office/drawing/2014/chart" uri="{C3380CC4-5D6E-409C-BE32-E72D297353CC}">
              <c16:uniqueId val="{00000011-7A96-440C-A615-5677473841BC}"/>
            </c:ext>
          </c:extLst>
        </c:ser>
        <c:dLbls>
          <c:showLegendKey val="0"/>
          <c:showVal val="0"/>
          <c:showCatName val="0"/>
          <c:showSerName val="0"/>
          <c:showPercent val="0"/>
          <c:showBubbleSize val="0"/>
        </c:dLbls>
        <c:bubbleScale val="40"/>
        <c:showNegBubbles val="0"/>
        <c:axId val="87106552"/>
        <c:axId val="89734776"/>
      </c:bubbleChart>
      <c:valAx>
        <c:axId val="87106552"/>
        <c:scaling>
          <c:orientation val="minMax"/>
          <c:max val="10"/>
          <c:min val="0"/>
        </c:scaling>
        <c:delete val="1"/>
        <c:axPos val="b"/>
        <c:numFmt formatCode="0.00" sourceLinked="1"/>
        <c:majorTickMark val="out"/>
        <c:minorTickMark val="none"/>
        <c:tickLblPos val="nextTo"/>
        <c:crossAx val="89734776"/>
        <c:crosses val="autoZero"/>
        <c:crossBetween val="midCat"/>
      </c:valAx>
      <c:valAx>
        <c:axId val="89734776"/>
        <c:scaling>
          <c:orientation val="minMax"/>
          <c:max val="10"/>
        </c:scaling>
        <c:delete val="1"/>
        <c:axPos val="l"/>
        <c:numFmt formatCode="0.00" sourceLinked="1"/>
        <c:majorTickMark val="out"/>
        <c:minorTickMark val="none"/>
        <c:tickLblPos val="nextTo"/>
        <c:crossAx val="87106552"/>
        <c:crosses val="autoZero"/>
        <c:crossBetween val="midCat"/>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spPr>
            <a:solidFill>
              <a:schemeClr val="accent1">
                <a:alpha val="75000"/>
              </a:schemeClr>
            </a:solidFill>
            <a:ln>
              <a:noFill/>
            </a:ln>
            <a:effectLst/>
          </c:spPr>
          <c:invertIfNegative val="0"/>
          <c:dPt>
            <c:idx val="0"/>
            <c:invertIfNegative val="0"/>
            <c:bubble3D val="0"/>
            <c:spPr>
              <a:solidFill>
                <a:srgbClr val="15ADD0"/>
              </a:solidFill>
              <a:ln>
                <a:noFill/>
              </a:ln>
              <a:effectLst/>
            </c:spPr>
            <c:extLst>
              <c:ext xmlns:c16="http://schemas.microsoft.com/office/drawing/2014/chart" uri="{C3380CC4-5D6E-409C-BE32-E72D297353CC}">
                <c16:uniqueId val="{00000004-7B42-45CA-9C2E-07291B97BB46}"/>
              </c:ext>
            </c:extLst>
          </c:dPt>
          <c:dPt>
            <c:idx val="1"/>
            <c:invertIfNegative val="0"/>
            <c:bubble3D val="0"/>
            <c:spPr>
              <a:solidFill>
                <a:srgbClr val="008265"/>
              </a:solidFill>
              <a:ln>
                <a:noFill/>
              </a:ln>
              <a:effectLst/>
            </c:spPr>
            <c:extLst>
              <c:ext xmlns:c16="http://schemas.microsoft.com/office/drawing/2014/chart" uri="{C3380CC4-5D6E-409C-BE32-E72D297353CC}">
                <c16:uniqueId val="{00000002-7B42-45CA-9C2E-07291B97BB46}"/>
              </c:ext>
            </c:extLst>
          </c:dPt>
          <c:dPt>
            <c:idx val="2"/>
            <c:invertIfNegative val="0"/>
            <c:bubble3D val="0"/>
            <c:spPr>
              <a:solidFill>
                <a:srgbClr val="F9ED6F"/>
              </a:solidFill>
              <a:ln>
                <a:noFill/>
              </a:ln>
              <a:effectLst/>
            </c:spPr>
            <c:extLst>
              <c:ext xmlns:c16="http://schemas.microsoft.com/office/drawing/2014/chart" uri="{C3380CC4-5D6E-409C-BE32-E72D297353CC}">
                <c16:uniqueId val="{00000003-7B42-45CA-9C2E-07291B97BB46}"/>
              </c:ext>
            </c:extLst>
          </c:dPt>
          <c:dPt>
            <c:idx val="3"/>
            <c:invertIfNegative val="0"/>
            <c:bubble3D val="0"/>
            <c:spPr>
              <a:solidFill>
                <a:srgbClr val="93C01F"/>
              </a:solidFill>
              <a:ln>
                <a:noFill/>
              </a:ln>
              <a:effectLst/>
            </c:spPr>
            <c:extLst>
              <c:ext xmlns:c16="http://schemas.microsoft.com/office/drawing/2014/chart" uri="{C3380CC4-5D6E-409C-BE32-E72D297353CC}">
                <c16:uniqueId val="{00000001-7B42-45CA-9C2E-07291B97BB46}"/>
              </c:ext>
            </c:extLst>
          </c:dPt>
          <c:dPt>
            <c:idx val="4"/>
            <c:invertIfNegative val="0"/>
            <c:bubble3D val="0"/>
            <c:spPr>
              <a:solidFill>
                <a:srgbClr val="AB588C"/>
              </a:solidFill>
              <a:ln>
                <a:noFill/>
              </a:ln>
              <a:effectLst/>
            </c:spPr>
            <c:extLst>
              <c:ext xmlns:c16="http://schemas.microsoft.com/office/drawing/2014/chart" uri="{C3380CC4-5D6E-409C-BE32-E72D297353CC}">
                <c16:uniqueId val="{00000005-7B42-45CA-9C2E-07291B97BB46}"/>
              </c:ext>
            </c:extLst>
          </c:dPt>
          <c:dLbls>
            <c:dLbl>
              <c:idx val="0"/>
              <c:layout>
                <c:manualLayout>
                  <c:x val="-8.3381521652244085E-3"/>
                  <c:y val="4.4250829964385632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8871FA0B-8678-4683-B9D7-8DFC0BC1D6CC}" type="CELLRANGE">
                      <a:rPr lang="en-US" baseline="0"/>
                      <a:pPr>
                        <a:defRPr/>
                      </a:pPr>
                      <a:t>[CELLRANGE]</a:t>
                    </a:fld>
                    <a:r>
                      <a:rPr lang="en-US" baseline="0"/>
                      <a:t>, </a:t>
                    </a:r>
                    <a:fld id="{268A0758-2334-44F6-B0B1-A8236250D5B3}" type="BUBBLESIZE">
                      <a:rPr lang="en-US" baseline="0"/>
                      <a:pPr>
                        <a:defRPr/>
                      </a:pPr>
                      <a:t>[BUBBLE SIZE]</a:t>
                    </a:fld>
                    <a:endParaRPr lang="en-US" baseline="0"/>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1"/>
              <c:extLst>
                <c:ext xmlns:c15="http://schemas.microsoft.com/office/drawing/2012/chart" uri="{CE6537A1-D6FC-4f65-9D91-7224C49458BB}">
                  <c15:layout>
                    <c:manualLayout>
                      <c:w val="0.16627489549714011"/>
                      <c:h val="0.23224322207366127"/>
                    </c:manualLayout>
                  </c15:layout>
                  <c15:dlblFieldTable/>
                  <c15:showDataLabelsRange val="1"/>
                </c:ext>
                <c:ext xmlns:c16="http://schemas.microsoft.com/office/drawing/2014/chart" uri="{C3380CC4-5D6E-409C-BE32-E72D297353CC}">
                  <c16:uniqueId val="{00000004-7B42-45CA-9C2E-07291B97BB46}"/>
                </c:ext>
              </c:extLst>
            </c:dLbl>
            <c:dLbl>
              <c:idx val="1"/>
              <c:layout>
                <c:manualLayout>
                  <c:x val="-0.20845585586147508"/>
                  <c:y val="0.19765370717425571"/>
                </c:manualLayout>
              </c:layout>
              <c:tx>
                <c:rich>
                  <a:bodyPr/>
                  <a:lstStyle/>
                  <a:p>
                    <a:fld id="{83C5B089-C512-4FCE-BC76-B977CBB2DFFF}" type="CELLRANGE">
                      <a:rPr lang="en-US" baseline="0"/>
                      <a:pPr/>
                      <a:t>[CELLRANGE]</a:t>
                    </a:fld>
                    <a:r>
                      <a:rPr lang="en-US" baseline="0"/>
                      <a:t>, </a:t>
                    </a:r>
                    <a:fld id="{43C2C36F-A9A1-49FE-BFD0-CE7F896EE398}" type="BUBBLESIZE">
                      <a:rPr lang="en-US" baseline="0"/>
                      <a:pPr/>
                      <a:t>[BUBBLE SIZE]</a:t>
                    </a:fld>
                    <a:endParaRPr lang="en-US" baseline="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2-7B42-45CA-9C2E-07291B97BB46}"/>
                </c:ext>
              </c:extLst>
            </c:dLbl>
            <c:dLbl>
              <c:idx val="2"/>
              <c:layout>
                <c:manualLayout>
                  <c:x val="-0.40648891892987626"/>
                  <c:y val="4.4250829964385632E-2"/>
                </c:manualLayout>
              </c:layout>
              <c:tx>
                <c:rich>
                  <a:bodyPr/>
                  <a:lstStyle/>
                  <a:p>
                    <a:fld id="{AE1CB7BF-AA32-4AD4-9E36-A7B9C7F67F83}" type="CELLRANGE">
                      <a:rPr lang="en-US" baseline="0"/>
                      <a:pPr/>
                      <a:t>[CELLRANGE]</a:t>
                    </a:fld>
                    <a:r>
                      <a:rPr lang="en-US" baseline="0"/>
                      <a:t>, </a:t>
                    </a:r>
                    <a:fld id="{FC7D9F06-047D-4DD6-BF3F-F5D81779A8BA}" type="BUBBLESIZE">
                      <a:rPr lang="en-US" baseline="0"/>
                      <a:pPr/>
                      <a:t>[BUBBLE SIZE]</a:t>
                    </a:fld>
                    <a:endParaRPr lang="en-US" baseline="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3-7B42-45CA-9C2E-07291B97BB46}"/>
                </c:ext>
              </c:extLst>
            </c:dLbl>
            <c:dLbl>
              <c:idx val="3"/>
              <c:layout>
                <c:manualLayout>
                  <c:x val="-5.0029405406754004E-2"/>
                  <c:y val="-0.23895448180768245"/>
                </c:manualLayout>
              </c:layout>
              <c:tx>
                <c:rich>
                  <a:bodyPr/>
                  <a:lstStyle/>
                  <a:p>
                    <a:fld id="{CF59B17A-DC33-478A-9646-89581969A67F}" type="CELLRANGE">
                      <a:rPr lang="en-US" baseline="0"/>
                      <a:pPr/>
                      <a:t>[CELLRANGE]</a:t>
                    </a:fld>
                    <a:r>
                      <a:rPr lang="en-US" baseline="0"/>
                      <a:t>, </a:t>
                    </a:r>
                    <a:fld id="{1302CD12-8F91-438E-8EEB-093A0EC4313B}" type="BUBBLESIZE">
                      <a:rPr lang="en-US" baseline="0"/>
                      <a:pPr/>
                      <a:t>[BUBBLE SIZE]</a:t>
                    </a:fld>
                    <a:endParaRPr lang="en-US" baseline="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1-7B42-45CA-9C2E-07291B97BB46}"/>
                </c:ext>
              </c:extLst>
            </c:dLbl>
            <c:dLbl>
              <c:idx val="4"/>
              <c:layout>
                <c:manualLayout>
                  <c:x val="-0.38981245046095825"/>
                  <c:y val="-2.6550497978631432E-2"/>
                </c:manualLayout>
              </c:layout>
              <c:tx>
                <c:rich>
                  <a:bodyPr/>
                  <a:lstStyle/>
                  <a:p>
                    <a:fld id="{DD005EE9-80C8-4BD1-ADBE-5B25CE424F36}" type="CELLRANGE">
                      <a:rPr lang="en-US" baseline="0"/>
                      <a:pPr/>
                      <a:t>[CELLRANGE]</a:t>
                    </a:fld>
                    <a:r>
                      <a:rPr lang="en-US" baseline="0"/>
                      <a:t>, </a:t>
                    </a:r>
                    <a:fld id="{827D95C6-6BE3-4771-97CE-33E706B60C5E}" type="BUBBLESIZE">
                      <a:rPr lang="en-US" baseline="0"/>
                      <a:pPr/>
                      <a:t>[BUBBLE SIZE]</a:t>
                    </a:fld>
                    <a:endParaRPr lang="en-US" baseline="0"/>
                  </a:p>
                </c:rich>
              </c:tx>
              <c:showLegendKey val="0"/>
              <c:showVal val="0"/>
              <c:showCatName val="0"/>
              <c:showSerName val="0"/>
              <c:showPercent val="0"/>
              <c:showBubbleSize val="1"/>
              <c:extLst>
                <c:ext xmlns:c15="http://schemas.microsoft.com/office/drawing/2012/chart" uri="{CE6537A1-D6FC-4f65-9D91-7224C49458BB}">
                  <c15:dlblFieldTable/>
                  <c15:showDataLabelsRange val="1"/>
                </c:ext>
                <c:ext xmlns:c16="http://schemas.microsoft.com/office/drawing/2014/chart" uri="{C3380CC4-5D6E-409C-BE32-E72D297353CC}">
                  <c16:uniqueId val="{00000005-7B42-45CA-9C2E-07291B97BB4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1"/>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'1'!$C$14:$C$18</c:f>
              <c:numCache>
                <c:formatCode>0.00</c:formatCode>
                <c:ptCount val="5"/>
                <c:pt idx="0">
                  <c:v>7.7022977020000001</c:v>
                </c:pt>
                <c:pt idx="1">
                  <c:v>7.2727272730000001</c:v>
                </c:pt>
                <c:pt idx="2">
                  <c:v>7.1528471529999997</c:v>
                </c:pt>
                <c:pt idx="3">
                  <c:v>8.1954887220000003</c:v>
                </c:pt>
                <c:pt idx="4">
                  <c:v>7.5324675330000002</c:v>
                </c:pt>
              </c:numCache>
            </c:numRef>
          </c:xVal>
          <c:yVal>
            <c:numRef>
              <c:f>'1'!$D$14:$D$18</c:f>
              <c:numCache>
                <c:formatCode>0.00</c:formatCode>
                <c:ptCount val="5"/>
                <c:pt idx="0">
                  <c:v>3.8069989400000002</c:v>
                </c:pt>
                <c:pt idx="1">
                  <c:v>3.0368763560000001</c:v>
                </c:pt>
                <c:pt idx="2">
                  <c:v>3.6263736259999999</c:v>
                </c:pt>
                <c:pt idx="3">
                  <c:v>6.2601626020000003</c:v>
                </c:pt>
                <c:pt idx="4">
                  <c:v>5.0726141079999998</c:v>
                </c:pt>
              </c:numCache>
            </c:numRef>
          </c:yVal>
          <c:bubbleSize>
            <c:numRef>
              <c:f>'1'!$E$14:$E$18</c:f>
              <c:numCache>
                <c:formatCode>0.00</c:formatCode>
                <c:ptCount val="5"/>
                <c:pt idx="0">
                  <c:v>11.597596465000001</c:v>
                </c:pt>
                <c:pt idx="1">
                  <c:v>11.50857819</c:v>
                </c:pt>
                <c:pt idx="2">
                  <c:v>10.679320679</c:v>
                </c:pt>
                <c:pt idx="3">
                  <c:v>10.130814841999999</c:v>
                </c:pt>
                <c:pt idx="4">
                  <c:v>9.9923209570000004</c:v>
                </c:pt>
              </c:numCache>
            </c:numRef>
          </c:bubbleSize>
          <c:bubble3D val="0"/>
          <c:extLst>
            <c:ext xmlns:c15="http://schemas.microsoft.com/office/drawing/2012/chart" uri="{02D57815-91ED-43cb-92C2-25804820EDAC}">
              <c15:datalabelsRange>
                <c15:f>'1'!$B$14:$B$18</c15:f>
                <c15:dlblRangeCache>
                  <c:ptCount val="5"/>
                  <c:pt idx="0">
                    <c:v>Loyalty: The premium doesn't increase because I'm not a new customer anymore</c:v>
                  </c:pt>
                  <c:pt idx="1">
                    <c:v>Loyalty: I am able to get a discount for staying with the same company</c:v>
                  </c:pt>
                  <c:pt idx="2">
                    <c:v>Loyalty: My provider takes my loyalty into account when calculating renewal quotes after I have claimed</c:v>
                  </c:pt>
                  <c:pt idx="3">
                    <c:v>Control (claims): I have a choice in how the claim is settled (e.g. financial settlement, repair or replacement)</c:v>
                  </c:pt>
                  <c:pt idx="4">
                    <c:v>Confidence: The insurer assesses my risk individually, rather than using generic assumptions</c:v>
                  </c:pt>
                </c15:dlblRangeCache>
              </c15:datalabelsRange>
            </c:ext>
            <c:ext xmlns:c16="http://schemas.microsoft.com/office/drawing/2014/chart" uri="{C3380CC4-5D6E-409C-BE32-E72D297353CC}">
              <c16:uniqueId val="{00000000-7B42-45CA-9C2E-07291B97BB46}"/>
            </c:ext>
          </c:extLst>
        </c:ser>
        <c:dLbls>
          <c:showLegendKey val="0"/>
          <c:showVal val="0"/>
          <c:showCatName val="0"/>
          <c:showSerName val="0"/>
          <c:showPercent val="0"/>
          <c:showBubbleSize val="0"/>
        </c:dLbls>
        <c:bubbleScale val="100"/>
        <c:showNegBubbles val="0"/>
        <c:axId val="76228704"/>
        <c:axId val="76224544"/>
      </c:bubbleChart>
      <c:valAx>
        <c:axId val="76228704"/>
        <c:scaling>
          <c:orientation val="minMax"/>
          <c:min val="0"/>
        </c:scaling>
        <c:delete val="1"/>
        <c:axPos val="b"/>
        <c:numFmt formatCode="0.00" sourceLinked="1"/>
        <c:majorTickMark val="none"/>
        <c:minorTickMark val="none"/>
        <c:tickLblPos val="nextTo"/>
        <c:crossAx val="76224544"/>
        <c:crosses val="autoZero"/>
        <c:crossBetween val="midCat"/>
      </c:valAx>
      <c:valAx>
        <c:axId val="76224544"/>
        <c:scaling>
          <c:orientation val="minMax"/>
          <c:max val="10"/>
        </c:scaling>
        <c:delete val="1"/>
        <c:axPos val="l"/>
        <c:numFmt formatCode="0.00" sourceLinked="1"/>
        <c:majorTickMark val="none"/>
        <c:minorTickMark val="none"/>
        <c:tickLblPos val="nextTo"/>
        <c:crossAx val="76228704"/>
        <c:crosses val="autoZero"/>
        <c:crossBetween val="midCat"/>
        <c:majorUnit val="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400"/>
              <a:t>Female</a:t>
            </a:r>
          </a:p>
        </c:rich>
      </c:tx>
      <c:layout>
        <c:manualLayout>
          <c:xMode val="edge"/>
          <c:yMode val="edge"/>
          <c:x val="0.48246481747744896"/>
          <c:y val="6.465027054356521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9736323148868559"/>
          <c:y val="0.13490093215644858"/>
          <c:w val="0.69979943335612937"/>
          <c:h val="0.86509906784355139"/>
        </c:manualLayout>
      </c:layout>
      <c:barChart>
        <c:barDir val="bar"/>
        <c:grouping val="clustered"/>
        <c:varyColors val="0"/>
        <c:ser>
          <c:idx val="0"/>
          <c:order val="0"/>
          <c:tx>
            <c:strRef>
              <c:f>Sheet1!$D$1</c:f>
              <c:strCache>
                <c:ptCount val="1"/>
                <c:pt idx="0">
                  <c:v>Opportunity score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Control (claims)</c:v>
                </c:pt>
                <c:pt idx="2">
                  <c:v>Speed (claims)</c:v>
                </c:pt>
                <c:pt idx="3">
                  <c:v>Respect (claims)</c:v>
                </c:pt>
                <c:pt idx="4">
                  <c:v>Confidence</c:v>
                </c:pt>
                <c:pt idx="5">
                  <c:v>Ease</c:v>
                </c:pt>
                <c:pt idx="6">
                  <c:v>Protection</c:v>
                </c:pt>
                <c:pt idx="7">
                  <c:v>Price</c:v>
                </c:pt>
                <c:pt idx="8">
                  <c:v>Relationship</c:v>
                </c:pt>
              </c:strCache>
            </c:strRef>
          </c:cat>
          <c:val>
            <c:numRef>
              <c:f>Sheet1!$D$2:$D$10</c:f>
              <c:numCache>
                <c:formatCode>0.00</c:formatCode>
                <c:ptCount val="9"/>
                <c:pt idx="0">
                  <c:v>9.99103648</c:v>
                </c:pt>
                <c:pt idx="1">
                  <c:v>9.7733365810000006</c:v>
                </c:pt>
                <c:pt idx="2">
                  <c:v>9.0469784850000003</c:v>
                </c:pt>
                <c:pt idx="3">
                  <c:v>8.8382293250000004</c:v>
                </c:pt>
                <c:pt idx="4">
                  <c:v>8.3226306520000009</c:v>
                </c:pt>
                <c:pt idx="5">
                  <c:v>6.9978687639999997</c:v>
                </c:pt>
                <c:pt idx="6">
                  <c:v>6.9192200650000002</c:v>
                </c:pt>
                <c:pt idx="7">
                  <c:v>6.8661130320000003</c:v>
                </c:pt>
                <c:pt idx="8">
                  <c:v>4.8779091010000002</c:v>
                </c:pt>
              </c:numCache>
            </c:numRef>
          </c:val>
          <c:extLst>
            <c:ext xmlns:c16="http://schemas.microsoft.com/office/drawing/2014/chart" uri="{C3380CC4-5D6E-409C-BE32-E72D297353CC}">
              <c16:uniqueId val="{00000000-D1AF-485D-AA1E-B449A7F56880}"/>
            </c:ext>
          </c:extLst>
        </c:ser>
        <c:dLbls>
          <c:showLegendKey val="0"/>
          <c:showVal val="0"/>
          <c:showCatName val="0"/>
          <c:showSerName val="0"/>
          <c:showPercent val="0"/>
          <c:showBubbleSize val="0"/>
        </c:dLbls>
        <c:gapWidth val="182"/>
        <c:axId val="186380800"/>
        <c:axId val="183272576"/>
      </c:barChart>
      <c:catAx>
        <c:axId val="1863808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3272576"/>
        <c:crosses val="autoZero"/>
        <c:auto val="1"/>
        <c:lblAlgn val="ctr"/>
        <c:lblOffset val="100"/>
        <c:noMultiLvlLbl val="0"/>
      </c:catAx>
      <c:valAx>
        <c:axId val="183272576"/>
        <c:scaling>
          <c:orientation val="minMax"/>
        </c:scaling>
        <c:delete val="1"/>
        <c:axPos val="t"/>
        <c:numFmt formatCode="0.00" sourceLinked="1"/>
        <c:majorTickMark val="none"/>
        <c:minorTickMark val="none"/>
        <c:tickLblPos val="nextTo"/>
        <c:crossAx val="18638080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Calibri Light" panose="020F0302020204030204" pitchFamily="34" charset="0"/>
                <a:ea typeface="+mn-ea"/>
                <a:cs typeface="Calibri Light" panose="020F0302020204030204" pitchFamily="34" charset="0"/>
              </a:defRPr>
            </a:pPr>
            <a:r>
              <a:rPr lang="en-US" sz="1400">
                <a:latin typeface="+mj-lt"/>
              </a:rPr>
              <a:t>Male</a:t>
            </a:r>
          </a:p>
        </c:rich>
      </c:tx>
      <c:layout>
        <c:manualLayout>
          <c:xMode val="edge"/>
          <c:yMode val="edge"/>
          <c:x val="0.48870362833351716"/>
          <c:y val="6.769648044885694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Calibri Light" panose="020F0302020204030204" pitchFamily="34" charset="0"/>
              <a:ea typeface="+mn-ea"/>
              <a:cs typeface="Calibri Light" panose="020F0302020204030204" pitchFamily="34" charset="0"/>
            </a:defRPr>
          </a:pPr>
          <a:endParaRPr lang="en-US"/>
        </a:p>
      </c:txPr>
    </c:title>
    <c:autoTitleDeleted val="0"/>
    <c:plotArea>
      <c:layout>
        <c:manualLayout>
          <c:layoutTarget val="inner"/>
          <c:xMode val="edge"/>
          <c:yMode val="edge"/>
          <c:x val="0.19736323148868559"/>
          <c:y val="0.13490093215644858"/>
          <c:w val="0.77346185990903804"/>
          <c:h val="0.86509906784355139"/>
        </c:manualLayout>
      </c:layout>
      <c:barChart>
        <c:barDir val="bar"/>
        <c:grouping val="clustered"/>
        <c:varyColors val="0"/>
        <c:ser>
          <c:idx val="0"/>
          <c:order val="0"/>
          <c:tx>
            <c:strRef>
              <c:f>Sheet1!$D$1</c:f>
              <c:strCache>
                <c:ptCount val="1"/>
                <c:pt idx="0">
                  <c:v>Opportunity score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Speed (claims)</c:v>
                </c:pt>
                <c:pt idx="2">
                  <c:v>Control (claims)</c:v>
                </c:pt>
                <c:pt idx="3">
                  <c:v>Confidence</c:v>
                </c:pt>
                <c:pt idx="4">
                  <c:v>Respect (claims)</c:v>
                </c:pt>
                <c:pt idx="5">
                  <c:v>Ease</c:v>
                </c:pt>
                <c:pt idx="6">
                  <c:v>Protection</c:v>
                </c:pt>
                <c:pt idx="7">
                  <c:v>Price</c:v>
                </c:pt>
                <c:pt idx="8">
                  <c:v>Relationship</c:v>
                </c:pt>
              </c:strCache>
            </c:strRef>
          </c:cat>
          <c:val>
            <c:numRef>
              <c:f>Sheet1!$D$2:$D$10</c:f>
              <c:numCache>
                <c:formatCode>0.00</c:formatCode>
                <c:ptCount val="9"/>
                <c:pt idx="0">
                  <c:v>8.9251397560000001</c:v>
                </c:pt>
                <c:pt idx="1">
                  <c:v>8.4022340329999992</c:v>
                </c:pt>
                <c:pt idx="2">
                  <c:v>8.2475665189999994</c:v>
                </c:pt>
                <c:pt idx="3">
                  <c:v>7.7515923950000003</c:v>
                </c:pt>
                <c:pt idx="4">
                  <c:v>6.826402474</c:v>
                </c:pt>
                <c:pt idx="5">
                  <c:v>6.27335055</c:v>
                </c:pt>
                <c:pt idx="6">
                  <c:v>5.8433897400000001</c:v>
                </c:pt>
                <c:pt idx="7">
                  <c:v>5.6496449430000002</c:v>
                </c:pt>
                <c:pt idx="8">
                  <c:v>3.9051323280000001</c:v>
                </c:pt>
              </c:numCache>
            </c:numRef>
          </c:val>
          <c:extLst>
            <c:ext xmlns:c16="http://schemas.microsoft.com/office/drawing/2014/chart" uri="{C3380CC4-5D6E-409C-BE32-E72D297353CC}">
              <c16:uniqueId val="{00000000-156D-4D1A-9519-53976F1981E3}"/>
            </c:ext>
          </c:extLst>
        </c:ser>
        <c:dLbls>
          <c:showLegendKey val="0"/>
          <c:showVal val="0"/>
          <c:showCatName val="0"/>
          <c:showSerName val="0"/>
          <c:showPercent val="0"/>
          <c:showBubbleSize val="0"/>
        </c:dLbls>
        <c:gapWidth val="182"/>
        <c:axId val="186381312"/>
        <c:axId val="183274304"/>
      </c:barChart>
      <c:catAx>
        <c:axId val="1863813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Calibri Light" panose="020F0302020204030204" pitchFamily="34" charset="0"/>
              </a:defRPr>
            </a:pPr>
            <a:endParaRPr lang="en-US"/>
          </a:p>
        </c:txPr>
        <c:crossAx val="183274304"/>
        <c:crosses val="autoZero"/>
        <c:auto val="1"/>
        <c:lblAlgn val="ctr"/>
        <c:lblOffset val="100"/>
        <c:noMultiLvlLbl val="0"/>
      </c:catAx>
      <c:valAx>
        <c:axId val="183274304"/>
        <c:scaling>
          <c:orientation val="minMax"/>
        </c:scaling>
        <c:delete val="1"/>
        <c:axPos val="t"/>
        <c:numFmt formatCode="0.00" sourceLinked="1"/>
        <c:majorTickMark val="none"/>
        <c:minorTickMark val="none"/>
        <c:tickLblPos val="nextTo"/>
        <c:crossAx val="18638131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r>
              <a:rPr lang="en-GB">
                <a:solidFill>
                  <a:schemeClr val="tx1"/>
                </a:solidFill>
                <a:latin typeface="+mj-lt"/>
              </a:rPr>
              <a:t>White/ White</a:t>
            </a:r>
            <a:r>
              <a:rPr lang="en-GB" baseline="0">
                <a:solidFill>
                  <a:schemeClr val="tx1"/>
                </a:solidFill>
                <a:latin typeface="+mj-lt"/>
              </a:rPr>
              <a:t> British</a:t>
            </a:r>
            <a:endParaRPr lang="en-GB">
              <a:solidFill>
                <a:schemeClr val="tx1"/>
              </a:solidFill>
              <a:latin typeface="+mj-lt"/>
            </a:endParaRPr>
          </a:p>
        </c:rich>
      </c:tx>
      <c:layout>
        <c:manualLayout>
          <c:xMode val="edge"/>
          <c:yMode val="edge"/>
          <c:x val="0.3319787266922517"/>
          <c:y val="1.6080189923503033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title>
    <c:autoTitleDeleted val="0"/>
    <c:plotArea>
      <c:layout>
        <c:manualLayout>
          <c:layoutTarget val="inner"/>
          <c:xMode val="edge"/>
          <c:yMode val="edge"/>
          <c:x val="1.8052514856173017E-2"/>
          <c:y val="0.14034804130983111"/>
          <c:w val="0.68525205533167977"/>
          <c:h val="0.73051748551227391"/>
        </c:manualLayout>
      </c:layout>
      <c:barChart>
        <c:barDir val="bar"/>
        <c:grouping val="clustered"/>
        <c:varyColors val="0"/>
        <c:ser>
          <c:idx val="0"/>
          <c:order val="0"/>
          <c:tx>
            <c:strRef>
              <c:f>Sheet1!$D$1</c:f>
              <c:strCache>
                <c:ptCount val="1"/>
                <c:pt idx="0">
                  <c:v>Opportunity score</c:v>
                </c:pt>
              </c:strCache>
            </c:strRef>
          </c:tx>
          <c:spPr>
            <a:solidFill>
              <a:schemeClr val="accent1"/>
            </a:solidFill>
            <a:ln>
              <a:noFill/>
            </a:ln>
            <a:effectLst/>
          </c:spPr>
          <c:invertIfNegative val="0"/>
          <c:dLbls>
            <c:dLbl>
              <c:idx val="5"/>
              <c:layout>
                <c:manualLayout>
                  <c:x val="-4.838709677419473E-3"/>
                  <c:y val="5.36006330783434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76-4A6C-ADCA-C3D448FD928B}"/>
                </c:ext>
              </c:extLst>
            </c:dLbl>
            <c:dLbl>
              <c:idx val="7"/>
              <c:layout>
                <c:manualLayout>
                  <c:x val="-1.1290322580645161E-2"/>
                  <c:y val="-1.0720126615668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76-4A6C-ADCA-C3D448FD928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Control (claims)</c:v>
                </c:pt>
                <c:pt idx="2">
                  <c:v>Speed (claims)</c:v>
                </c:pt>
                <c:pt idx="3">
                  <c:v>Respect (claims)</c:v>
                </c:pt>
                <c:pt idx="4">
                  <c:v>Confidence</c:v>
                </c:pt>
                <c:pt idx="5">
                  <c:v>Ease</c:v>
                </c:pt>
                <c:pt idx="6">
                  <c:v>Protection</c:v>
                </c:pt>
                <c:pt idx="7">
                  <c:v>Price</c:v>
                </c:pt>
                <c:pt idx="8">
                  <c:v>Relationship</c:v>
                </c:pt>
              </c:strCache>
            </c:strRef>
          </c:cat>
          <c:val>
            <c:numRef>
              <c:f>Sheet1!$D$2:$D$10</c:f>
              <c:numCache>
                <c:formatCode>0.00</c:formatCode>
                <c:ptCount val="9"/>
                <c:pt idx="0">
                  <c:v>9.9033945649999993</c:v>
                </c:pt>
                <c:pt idx="1">
                  <c:v>9.1379141419999996</c:v>
                </c:pt>
                <c:pt idx="2">
                  <c:v>8.6976509580000005</c:v>
                </c:pt>
                <c:pt idx="3">
                  <c:v>8.4661954720000008</c:v>
                </c:pt>
                <c:pt idx="4">
                  <c:v>8.1594106489999998</c:v>
                </c:pt>
                <c:pt idx="5">
                  <c:v>6.6149285820000001</c:v>
                </c:pt>
                <c:pt idx="6">
                  <c:v>6.4698708979999999</c:v>
                </c:pt>
                <c:pt idx="7">
                  <c:v>6.3502309730000004</c:v>
                </c:pt>
                <c:pt idx="8">
                  <c:v>4.2955964560000002</c:v>
                </c:pt>
              </c:numCache>
            </c:numRef>
          </c:val>
          <c:extLst>
            <c:ext xmlns:c16="http://schemas.microsoft.com/office/drawing/2014/chart" uri="{C3380CC4-5D6E-409C-BE32-E72D297353CC}">
              <c16:uniqueId val="{00000002-9C76-4A6C-ADCA-C3D448FD928B}"/>
            </c:ext>
          </c:extLst>
        </c:ser>
        <c:dLbls>
          <c:dLblPos val="outEnd"/>
          <c:showLegendKey val="0"/>
          <c:showVal val="1"/>
          <c:showCatName val="0"/>
          <c:showSerName val="0"/>
          <c:showPercent val="0"/>
          <c:showBubbleSize val="0"/>
        </c:dLbls>
        <c:gapWidth val="150"/>
        <c:axId val="186519552"/>
        <c:axId val="183276608"/>
        <c:extLst/>
      </c:barChart>
      <c:catAx>
        <c:axId val="1865195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83276608"/>
        <c:crosses val="autoZero"/>
        <c:auto val="1"/>
        <c:lblAlgn val="ctr"/>
        <c:lblOffset val="100"/>
        <c:noMultiLvlLbl val="0"/>
      </c:catAx>
      <c:valAx>
        <c:axId val="183276608"/>
        <c:scaling>
          <c:orientation val="minMax"/>
        </c:scaling>
        <c:delete val="1"/>
        <c:axPos val="t"/>
        <c:numFmt formatCode="0.00" sourceLinked="1"/>
        <c:majorTickMark val="none"/>
        <c:minorTickMark val="none"/>
        <c:tickLblPos val="nextTo"/>
        <c:crossAx val="186519552"/>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0.24588</cdr:x>
      <cdr:y>0.10358</cdr:y>
    </cdr:from>
    <cdr:to>
      <cdr:x>0.31138</cdr:x>
      <cdr:y>0.14723</cdr:y>
    </cdr:to>
    <cdr:sp macro="" textlink="">
      <cdr:nvSpPr>
        <cdr:cNvPr id="2" name="TextBox 15">
          <a:extLst xmlns:a="http://schemas.openxmlformats.org/drawingml/2006/main">
            <a:ext uri="{FF2B5EF4-FFF2-40B4-BE49-F238E27FC236}">
              <a16:creationId xmlns:a16="http://schemas.microsoft.com/office/drawing/2014/main" id="{028BF7AF-DCDF-47E7-BE57-6005C6FAF80C}"/>
            </a:ext>
          </a:extLst>
        </cdr:cNvPr>
        <cdr:cNvSpPr txBox="1"/>
      </cdr:nvSpPr>
      <cdr:spPr>
        <a:xfrm xmlns:a="http://schemas.openxmlformats.org/drawingml/2006/main">
          <a:off x="1579988" y="511294"/>
          <a:ext cx="420931" cy="215484"/>
        </a:xfrm>
        <a:prstGeom xmlns:a="http://schemas.openxmlformats.org/drawingml/2006/main" prst="rect">
          <a:avLst/>
        </a:prstGeom>
        <a:noFill xmlns:a="http://schemas.openxmlformats.org/drawingml/2006/main"/>
        <a:ln xmlns:a="http://schemas.openxmlformats.org/drawingml/2006/main">
          <a:solidFill>
            <a:srgbClr val="008265"/>
          </a:solidFill>
        </a:l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sz="800" b="1" dirty="0">
              <a:solidFill>
                <a:srgbClr val="AB588C"/>
              </a:solidFill>
            </a:rPr>
            <a:t>79%</a:t>
          </a:r>
        </a:p>
      </cdr:txBody>
    </cdr:sp>
  </cdr:relSizeAnchor>
  <cdr:relSizeAnchor xmlns:cdr="http://schemas.openxmlformats.org/drawingml/2006/chartDrawing">
    <cdr:from>
      <cdr:x>0.32396</cdr:x>
      <cdr:y>0.10353</cdr:y>
    </cdr:from>
    <cdr:to>
      <cdr:x>0.38817</cdr:x>
      <cdr:y>0.14719</cdr:y>
    </cdr:to>
    <cdr:sp macro="" textlink="">
      <cdr:nvSpPr>
        <cdr:cNvPr id="3" name="TextBox 15">
          <a:extLst xmlns:a="http://schemas.openxmlformats.org/drawingml/2006/main">
            <a:ext uri="{FF2B5EF4-FFF2-40B4-BE49-F238E27FC236}">
              <a16:creationId xmlns:a16="http://schemas.microsoft.com/office/drawing/2014/main" id="{CDF767B5-95F2-409C-B575-490D561219DA}"/>
            </a:ext>
          </a:extLst>
        </cdr:cNvPr>
        <cdr:cNvSpPr txBox="1"/>
      </cdr:nvSpPr>
      <cdr:spPr>
        <a:xfrm xmlns:a="http://schemas.openxmlformats.org/drawingml/2006/main">
          <a:off x="2081712" y="511069"/>
          <a:ext cx="412601" cy="215483"/>
        </a:xfrm>
        <a:prstGeom xmlns:a="http://schemas.openxmlformats.org/drawingml/2006/main" prst="rect">
          <a:avLst/>
        </a:prstGeom>
        <a:noFill xmlns:a="http://schemas.openxmlformats.org/drawingml/2006/main"/>
        <a:ln xmlns:a="http://schemas.openxmlformats.org/drawingml/2006/main">
          <a:solidFill>
            <a:srgbClr val="008265"/>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800" b="1" dirty="0">
              <a:solidFill>
                <a:srgbClr val="AB588C"/>
              </a:solidFill>
            </a:rPr>
            <a:t>76%</a:t>
          </a:r>
        </a:p>
      </cdr:txBody>
    </cdr:sp>
  </cdr:relSizeAnchor>
  <cdr:relSizeAnchor xmlns:cdr="http://schemas.openxmlformats.org/drawingml/2006/chartDrawing">
    <cdr:from>
      <cdr:x>0.40288</cdr:x>
      <cdr:y>0.104</cdr:y>
    </cdr:from>
    <cdr:to>
      <cdr:x>0.47168</cdr:x>
      <cdr:y>0.14841</cdr:y>
    </cdr:to>
    <cdr:sp macro="" textlink="">
      <cdr:nvSpPr>
        <cdr:cNvPr id="4" name="TextBox 15">
          <a:extLst xmlns:a="http://schemas.openxmlformats.org/drawingml/2006/main">
            <a:ext uri="{FF2B5EF4-FFF2-40B4-BE49-F238E27FC236}">
              <a16:creationId xmlns:a16="http://schemas.microsoft.com/office/drawing/2014/main" id="{BF2085E4-66BB-4106-B7E1-E26FE43E8A9A}"/>
            </a:ext>
          </a:extLst>
        </cdr:cNvPr>
        <cdr:cNvSpPr txBox="1"/>
      </cdr:nvSpPr>
      <cdr:spPr>
        <a:xfrm xmlns:a="http://schemas.openxmlformats.org/drawingml/2006/main">
          <a:off x="2588881" y="513346"/>
          <a:ext cx="442062" cy="219224"/>
        </a:xfrm>
        <a:prstGeom xmlns:a="http://schemas.openxmlformats.org/drawingml/2006/main" prst="rect">
          <a:avLst/>
        </a:prstGeom>
        <a:noFill xmlns:a="http://schemas.openxmlformats.org/drawingml/2006/main"/>
        <a:ln xmlns:a="http://schemas.openxmlformats.org/drawingml/2006/main">
          <a:solidFill>
            <a:srgbClr val="008265"/>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800" b="1" dirty="0">
              <a:solidFill>
                <a:srgbClr val="AB588C"/>
              </a:solidFill>
            </a:rPr>
            <a:t>77%</a:t>
          </a:r>
        </a:p>
      </cdr:txBody>
    </cdr:sp>
  </cdr:relSizeAnchor>
  <cdr:relSizeAnchor xmlns:cdr="http://schemas.openxmlformats.org/drawingml/2006/chartDrawing">
    <cdr:from>
      <cdr:x>0.5566</cdr:x>
      <cdr:y>0.10476</cdr:y>
    </cdr:from>
    <cdr:to>
      <cdr:x>0.61755</cdr:x>
      <cdr:y>0.14841</cdr:y>
    </cdr:to>
    <cdr:sp macro="" textlink="">
      <cdr:nvSpPr>
        <cdr:cNvPr id="5" name="TextBox 15">
          <a:extLst xmlns:a="http://schemas.openxmlformats.org/drawingml/2006/main">
            <a:ext uri="{FF2B5EF4-FFF2-40B4-BE49-F238E27FC236}">
              <a16:creationId xmlns:a16="http://schemas.microsoft.com/office/drawing/2014/main" id="{5038E747-2567-4840-9BB3-F32B438E4F82}"/>
            </a:ext>
          </a:extLst>
        </cdr:cNvPr>
        <cdr:cNvSpPr txBox="1"/>
      </cdr:nvSpPr>
      <cdr:spPr>
        <a:xfrm xmlns:a="http://schemas.openxmlformats.org/drawingml/2006/main">
          <a:off x="3576655" y="517126"/>
          <a:ext cx="391639" cy="215444"/>
        </a:xfrm>
        <a:prstGeom xmlns:a="http://schemas.openxmlformats.org/drawingml/2006/main" prst="rect">
          <a:avLst/>
        </a:prstGeom>
        <a:noFill xmlns:a="http://schemas.openxmlformats.org/drawingml/2006/main"/>
        <a:ln xmlns:a="http://schemas.openxmlformats.org/drawingml/2006/main">
          <a:solidFill>
            <a:srgbClr val="008265"/>
          </a:solidFill>
        </a:l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sz="800" b="1" dirty="0">
              <a:solidFill>
                <a:srgbClr val="AB588C"/>
              </a:solidFill>
            </a:rPr>
            <a:t>80%</a:t>
          </a:r>
        </a:p>
      </cdr:txBody>
    </cdr:sp>
  </cdr:relSizeAnchor>
  <cdr:relSizeAnchor xmlns:cdr="http://schemas.openxmlformats.org/drawingml/2006/chartDrawing">
    <cdr:from>
      <cdr:x>0.71533</cdr:x>
      <cdr:y>0.10233</cdr:y>
    </cdr:from>
    <cdr:to>
      <cdr:x>0.78746</cdr:x>
      <cdr:y>0.15221</cdr:y>
    </cdr:to>
    <cdr:sp macro="" textlink="">
      <cdr:nvSpPr>
        <cdr:cNvPr id="6" name="TextBox 15">
          <a:extLst xmlns:a="http://schemas.openxmlformats.org/drawingml/2006/main">
            <a:ext uri="{FF2B5EF4-FFF2-40B4-BE49-F238E27FC236}">
              <a16:creationId xmlns:a16="http://schemas.microsoft.com/office/drawing/2014/main" id="{89F7D160-8BD4-C504-4A95-FD10622B6561}"/>
            </a:ext>
          </a:extLst>
        </cdr:cNvPr>
        <cdr:cNvSpPr txBox="1"/>
      </cdr:nvSpPr>
      <cdr:spPr>
        <a:xfrm xmlns:a="http://schemas.openxmlformats.org/drawingml/2006/main">
          <a:off x="4596596" y="505102"/>
          <a:ext cx="463536" cy="246221"/>
        </a:xfrm>
        <a:prstGeom xmlns:a="http://schemas.openxmlformats.org/drawingml/2006/main" prst="rect">
          <a:avLst/>
        </a:prstGeom>
        <a:noFill xmlns:a="http://schemas.openxmlformats.org/drawingml/2006/main"/>
        <a:ln xmlns:a="http://schemas.openxmlformats.org/drawingml/2006/main">
          <a:solidFill>
            <a:srgbClr val="008265"/>
          </a:solidFill>
        </a:l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sz="1000" b="1" dirty="0">
              <a:solidFill>
                <a:srgbClr val="AB588C"/>
              </a:solidFill>
            </a:rPr>
            <a:t>83%</a:t>
          </a:r>
        </a:p>
      </cdr:txBody>
    </cdr:sp>
  </cdr:relSizeAnchor>
</c:userShapes>
</file>

<file path=ppt/drawings/drawing2.xml><?xml version="1.0" encoding="utf-8"?>
<c:userShapes xmlns:c="http://schemas.openxmlformats.org/drawingml/2006/chart">
  <cdr:relSizeAnchor xmlns:cdr="http://schemas.openxmlformats.org/drawingml/2006/chartDrawing">
    <cdr:from>
      <cdr:x>0.26823</cdr:x>
      <cdr:y>0.02751</cdr:y>
    </cdr:from>
    <cdr:to>
      <cdr:x>0.37763</cdr:x>
      <cdr:y>0.08149</cdr:y>
    </cdr:to>
    <cdr:sp macro="" textlink="">
      <cdr:nvSpPr>
        <cdr:cNvPr id="2" name="TextBox 14"/>
        <cdr:cNvSpPr txBox="1"/>
      </cdr:nvSpPr>
      <cdr:spPr>
        <a:xfrm xmlns:a="http://schemas.openxmlformats.org/drawingml/2006/main">
          <a:off x="3238463" y="134929"/>
          <a:ext cx="1320837" cy="26475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sz="1100" b="1" dirty="0"/>
            <a:t>Gender</a:t>
          </a:r>
        </a:p>
      </cdr:txBody>
    </cdr:sp>
  </cdr:relSizeAnchor>
</c:userShapes>
</file>

<file path=ppt/drawings/drawing3.xml><?xml version="1.0" encoding="utf-8"?>
<c:userShapes xmlns:c="http://schemas.openxmlformats.org/drawingml/2006/chart">
  <cdr:relSizeAnchor xmlns:cdr="http://schemas.openxmlformats.org/drawingml/2006/chartDrawing">
    <cdr:from>
      <cdr:x>0.1906</cdr:x>
      <cdr:y>0.11583</cdr:y>
    </cdr:from>
    <cdr:to>
      <cdr:x>0.3</cdr:x>
      <cdr:y>0.16981</cdr:y>
    </cdr:to>
    <cdr:sp macro="" textlink="">
      <cdr:nvSpPr>
        <cdr:cNvPr id="2" name="TextBox 14"/>
        <cdr:cNvSpPr txBox="1"/>
      </cdr:nvSpPr>
      <cdr:spPr>
        <a:xfrm xmlns:a="http://schemas.openxmlformats.org/drawingml/2006/main">
          <a:off x="2323795" y="561274"/>
          <a:ext cx="1333805" cy="26157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sz="1100" dirty="0"/>
            <a:t>Gender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45659" cy="498056"/>
          </a:xfrm>
          <a:prstGeom prst="rect">
            <a:avLst/>
          </a:prstGeom>
          <a:noFill/>
          <a:ln>
            <a:noFill/>
          </a:ln>
        </p:spPr>
        <p:txBody>
          <a:bodyPr spcFirstLastPara="1" wrap="square" lIns="91424" tIns="45699" rIns="91424" bIns="45699"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4" tIns="45699" rIns="91424" bIns="45699"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4" tIns="45699" rIns="91424" bIns="45699"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428584"/>
            <a:ext cx="2945659" cy="498055"/>
          </a:xfrm>
          <a:prstGeom prst="rect">
            <a:avLst/>
          </a:prstGeom>
          <a:noFill/>
          <a:ln>
            <a:noFill/>
          </a:ln>
        </p:spPr>
        <p:txBody>
          <a:bodyPr spcFirstLastPara="1" wrap="square" lIns="91424" tIns="45699" rIns="91424" bIns="45699"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4" tIns="45699" rIns="91424" bIns="45699" anchor="b" anchorCtr="0">
            <a:noAutofit/>
          </a:bodyPr>
          <a:lstStyle/>
          <a:p>
            <a:pPr algn="r">
              <a:buSzPts val="1200"/>
            </a:pPr>
            <a:fld id="{00000000-1234-1234-1234-123412341234}" type="slidenum">
              <a:rPr lang="en-GB" sz="1200" smtClean="0">
                <a:solidFill>
                  <a:schemeClr val="dk1"/>
                </a:solidFill>
                <a:latin typeface="Calibri"/>
                <a:ea typeface="Calibri"/>
                <a:cs typeface="Calibri"/>
                <a:sym typeface="Calibri"/>
              </a:rPr>
              <a:pPr algn="r">
                <a:buSzPts val="1200"/>
              </a:pPr>
              <a:t>‹#›</a:t>
            </a:fld>
            <a:endParaRPr lang="en-GB"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16600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notes"/>
          <p:cNvSpPr txBox="1">
            <a:spLocks noGrp="1"/>
          </p:cNvSpPr>
          <p:nvPr>
            <p:ph type="body" idx="1"/>
          </p:nvPr>
        </p:nvSpPr>
        <p:spPr>
          <a:xfrm>
            <a:off x="679768" y="4777194"/>
            <a:ext cx="5438140" cy="3908614"/>
          </a:xfrm>
          <a:prstGeom prst="rect">
            <a:avLst/>
          </a:prstGeom>
          <a:noFill/>
          <a:ln>
            <a:noFill/>
          </a:ln>
        </p:spPr>
        <p:txBody>
          <a:bodyPr spcFirstLastPara="1" wrap="square" lIns="91424" tIns="45699" rIns="91424" bIns="45699" anchor="t" anchorCtr="0">
            <a:noAutofit/>
          </a:bodyPr>
          <a:lstStyle/>
          <a:p>
            <a:pPr marL="0" indent="0"/>
            <a:endParaRPr/>
          </a:p>
        </p:txBody>
      </p:sp>
      <p:sp>
        <p:nvSpPr>
          <p:cNvPr id="239" name="Google Shape;239;p1:notes"/>
          <p:cNvSpPr txBox="1">
            <a:spLocks noGrp="1"/>
          </p:cNvSpPr>
          <p:nvPr>
            <p:ph type="sldNum" idx="12"/>
          </p:nvPr>
        </p:nvSpPr>
        <p:spPr>
          <a:xfrm>
            <a:off x="3850443" y="9428584"/>
            <a:ext cx="2945659" cy="498055"/>
          </a:xfrm>
          <a:prstGeom prst="rect">
            <a:avLst/>
          </a:prstGeom>
          <a:noFill/>
          <a:ln>
            <a:noFill/>
          </a:ln>
        </p:spPr>
        <p:txBody>
          <a:bodyPr spcFirstLastPara="1" wrap="square" lIns="91424" tIns="45699" rIns="91424" bIns="45699" anchor="b" anchorCtr="0">
            <a:noAutofit/>
          </a:bodyPr>
          <a:lstStyle/>
          <a:p>
            <a:pPr algn="r">
              <a:buSzPts val="1400"/>
            </a:pPr>
            <a:fld id="{00000000-1234-1234-1234-123412341234}" type="slidenum">
              <a:rPr lang="en-GB">
                <a:solidFill>
                  <a:srgbClr val="000000"/>
                </a:solidFill>
              </a:rPr>
              <a:pPr algn="r">
                <a:buSzPts val="1400"/>
              </a:pPr>
              <a:t>1</a:t>
            </a:fld>
            <a:endParaRPr>
              <a:solidFill>
                <a:srgbClr val="000000"/>
              </a:solidFill>
            </a:endParaRPr>
          </a:p>
        </p:txBody>
      </p:sp>
    </p:spTree>
    <p:extLst>
      <p:ext uri="{BB962C8B-B14F-4D97-AF65-F5344CB8AC3E}">
        <p14:creationId xmlns:p14="http://schemas.microsoft.com/office/powerpoint/2010/main" val="1227534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69996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869206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998538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73605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500730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355020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671789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761785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801669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573916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8B1980E-A3CF-4787-9F01-30E8C9906FED}"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492301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447816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828013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553080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534776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794465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720211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925848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9476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5891874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914460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4237161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534776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235859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2937627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2630930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620172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0726058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2771216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9311020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9775569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055672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7327509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5247000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9150526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7066472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164172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0502841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6621018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3535062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455817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3411044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534776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7716810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0319235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8126277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3510051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405959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9835829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8729850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0974544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4032611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0102869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129399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259683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5771099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5844713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0418259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379515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0972344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3923319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8767735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209506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8757397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691610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8107145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87852068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78543735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67174277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016837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750284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0389122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pic>
        <p:nvPicPr>
          <p:cNvPr id="18" name="Google Shape;18;p2" descr="graphics1.emf"/>
          <p:cNvPicPr preferRelativeResize="0"/>
          <p:nvPr/>
        </p:nvPicPr>
        <p:blipFill rotWithShape="1">
          <a:blip r:embed="rId2">
            <a:alphaModFix/>
          </a:blip>
          <a:srcRect b="8320"/>
          <a:stretch/>
        </p:blipFill>
        <p:spPr>
          <a:xfrm>
            <a:off x="6681338" y="4181947"/>
            <a:ext cx="5522181" cy="2676055"/>
          </a:xfrm>
          <a:prstGeom prst="rect">
            <a:avLst/>
          </a:prstGeom>
          <a:noFill/>
          <a:ln>
            <a:noFill/>
          </a:ln>
        </p:spPr>
      </p:pic>
      <p:sp>
        <p:nvSpPr>
          <p:cNvPr id="19" name="Google Shape;19;p2"/>
          <p:cNvSpPr txBox="1">
            <a:spLocks noGrp="1"/>
          </p:cNvSpPr>
          <p:nvPr>
            <p:ph type="ctrTitle"/>
          </p:nvPr>
        </p:nvSpPr>
        <p:spPr>
          <a:xfrm>
            <a:off x="2523067" y="1695450"/>
            <a:ext cx="8825167" cy="1890150"/>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chemeClr val="dk2"/>
              </a:buClr>
              <a:buSzPts val="3400"/>
              <a:buFont typeface="Rockwell"/>
              <a:buNone/>
              <a:defRPr sz="3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2523069" y="3780374"/>
            <a:ext cx="6308564" cy="752677"/>
          </a:xfrm>
          <a:prstGeom prst="rect">
            <a:avLst/>
          </a:prstGeom>
          <a:noFill/>
          <a:ln>
            <a:noFill/>
          </a:ln>
        </p:spPr>
        <p:txBody>
          <a:bodyPr spcFirstLastPara="1" wrap="square" lIns="0" tIns="0" rIns="0" bIns="0" anchor="t" anchorCtr="0"/>
          <a:lstStyle>
            <a:lvl1pPr lvl="0" algn="l">
              <a:lnSpc>
                <a:spcPct val="133333"/>
              </a:lnSpc>
              <a:spcBef>
                <a:spcPts val="0"/>
              </a:spcBef>
              <a:spcAft>
                <a:spcPts val="0"/>
              </a:spcAft>
              <a:buClr>
                <a:schemeClr val="dk2"/>
              </a:buClr>
              <a:buSzPts val="1800"/>
              <a:buNone/>
              <a:defRPr sz="1800">
                <a:solidFill>
                  <a:schemeClr val="dk2"/>
                </a:solidFill>
                <a:latin typeface="Arial"/>
                <a:ea typeface="Arial"/>
                <a:cs typeface="Arial"/>
                <a:sym typeface="Arial"/>
              </a:defRPr>
            </a:lvl1pPr>
            <a:lvl2pPr lvl="1" algn="ctr">
              <a:lnSpc>
                <a:spcPct val="114285"/>
              </a:lnSpc>
              <a:spcBef>
                <a:spcPts val="0"/>
              </a:spcBef>
              <a:spcAft>
                <a:spcPts val="0"/>
              </a:spcAft>
              <a:buClr>
                <a:srgbClr val="888888"/>
              </a:buClr>
              <a:buSzPts val="1400"/>
              <a:buNone/>
              <a:defRPr>
                <a:solidFill>
                  <a:srgbClr val="888888"/>
                </a:solidFill>
              </a:defRPr>
            </a:lvl2pPr>
            <a:lvl3pPr lvl="2" algn="ctr">
              <a:lnSpc>
                <a:spcPct val="114285"/>
              </a:lnSpc>
              <a:spcBef>
                <a:spcPts val="0"/>
              </a:spcBef>
              <a:spcAft>
                <a:spcPts val="0"/>
              </a:spcAft>
              <a:buClr>
                <a:srgbClr val="888888"/>
              </a:buClr>
              <a:buSzPts val="1400"/>
              <a:buNone/>
              <a:defRPr>
                <a:solidFill>
                  <a:srgbClr val="888888"/>
                </a:solidFill>
              </a:defRPr>
            </a:lvl3pPr>
            <a:lvl4pPr lvl="3" algn="ctr">
              <a:lnSpc>
                <a:spcPct val="114285"/>
              </a:lnSpc>
              <a:spcBef>
                <a:spcPts val="0"/>
              </a:spcBef>
              <a:spcAft>
                <a:spcPts val="0"/>
              </a:spcAft>
              <a:buClr>
                <a:srgbClr val="888888"/>
              </a:buClr>
              <a:buSzPts val="1400"/>
              <a:buNone/>
              <a:defRPr>
                <a:solidFill>
                  <a:srgbClr val="888888"/>
                </a:solidFill>
              </a:defRPr>
            </a:lvl4pPr>
            <a:lvl5pPr lvl="4" algn="ctr">
              <a:lnSpc>
                <a:spcPct val="114285"/>
              </a:lnSpc>
              <a:spcBef>
                <a:spcPts val="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21" name="Google Shape;21;p2"/>
          <p:cNvPicPr preferRelativeResize="0"/>
          <p:nvPr/>
        </p:nvPicPr>
        <p:blipFill rotWithShape="1">
          <a:blip r:embed="rId3">
            <a:alphaModFix/>
          </a:blip>
          <a:srcRect t="7841"/>
          <a:stretch/>
        </p:blipFill>
        <p:spPr>
          <a:xfrm>
            <a:off x="359092" y="193558"/>
            <a:ext cx="3666643" cy="116271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B1426-8942-4BC9-A51C-7F6C8C0E3D85}" type="datetimeFigureOut">
              <a:rPr lang="en-GB" smtClean="0"/>
              <a:t>23/06/2023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999767-34DB-4447-B48E-4B58A4870ACA}" type="slidenum">
              <a:rPr lang="en-GB" smtClean="0"/>
              <a:t>‹#›</a:t>
            </a:fld>
            <a:endParaRPr lang="en-GB"/>
          </a:p>
        </p:txBody>
      </p:sp>
    </p:spTree>
    <p:extLst>
      <p:ext uri="{BB962C8B-B14F-4D97-AF65-F5344CB8AC3E}">
        <p14:creationId xmlns:p14="http://schemas.microsoft.com/office/powerpoint/2010/main" val="1479866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1"/>
        <p:cNvGrpSpPr/>
        <p:nvPr/>
      </p:nvGrpSpPr>
      <p:grpSpPr>
        <a:xfrm>
          <a:off x="0" y="0"/>
          <a:ext cx="0" cy="0"/>
          <a:chOff x="0" y="0"/>
          <a:chExt cx="0" cy="0"/>
        </a:xfrm>
      </p:grpSpPr>
      <p:sp>
        <p:nvSpPr>
          <p:cNvPr id="132" name="Google Shape;132;p13"/>
          <p:cNvSpPr txBox="1">
            <a:spLocks noGrp="1"/>
          </p:cNvSpPr>
          <p:nvPr>
            <p:ph type="title"/>
          </p:nvPr>
        </p:nvSpPr>
        <p:spPr>
          <a:xfrm>
            <a:off x="675533" y="2137806"/>
            <a:ext cx="1699366"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13"/>
          <p:cNvSpPr txBox="1">
            <a:spLocks noGrp="1"/>
          </p:cNvSpPr>
          <p:nvPr>
            <p:ph type="body" idx="1"/>
          </p:nvPr>
        </p:nvSpPr>
        <p:spPr>
          <a:xfrm>
            <a:off x="2516385" y="1713137"/>
            <a:ext cx="8949447" cy="3895851"/>
          </a:xfrm>
          <a:prstGeom prst="rect">
            <a:avLst/>
          </a:prstGeom>
          <a:noFill/>
          <a:ln>
            <a:noFill/>
          </a:ln>
        </p:spPr>
        <p:txBody>
          <a:bodyPr spcFirstLastPara="1" wrap="square" lIns="0" tIns="0" rIns="0" bIns="0" anchor="t" anchorCtr="0"/>
          <a:lstStyle>
            <a:lvl1pPr marL="457200" lvl="0" indent="-228600" algn="l">
              <a:lnSpc>
                <a:spcPct val="88888"/>
              </a:lnSpc>
              <a:spcBef>
                <a:spcPts val="0"/>
              </a:spcBef>
              <a:spcAft>
                <a:spcPts val="0"/>
              </a:spcAft>
              <a:buClr>
                <a:schemeClr val="dk2"/>
              </a:buClr>
              <a:buSzPts val="1800"/>
              <a:buNone/>
              <a:defRPr/>
            </a:lvl1pPr>
            <a:lvl2pPr marL="914400" lvl="1" indent="-342900" algn="l">
              <a:lnSpc>
                <a:spcPct val="88888"/>
              </a:lnSpc>
              <a:spcBef>
                <a:spcPts val="0"/>
              </a:spcBef>
              <a:spcAft>
                <a:spcPts val="0"/>
              </a:spcAft>
              <a:buClr>
                <a:schemeClr val="dk1"/>
              </a:buClr>
              <a:buSzPts val="1800"/>
              <a:buChar char="•"/>
              <a:defRPr/>
            </a:lvl2pPr>
            <a:lvl3pPr marL="1371600" lvl="2" indent="-228600" algn="l">
              <a:lnSpc>
                <a:spcPct val="88888"/>
              </a:lnSpc>
              <a:spcBef>
                <a:spcPts val="0"/>
              </a:spcBef>
              <a:spcAft>
                <a:spcPts val="0"/>
              </a:spcAft>
              <a:buClr>
                <a:schemeClr val="dk1"/>
              </a:buClr>
              <a:buSzPts val="1800"/>
              <a:buNone/>
              <a:defRPr/>
            </a:lvl3pPr>
            <a:lvl4pPr marL="1828800" lvl="3" indent="-228600" algn="l">
              <a:lnSpc>
                <a:spcPct val="88888"/>
              </a:lnSpc>
              <a:spcBef>
                <a:spcPts val="0"/>
              </a:spcBef>
              <a:spcAft>
                <a:spcPts val="0"/>
              </a:spcAft>
              <a:buClr>
                <a:schemeClr val="dk1"/>
              </a:buClr>
              <a:buSzPts val="1800"/>
              <a:buNone/>
              <a:defRPr/>
            </a:lvl4pPr>
            <a:lvl5pPr marL="2286000" lvl="4" indent="-228600" algn="l">
              <a:lnSpc>
                <a:spcPct val="88888"/>
              </a:lnSpc>
              <a:spcBef>
                <a:spcPts val="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16253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hank you">
  <p:cSld name="Thank you">
    <p:bg>
      <p:bgPr>
        <a:solidFill>
          <a:schemeClr val="accent1"/>
        </a:solidFill>
        <a:effectLst/>
      </p:bgPr>
    </p:bg>
    <p:spTree>
      <p:nvGrpSpPr>
        <p:cNvPr id="1" name="Shape 227"/>
        <p:cNvGrpSpPr/>
        <p:nvPr/>
      </p:nvGrpSpPr>
      <p:grpSpPr>
        <a:xfrm>
          <a:off x="0" y="0"/>
          <a:ext cx="0" cy="0"/>
          <a:chOff x="0" y="0"/>
          <a:chExt cx="0" cy="0"/>
        </a:xfrm>
      </p:grpSpPr>
      <p:sp>
        <p:nvSpPr>
          <p:cNvPr id="228" name="Google Shape;228;p21"/>
          <p:cNvSpPr txBox="1">
            <a:spLocks noGrp="1"/>
          </p:cNvSpPr>
          <p:nvPr>
            <p:ph type="ctrTitle"/>
          </p:nvPr>
        </p:nvSpPr>
        <p:spPr>
          <a:xfrm>
            <a:off x="2523066" y="1479283"/>
            <a:ext cx="8825167" cy="1258964"/>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chemeClr val="lt2"/>
              </a:buClr>
              <a:buSzPts val="7000"/>
              <a:buFont typeface="Rockwell"/>
              <a:buNone/>
              <a:defRPr sz="70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9" name="Google Shape;229;p21"/>
          <p:cNvSpPr txBox="1">
            <a:spLocks noGrp="1"/>
          </p:cNvSpPr>
          <p:nvPr>
            <p:ph type="subTitle" idx="1"/>
          </p:nvPr>
        </p:nvSpPr>
        <p:spPr>
          <a:xfrm>
            <a:off x="2523069" y="2888644"/>
            <a:ext cx="6308564" cy="752677"/>
          </a:xfrm>
          <a:prstGeom prst="rect">
            <a:avLst/>
          </a:prstGeom>
          <a:noFill/>
          <a:ln>
            <a:noFill/>
          </a:ln>
        </p:spPr>
        <p:txBody>
          <a:bodyPr spcFirstLastPara="1" wrap="square" lIns="0" tIns="0" rIns="0" bIns="0" anchor="t" anchorCtr="0"/>
          <a:lstStyle>
            <a:lvl1pPr lvl="0" algn="l">
              <a:lnSpc>
                <a:spcPct val="133333"/>
              </a:lnSpc>
              <a:spcBef>
                <a:spcPts val="0"/>
              </a:spcBef>
              <a:spcAft>
                <a:spcPts val="0"/>
              </a:spcAft>
              <a:buClr>
                <a:srgbClr val="FFFFFF"/>
              </a:buClr>
              <a:buSzPts val="1800"/>
              <a:buNone/>
              <a:defRPr sz="1800">
                <a:solidFill>
                  <a:srgbClr val="FFFFFF"/>
                </a:solidFill>
                <a:latin typeface="Arial"/>
                <a:ea typeface="Arial"/>
                <a:cs typeface="Arial"/>
                <a:sym typeface="Arial"/>
              </a:defRPr>
            </a:lvl1pPr>
            <a:lvl2pPr lvl="1" algn="ctr">
              <a:lnSpc>
                <a:spcPct val="114285"/>
              </a:lnSpc>
              <a:spcBef>
                <a:spcPts val="0"/>
              </a:spcBef>
              <a:spcAft>
                <a:spcPts val="0"/>
              </a:spcAft>
              <a:buClr>
                <a:srgbClr val="888888"/>
              </a:buClr>
              <a:buSzPts val="1400"/>
              <a:buNone/>
              <a:defRPr>
                <a:solidFill>
                  <a:srgbClr val="888888"/>
                </a:solidFill>
              </a:defRPr>
            </a:lvl2pPr>
            <a:lvl3pPr lvl="2" algn="ctr">
              <a:lnSpc>
                <a:spcPct val="114285"/>
              </a:lnSpc>
              <a:spcBef>
                <a:spcPts val="0"/>
              </a:spcBef>
              <a:spcAft>
                <a:spcPts val="0"/>
              </a:spcAft>
              <a:buClr>
                <a:srgbClr val="888888"/>
              </a:buClr>
              <a:buSzPts val="1400"/>
              <a:buNone/>
              <a:defRPr>
                <a:solidFill>
                  <a:srgbClr val="888888"/>
                </a:solidFill>
              </a:defRPr>
            </a:lvl3pPr>
            <a:lvl4pPr lvl="3" algn="ctr">
              <a:lnSpc>
                <a:spcPct val="114285"/>
              </a:lnSpc>
              <a:spcBef>
                <a:spcPts val="0"/>
              </a:spcBef>
              <a:spcAft>
                <a:spcPts val="0"/>
              </a:spcAft>
              <a:buClr>
                <a:srgbClr val="888888"/>
              </a:buClr>
              <a:buSzPts val="1400"/>
              <a:buNone/>
              <a:defRPr>
                <a:solidFill>
                  <a:srgbClr val="888888"/>
                </a:solidFill>
              </a:defRPr>
            </a:lvl4pPr>
            <a:lvl5pPr lvl="4" algn="ctr">
              <a:lnSpc>
                <a:spcPct val="114285"/>
              </a:lnSpc>
              <a:spcBef>
                <a:spcPts val="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230" name="Google Shape;230;p21" descr="graphics2.emf"/>
          <p:cNvPicPr preferRelativeResize="0"/>
          <p:nvPr/>
        </p:nvPicPr>
        <p:blipFill rotWithShape="1">
          <a:blip r:embed="rId2">
            <a:alphaModFix/>
          </a:blip>
          <a:srcRect r="12150"/>
          <a:stretch/>
        </p:blipFill>
        <p:spPr>
          <a:xfrm>
            <a:off x="6917107" y="3171825"/>
            <a:ext cx="5274896" cy="3102896"/>
          </a:xfrm>
          <a:prstGeom prst="rect">
            <a:avLst/>
          </a:prstGeom>
          <a:noFill/>
          <a:ln>
            <a:noFill/>
          </a:ln>
        </p:spPr>
      </p:pic>
      <p:sp>
        <p:nvSpPr>
          <p:cNvPr id="231" name="Google Shape;231;p21"/>
          <p:cNvSpPr txBox="1">
            <a:spLocks noGrp="1"/>
          </p:cNvSpPr>
          <p:nvPr>
            <p:ph type="body" idx="2"/>
          </p:nvPr>
        </p:nvSpPr>
        <p:spPr>
          <a:xfrm>
            <a:off x="2523067" y="5918598"/>
            <a:ext cx="6147335" cy="256480"/>
          </a:xfrm>
          <a:prstGeom prst="rect">
            <a:avLst/>
          </a:prstGeom>
          <a:noFill/>
          <a:ln>
            <a:noFill/>
          </a:ln>
        </p:spPr>
        <p:txBody>
          <a:bodyPr spcFirstLastPara="1" wrap="square" lIns="0" tIns="0" rIns="0" bIns="0" anchor="t" anchorCtr="0"/>
          <a:lstStyle>
            <a:lvl1pPr marL="457200" lvl="0"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1pPr>
            <a:lvl2pPr marL="914400" lvl="1" indent="-342900" algn="l">
              <a:lnSpc>
                <a:spcPct val="111111"/>
              </a:lnSpc>
              <a:spcBef>
                <a:spcPts val="0"/>
              </a:spcBef>
              <a:spcAft>
                <a:spcPts val="0"/>
              </a:spcAft>
              <a:buClr>
                <a:srgbClr val="FFFFFF"/>
              </a:buClr>
              <a:buSzPts val="1800"/>
              <a:buChar char="•"/>
              <a:defRPr sz="1800">
                <a:solidFill>
                  <a:srgbClr val="FFFFFF"/>
                </a:solidFill>
                <a:latin typeface="Arial"/>
                <a:ea typeface="Arial"/>
                <a:cs typeface="Arial"/>
                <a:sym typeface="Arial"/>
              </a:defRPr>
            </a:lvl2pPr>
            <a:lvl3pPr marL="1371600" lvl="2"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3pPr>
            <a:lvl4pPr marL="1828800" lvl="3"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4pPr>
            <a:lvl5pPr marL="2286000" lvl="4"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91297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FED23-ACB6-46EE-A156-5C843C9CCB26}"/>
              </a:ext>
            </a:extLst>
          </p:cNvPr>
          <p:cNvSpPr>
            <a:spLocks noGrp="1"/>
          </p:cNvSpPr>
          <p:nvPr>
            <p:ph type="title"/>
          </p:nvPr>
        </p:nvSpPr>
        <p:spPr/>
        <p:txBody>
          <a:bodyPr/>
          <a:lstStyle/>
          <a:p>
            <a:r>
              <a:rPr lang="en-US"/>
              <a:t>Click to edit Master title style</a:t>
            </a:r>
            <a:endParaRPr lang="en-GB"/>
          </a:p>
        </p:txBody>
      </p:sp>
      <p:sp>
        <p:nvSpPr>
          <p:cNvPr id="3" name="Chart Placeholder 2">
            <a:extLst>
              <a:ext uri="{FF2B5EF4-FFF2-40B4-BE49-F238E27FC236}">
                <a16:creationId xmlns:a16="http://schemas.microsoft.com/office/drawing/2014/main" id="{90FB5C9B-E2CC-43C7-9645-F99FF9456C90}"/>
              </a:ext>
            </a:extLst>
          </p:cNvPr>
          <p:cNvSpPr>
            <a:spLocks noGrp="1"/>
          </p:cNvSpPr>
          <p:nvPr>
            <p:ph type="chart" idx="1"/>
          </p:nvPr>
        </p:nvSpPr>
        <p:spPr/>
        <p:txBody>
          <a:bodyPr/>
          <a:lstStyle/>
          <a:p>
            <a:endParaRPr lang="en-GB"/>
          </a:p>
        </p:txBody>
      </p:sp>
      <p:sp>
        <p:nvSpPr>
          <p:cNvPr id="4" name="Slide Number Placeholder 3">
            <a:extLst>
              <a:ext uri="{FF2B5EF4-FFF2-40B4-BE49-F238E27FC236}">
                <a16:creationId xmlns:a16="http://schemas.microsoft.com/office/drawing/2014/main" id="{2401A863-13C4-411C-9AF5-F3554FCD07BD}"/>
              </a:ext>
            </a:extLst>
          </p:cNvPr>
          <p:cNvSpPr>
            <a:spLocks noGrp="1"/>
          </p:cNvSpPr>
          <p:nvPr>
            <p:ph type="sldNum" idx="10"/>
          </p:nvPr>
        </p:nvSpPr>
        <p:spPr/>
        <p:txBody>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59133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Logo page 1 no Mark">
  <p:cSld name="Logo page 1 no Mark">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29" name="Google Shape;29;p4"/>
          <p:cNvSpPr>
            <a:spLocks noGrp="1"/>
          </p:cNvSpPr>
          <p:nvPr>
            <p:ph type="pic" idx="2"/>
          </p:nvPr>
        </p:nvSpPr>
        <p:spPr>
          <a:xfrm>
            <a:off x="672697"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Google Shape;30;p4"/>
          <p:cNvSpPr>
            <a:spLocks noGrp="1"/>
          </p:cNvSpPr>
          <p:nvPr>
            <p:ph type="pic" idx="3"/>
          </p:nvPr>
        </p:nvSpPr>
        <p:spPr>
          <a:xfrm>
            <a:off x="4360043"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 name="Google Shape;31;p4"/>
          <p:cNvSpPr>
            <a:spLocks noGrp="1"/>
          </p:cNvSpPr>
          <p:nvPr>
            <p:ph type="pic" idx="4"/>
          </p:nvPr>
        </p:nvSpPr>
        <p:spPr>
          <a:xfrm>
            <a:off x="8047394"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Google Shape;32;p4"/>
          <p:cNvSpPr>
            <a:spLocks noGrp="1"/>
          </p:cNvSpPr>
          <p:nvPr>
            <p:ph type="pic" idx="5"/>
          </p:nvPr>
        </p:nvSpPr>
        <p:spPr>
          <a:xfrm>
            <a:off x="672697"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 name="Google Shape;33;p4"/>
          <p:cNvSpPr>
            <a:spLocks noGrp="1"/>
          </p:cNvSpPr>
          <p:nvPr>
            <p:ph type="pic" idx="6"/>
          </p:nvPr>
        </p:nvSpPr>
        <p:spPr>
          <a:xfrm>
            <a:off x="4360043"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 name="Google Shape;34;p4"/>
          <p:cNvSpPr>
            <a:spLocks noGrp="1"/>
          </p:cNvSpPr>
          <p:nvPr>
            <p:ph type="pic" idx="7"/>
          </p:nvPr>
        </p:nvSpPr>
        <p:spPr>
          <a:xfrm>
            <a:off x="8047394"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 name="Google Shape;35;p4"/>
          <p:cNvSpPr>
            <a:spLocks noGrp="1"/>
          </p:cNvSpPr>
          <p:nvPr>
            <p:ph type="pic" idx="8"/>
          </p:nvPr>
        </p:nvSpPr>
        <p:spPr>
          <a:xfrm>
            <a:off x="672697"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 name="Google Shape;36;p4"/>
          <p:cNvSpPr>
            <a:spLocks noGrp="1"/>
          </p:cNvSpPr>
          <p:nvPr>
            <p:ph type="pic" idx="9"/>
          </p:nvPr>
        </p:nvSpPr>
        <p:spPr>
          <a:xfrm>
            <a:off x="4360043"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 name="Google Shape;37;p4"/>
          <p:cNvSpPr>
            <a:spLocks noGrp="1"/>
          </p:cNvSpPr>
          <p:nvPr>
            <p:ph type="pic" idx="13"/>
          </p:nvPr>
        </p:nvSpPr>
        <p:spPr>
          <a:xfrm>
            <a:off x="8047394"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38" name="Google Shape;38;p4"/>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pic>
        <p:nvPicPr>
          <p:cNvPr id="39" name="Google Shape;39;p4" descr="logo.emf"/>
          <p:cNvPicPr preferRelativeResize="0"/>
          <p:nvPr/>
        </p:nvPicPr>
        <p:blipFill rotWithShape="1">
          <a:blip r:embed="rId2">
            <a:alphaModFix/>
          </a:blip>
          <a:srcRect/>
          <a:stretch/>
        </p:blipFill>
        <p:spPr>
          <a:xfrm>
            <a:off x="10056236" y="6276540"/>
            <a:ext cx="1460499" cy="37907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ogo page 1 with Mark">
  <p:cSld name="Logo page 1 with Mark">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44" name="Google Shape;44;p5"/>
          <p:cNvSpPr>
            <a:spLocks noGrp="1"/>
          </p:cNvSpPr>
          <p:nvPr>
            <p:ph type="pic" idx="2"/>
          </p:nvPr>
        </p:nvSpPr>
        <p:spPr>
          <a:xfrm>
            <a:off x="672697"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 name="Google Shape;45;p5"/>
          <p:cNvSpPr>
            <a:spLocks noGrp="1"/>
          </p:cNvSpPr>
          <p:nvPr>
            <p:ph type="pic" idx="3"/>
          </p:nvPr>
        </p:nvSpPr>
        <p:spPr>
          <a:xfrm>
            <a:off x="4360043"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 name="Google Shape;46;p5"/>
          <p:cNvSpPr>
            <a:spLocks noGrp="1"/>
          </p:cNvSpPr>
          <p:nvPr>
            <p:ph type="pic" idx="4"/>
          </p:nvPr>
        </p:nvSpPr>
        <p:spPr>
          <a:xfrm>
            <a:off x="8047394"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 name="Google Shape;47;p5"/>
          <p:cNvSpPr>
            <a:spLocks noGrp="1"/>
          </p:cNvSpPr>
          <p:nvPr>
            <p:ph type="pic" idx="5"/>
          </p:nvPr>
        </p:nvSpPr>
        <p:spPr>
          <a:xfrm>
            <a:off x="672697"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 name="Google Shape;48;p5"/>
          <p:cNvSpPr>
            <a:spLocks noGrp="1"/>
          </p:cNvSpPr>
          <p:nvPr>
            <p:ph type="pic" idx="6"/>
          </p:nvPr>
        </p:nvSpPr>
        <p:spPr>
          <a:xfrm>
            <a:off x="4360043"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 name="Google Shape;49;p5"/>
          <p:cNvSpPr>
            <a:spLocks noGrp="1"/>
          </p:cNvSpPr>
          <p:nvPr>
            <p:ph type="pic" idx="7"/>
          </p:nvPr>
        </p:nvSpPr>
        <p:spPr>
          <a:xfrm>
            <a:off x="8047394"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5"/>
          <p:cNvSpPr>
            <a:spLocks noGrp="1"/>
          </p:cNvSpPr>
          <p:nvPr>
            <p:ph type="pic" idx="8"/>
          </p:nvPr>
        </p:nvSpPr>
        <p:spPr>
          <a:xfrm>
            <a:off x="672697"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 name="Google Shape;51;p5"/>
          <p:cNvSpPr>
            <a:spLocks noGrp="1"/>
          </p:cNvSpPr>
          <p:nvPr>
            <p:ph type="pic" idx="9"/>
          </p:nvPr>
        </p:nvSpPr>
        <p:spPr>
          <a:xfrm>
            <a:off x="4360043"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 name="Google Shape;52;p5"/>
          <p:cNvSpPr>
            <a:spLocks noGrp="1"/>
          </p:cNvSpPr>
          <p:nvPr>
            <p:ph type="pic" idx="13"/>
          </p:nvPr>
        </p:nvSpPr>
        <p:spPr>
          <a:xfrm>
            <a:off x="8047394"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Logo page 2 no Mark">
  <p:cSld name="Logo page 2 no Mark">
    <p:spTree>
      <p:nvGrpSpPr>
        <p:cNvPr id="1" name="Shape 53"/>
        <p:cNvGrpSpPr/>
        <p:nvPr/>
      </p:nvGrpSpPr>
      <p:grpSpPr>
        <a:xfrm>
          <a:off x="0" y="0"/>
          <a:ext cx="0" cy="0"/>
          <a:chOff x="0" y="0"/>
          <a:chExt cx="0" cy="0"/>
        </a:xfrm>
      </p:grpSpPr>
      <p:sp>
        <p:nvSpPr>
          <p:cNvPr id="54" name="Google Shape;54;p6"/>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57" name="Google Shape;57;p6"/>
          <p:cNvSpPr>
            <a:spLocks noGrp="1"/>
          </p:cNvSpPr>
          <p:nvPr>
            <p:ph type="pic" idx="2"/>
          </p:nvPr>
        </p:nvSpPr>
        <p:spPr>
          <a:xfrm>
            <a:off x="672696"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8" name="Google Shape;58;p6"/>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pic>
        <p:nvPicPr>
          <p:cNvPr id="59" name="Google Shape;59;p6" descr="logo.emf"/>
          <p:cNvPicPr preferRelativeResize="0"/>
          <p:nvPr/>
        </p:nvPicPr>
        <p:blipFill rotWithShape="1">
          <a:blip r:embed="rId2">
            <a:alphaModFix/>
          </a:blip>
          <a:srcRect/>
          <a:stretch/>
        </p:blipFill>
        <p:spPr>
          <a:xfrm>
            <a:off x="9571569" y="6239556"/>
            <a:ext cx="1947332" cy="379072"/>
          </a:xfrm>
          <a:prstGeom prst="rect">
            <a:avLst/>
          </a:prstGeom>
          <a:noFill/>
          <a:ln>
            <a:noFill/>
          </a:ln>
        </p:spPr>
      </p:pic>
      <p:sp>
        <p:nvSpPr>
          <p:cNvPr id="60" name="Google Shape;60;p6"/>
          <p:cNvSpPr>
            <a:spLocks noGrp="1"/>
          </p:cNvSpPr>
          <p:nvPr>
            <p:ph type="pic" idx="3"/>
          </p:nvPr>
        </p:nvSpPr>
        <p:spPr>
          <a:xfrm>
            <a:off x="254752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 name="Google Shape;61;p6"/>
          <p:cNvSpPr>
            <a:spLocks noGrp="1"/>
          </p:cNvSpPr>
          <p:nvPr>
            <p:ph type="pic" idx="4"/>
          </p:nvPr>
        </p:nvSpPr>
        <p:spPr>
          <a:xfrm>
            <a:off x="442235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 name="Google Shape;62;p6"/>
          <p:cNvSpPr>
            <a:spLocks noGrp="1"/>
          </p:cNvSpPr>
          <p:nvPr>
            <p:ph type="pic" idx="5"/>
          </p:nvPr>
        </p:nvSpPr>
        <p:spPr>
          <a:xfrm>
            <a:off x="6297189"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6"/>
          <p:cNvSpPr>
            <a:spLocks noGrp="1"/>
          </p:cNvSpPr>
          <p:nvPr>
            <p:ph type="pic" idx="6"/>
          </p:nvPr>
        </p:nvSpPr>
        <p:spPr>
          <a:xfrm>
            <a:off x="817201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Google Shape;64;p6"/>
          <p:cNvSpPr>
            <a:spLocks noGrp="1"/>
          </p:cNvSpPr>
          <p:nvPr>
            <p:ph type="pic" idx="7"/>
          </p:nvPr>
        </p:nvSpPr>
        <p:spPr>
          <a:xfrm>
            <a:off x="1004684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 name="Google Shape;65;p6"/>
          <p:cNvSpPr>
            <a:spLocks noGrp="1"/>
          </p:cNvSpPr>
          <p:nvPr>
            <p:ph type="pic" idx="8"/>
          </p:nvPr>
        </p:nvSpPr>
        <p:spPr>
          <a:xfrm>
            <a:off x="672696"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 name="Google Shape;66;p6"/>
          <p:cNvSpPr>
            <a:spLocks noGrp="1"/>
          </p:cNvSpPr>
          <p:nvPr>
            <p:ph type="pic" idx="9"/>
          </p:nvPr>
        </p:nvSpPr>
        <p:spPr>
          <a:xfrm>
            <a:off x="254752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 name="Google Shape;67;p6"/>
          <p:cNvSpPr>
            <a:spLocks noGrp="1"/>
          </p:cNvSpPr>
          <p:nvPr>
            <p:ph type="pic" idx="13"/>
          </p:nvPr>
        </p:nvSpPr>
        <p:spPr>
          <a:xfrm>
            <a:off x="442235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6"/>
          <p:cNvSpPr>
            <a:spLocks noGrp="1"/>
          </p:cNvSpPr>
          <p:nvPr>
            <p:ph type="pic" idx="14"/>
          </p:nvPr>
        </p:nvSpPr>
        <p:spPr>
          <a:xfrm>
            <a:off x="6297189"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 name="Google Shape;69;p6"/>
          <p:cNvSpPr>
            <a:spLocks noGrp="1"/>
          </p:cNvSpPr>
          <p:nvPr>
            <p:ph type="pic" idx="15"/>
          </p:nvPr>
        </p:nvSpPr>
        <p:spPr>
          <a:xfrm>
            <a:off x="817201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 name="Google Shape;70;p6"/>
          <p:cNvSpPr>
            <a:spLocks noGrp="1"/>
          </p:cNvSpPr>
          <p:nvPr>
            <p:ph type="pic" idx="16"/>
          </p:nvPr>
        </p:nvSpPr>
        <p:spPr>
          <a:xfrm>
            <a:off x="1004684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 name="Google Shape;71;p6"/>
          <p:cNvSpPr>
            <a:spLocks noGrp="1"/>
          </p:cNvSpPr>
          <p:nvPr>
            <p:ph type="pic" idx="17"/>
          </p:nvPr>
        </p:nvSpPr>
        <p:spPr>
          <a:xfrm>
            <a:off x="672696"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 name="Google Shape;72;p6"/>
          <p:cNvSpPr>
            <a:spLocks noGrp="1"/>
          </p:cNvSpPr>
          <p:nvPr>
            <p:ph type="pic" idx="18"/>
          </p:nvPr>
        </p:nvSpPr>
        <p:spPr>
          <a:xfrm>
            <a:off x="254752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 name="Google Shape;73;p6"/>
          <p:cNvSpPr>
            <a:spLocks noGrp="1"/>
          </p:cNvSpPr>
          <p:nvPr>
            <p:ph type="pic" idx="19"/>
          </p:nvPr>
        </p:nvSpPr>
        <p:spPr>
          <a:xfrm>
            <a:off x="442235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 name="Google Shape;74;p6"/>
          <p:cNvSpPr>
            <a:spLocks noGrp="1"/>
          </p:cNvSpPr>
          <p:nvPr>
            <p:ph type="pic" idx="20"/>
          </p:nvPr>
        </p:nvSpPr>
        <p:spPr>
          <a:xfrm>
            <a:off x="6297189"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Google Shape;75;p6"/>
          <p:cNvSpPr>
            <a:spLocks noGrp="1"/>
          </p:cNvSpPr>
          <p:nvPr>
            <p:ph type="pic" idx="21"/>
          </p:nvPr>
        </p:nvSpPr>
        <p:spPr>
          <a:xfrm>
            <a:off x="817201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 name="Google Shape;76;p6"/>
          <p:cNvSpPr>
            <a:spLocks noGrp="1"/>
          </p:cNvSpPr>
          <p:nvPr>
            <p:ph type="pic" idx="22"/>
          </p:nvPr>
        </p:nvSpPr>
        <p:spPr>
          <a:xfrm>
            <a:off x="1004684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ogo page 2 with Mark">
  <p:cSld name="Logo page 2 with Mark">
    <p:spTree>
      <p:nvGrpSpPr>
        <p:cNvPr id="1" name="Shape 77"/>
        <p:cNvGrpSpPr/>
        <p:nvPr/>
      </p:nvGrpSpPr>
      <p:grpSpPr>
        <a:xfrm>
          <a:off x="0" y="0"/>
          <a:ext cx="0" cy="0"/>
          <a:chOff x="0" y="0"/>
          <a:chExt cx="0" cy="0"/>
        </a:xfrm>
      </p:grpSpPr>
      <p:sp>
        <p:nvSpPr>
          <p:cNvPr id="78" name="Google Shape;78;p7"/>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7"/>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81" name="Google Shape;81;p7"/>
          <p:cNvSpPr>
            <a:spLocks noGrp="1"/>
          </p:cNvSpPr>
          <p:nvPr>
            <p:ph type="pic" idx="2"/>
          </p:nvPr>
        </p:nvSpPr>
        <p:spPr>
          <a:xfrm>
            <a:off x="672696"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7"/>
          <p:cNvSpPr>
            <a:spLocks noGrp="1"/>
          </p:cNvSpPr>
          <p:nvPr>
            <p:ph type="pic" idx="3"/>
          </p:nvPr>
        </p:nvSpPr>
        <p:spPr>
          <a:xfrm>
            <a:off x="254752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Google Shape;83;p7"/>
          <p:cNvSpPr>
            <a:spLocks noGrp="1"/>
          </p:cNvSpPr>
          <p:nvPr>
            <p:ph type="pic" idx="4"/>
          </p:nvPr>
        </p:nvSpPr>
        <p:spPr>
          <a:xfrm>
            <a:off x="442235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4" name="Google Shape;84;p7"/>
          <p:cNvSpPr>
            <a:spLocks noGrp="1"/>
          </p:cNvSpPr>
          <p:nvPr>
            <p:ph type="pic" idx="5"/>
          </p:nvPr>
        </p:nvSpPr>
        <p:spPr>
          <a:xfrm>
            <a:off x="6297189"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5" name="Google Shape;85;p7"/>
          <p:cNvSpPr>
            <a:spLocks noGrp="1"/>
          </p:cNvSpPr>
          <p:nvPr>
            <p:ph type="pic" idx="6"/>
          </p:nvPr>
        </p:nvSpPr>
        <p:spPr>
          <a:xfrm>
            <a:off x="817201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6" name="Google Shape;86;p7"/>
          <p:cNvSpPr>
            <a:spLocks noGrp="1"/>
          </p:cNvSpPr>
          <p:nvPr>
            <p:ph type="pic" idx="7"/>
          </p:nvPr>
        </p:nvSpPr>
        <p:spPr>
          <a:xfrm>
            <a:off x="1004684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7"/>
          <p:cNvSpPr>
            <a:spLocks noGrp="1"/>
          </p:cNvSpPr>
          <p:nvPr>
            <p:ph type="pic" idx="8"/>
          </p:nvPr>
        </p:nvSpPr>
        <p:spPr>
          <a:xfrm>
            <a:off x="672696"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7"/>
          <p:cNvSpPr>
            <a:spLocks noGrp="1"/>
          </p:cNvSpPr>
          <p:nvPr>
            <p:ph type="pic" idx="9"/>
          </p:nvPr>
        </p:nvSpPr>
        <p:spPr>
          <a:xfrm>
            <a:off x="254752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9" name="Google Shape;89;p7"/>
          <p:cNvSpPr>
            <a:spLocks noGrp="1"/>
          </p:cNvSpPr>
          <p:nvPr>
            <p:ph type="pic" idx="13"/>
          </p:nvPr>
        </p:nvSpPr>
        <p:spPr>
          <a:xfrm>
            <a:off x="442235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 name="Google Shape;90;p7"/>
          <p:cNvSpPr>
            <a:spLocks noGrp="1"/>
          </p:cNvSpPr>
          <p:nvPr>
            <p:ph type="pic" idx="14"/>
          </p:nvPr>
        </p:nvSpPr>
        <p:spPr>
          <a:xfrm>
            <a:off x="6297189"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Google Shape;91;p7"/>
          <p:cNvSpPr>
            <a:spLocks noGrp="1"/>
          </p:cNvSpPr>
          <p:nvPr>
            <p:ph type="pic" idx="15"/>
          </p:nvPr>
        </p:nvSpPr>
        <p:spPr>
          <a:xfrm>
            <a:off x="817201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Google Shape;92;p7"/>
          <p:cNvSpPr>
            <a:spLocks noGrp="1"/>
          </p:cNvSpPr>
          <p:nvPr>
            <p:ph type="pic" idx="16"/>
          </p:nvPr>
        </p:nvSpPr>
        <p:spPr>
          <a:xfrm>
            <a:off x="1004684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3" name="Google Shape;93;p7"/>
          <p:cNvSpPr>
            <a:spLocks noGrp="1"/>
          </p:cNvSpPr>
          <p:nvPr>
            <p:ph type="pic" idx="17"/>
          </p:nvPr>
        </p:nvSpPr>
        <p:spPr>
          <a:xfrm>
            <a:off x="672696"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4" name="Google Shape;94;p7"/>
          <p:cNvSpPr>
            <a:spLocks noGrp="1"/>
          </p:cNvSpPr>
          <p:nvPr>
            <p:ph type="pic" idx="18"/>
          </p:nvPr>
        </p:nvSpPr>
        <p:spPr>
          <a:xfrm>
            <a:off x="254752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5" name="Google Shape;95;p7"/>
          <p:cNvSpPr>
            <a:spLocks noGrp="1"/>
          </p:cNvSpPr>
          <p:nvPr>
            <p:ph type="pic" idx="19"/>
          </p:nvPr>
        </p:nvSpPr>
        <p:spPr>
          <a:xfrm>
            <a:off x="442235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6" name="Google Shape;96;p7"/>
          <p:cNvSpPr>
            <a:spLocks noGrp="1"/>
          </p:cNvSpPr>
          <p:nvPr>
            <p:ph type="pic" idx="20"/>
          </p:nvPr>
        </p:nvSpPr>
        <p:spPr>
          <a:xfrm>
            <a:off x="6297189"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7" name="Google Shape;97;p7"/>
          <p:cNvSpPr>
            <a:spLocks noGrp="1"/>
          </p:cNvSpPr>
          <p:nvPr>
            <p:ph type="pic" idx="21"/>
          </p:nvPr>
        </p:nvSpPr>
        <p:spPr>
          <a:xfrm>
            <a:off x="817201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8" name="Google Shape;98;p7"/>
          <p:cNvSpPr>
            <a:spLocks noGrp="1"/>
          </p:cNvSpPr>
          <p:nvPr>
            <p:ph type="pic" idx="22"/>
          </p:nvPr>
        </p:nvSpPr>
        <p:spPr>
          <a:xfrm>
            <a:off x="1004684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Image and Content">
  <p:cSld name="Title, Image and Content">
    <p:spTree>
      <p:nvGrpSpPr>
        <p:cNvPr id="1" name="Shape 99"/>
        <p:cNvGrpSpPr/>
        <p:nvPr/>
      </p:nvGrpSpPr>
      <p:grpSpPr>
        <a:xfrm>
          <a:off x="0" y="0"/>
          <a:ext cx="0" cy="0"/>
          <a:chOff x="0" y="0"/>
          <a:chExt cx="0" cy="0"/>
        </a:xfrm>
      </p:grpSpPr>
      <p:pic>
        <p:nvPicPr>
          <p:cNvPr id="100" name="Google Shape;100;p8" descr="graphics1_ligtt.emf"/>
          <p:cNvPicPr preferRelativeResize="0"/>
          <p:nvPr/>
        </p:nvPicPr>
        <p:blipFill rotWithShape="1">
          <a:blip r:embed="rId2">
            <a:alphaModFix/>
          </a:blip>
          <a:srcRect r="14556"/>
          <a:stretch/>
        </p:blipFill>
        <p:spPr>
          <a:xfrm rot="10800000">
            <a:off x="-1" y="2714167"/>
            <a:ext cx="6476684" cy="3664692"/>
          </a:xfrm>
          <a:prstGeom prst="rect">
            <a:avLst/>
          </a:prstGeom>
          <a:noFill/>
          <a:ln>
            <a:noFill/>
          </a:ln>
        </p:spPr>
      </p:pic>
      <p:sp>
        <p:nvSpPr>
          <p:cNvPr id="101" name="Google Shape;101;p8"/>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8"/>
          <p:cNvSpPr txBox="1">
            <a:spLocks noGrp="1"/>
          </p:cNvSpPr>
          <p:nvPr>
            <p:ph type="body" idx="1"/>
          </p:nvPr>
        </p:nvSpPr>
        <p:spPr>
          <a:xfrm>
            <a:off x="6197517" y="1713137"/>
            <a:ext cx="5268315" cy="3895851"/>
          </a:xfrm>
          <a:prstGeom prst="rect">
            <a:avLst/>
          </a:prstGeom>
          <a:noFill/>
          <a:ln>
            <a:noFill/>
          </a:ln>
        </p:spPr>
        <p:txBody>
          <a:bodyPr spcFirstLastPara="1" wrap="square" lIns="0" tIns="0" rIns="0" bIns="0" anchor="t" anchorCtr="0"/>
          <a:lstStyle>
            <a:lvl1pPr marL="457200" lvl="0" indent="-330200" algn="l">
              <a:lnSpc>
                <a:spcPct val="112500"/>
              </a:lnSpc>
              <a:spcBef>
                <a:spcPts val="0"/>
              </a:spcBef>
              <a:spcAft>
                <a:spcPts val="0"/>
              </a:spcAft>
              <a:buClr>
                <a:schemeClr val="dk2"/>
              </a:buClr>
              <a:buSzPts val="1600"/>
              <a:buFont typeface="Arial"/>
              <a:buChar char="•"/>
              <a:defRPr sz="1600">
                <a:latin typeface="Arial"/>
                <a:ea typeface="Arial"/>
                <a:cs typeface="Arial"/>
                <a:sym typeface="Arial"/>
              </a:defRPr>
            </a:lvl1pPr>
            <a:lvl2pPr marL="914400" lvl="1" indent="-228600" algn="l">
              <a:lnSpc>
                <a:spcPct val="112500"/>
              </a:lnSpc>
              <a:spcBef>
                <a:spcPts val="0"/>
              </a:spcBef>
              <a:spcAft>
                <a:spcPts val="0"/>
              </a:spcAft>
              <a:buClr>
                <a:srgbClr val="008265"/>
              </a:buClr>
              <a:buSzPts val="1600"/>
              <a:buNone/>
              <a:defRPr sz="1600">
                <a:solidFill>
                  <a:srgbClr val="008265"/>
                </a:solidFill>
                <a:latin typeface="Arial"/>
                <a:ea typeface="Arial"/>
                <a:cs typeface="Arial"/>
                <a:sym typeface="Arial"/>
              </a:defRPr>
            </a:lvl2pPr>
            <a:lvl3pPr marL="1371600" lvl="2" indent="-228600" algn="l">
              <a:lnSpc>
                <a:spcPct val="112500"/>
              </a:lnSpc>
              <a:spcBef>
                <a:spcPts val="0"/>
              </a:spcBef>
              <a:spcAft>
                <a:spcPts val="0"/>
              </a:spcAft>
              <a:buClr>
                <a:srgbClr val="008265"/>
              </a:buClr>
              <a:buSzPts val="1600"/>
              <a:buNone/>
              <a:defRPr sz="1600">
                <a:solidFill>
                  <a:srgbClr val="008265"/>
                </a:solidFill>
                <a:latin typeface="Arial"/>
                <a:ea typeface="Arial"/>
                <a:cs typeface="Arial"/>
                <a:sym typeface="Arial"/>
              </a:defRPr>
            </a:lvl3pPr>
            <a:lvl4pPr marL="1828800" lvl="3" indent="-228600" algn="l">
              <a:lnSpc>
                <a:spcPct val="112500"/>
              </a:lnSpc>
              <a:spcBef>
                <a:spcPts val="0"/>
              </a:spcBef>
              <a:spcAft>
                <a:spcPts val="0"/>
              </a:spcAft>
              <a:buClr>
                <a:srgbClr val="008265"/>
              </a:buClr>
              <a:buSzPts val="1600"/>
              <a:buNone/>
              <a:defRPr sz="1600">
                <a:solidFill>
                  <a:srgbClr val="008265"/>
                </a:solidFill>
                <a:latin typeface="Arial"/>
                <a:ea typeface="Arial"/>
                <a:cs typeface="Arial"/>
                <a:sym typeface="Arial"/>
              </a:defRPr>
            </a:lvl4pPr>
            <a:lvl5pPr marL="2286000" lvl="4" indent="-228600" algn="l">
              <a:lnSpc>
                <a:spcPct val="112500"/>
              </a:lnSpc>
              <a:spcBef>
                <a:spcPts val="0"/>
              </a:spcBef>
              <a:spcAft>
                <a:spcPts val="0"/>
              </a:spcAft>
              <a:buClr>
                <a:srgbClr val="008265"/>
              </a:buClr>
              <a:buSzPts val="1600"/>
              <a:buNone/>
              <a:defRPr sz="1600">
                <a:solidFill>
                  <a:srgbClr val="008265"/>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3" name="Google Shape;103;p8"/>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8"/>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05" name="Google Shape;105;p8"/>
          <p:cNvSpPr>
            <a:spLocks noGrp="1"/>
          </p:cNvSpPr>
          <p:nvPr>
            <p:ph type="pic" idx="2"/>
          </p:nvPr>
        </p:nvSpPr>
        <p:spPr>
          <a:xfrm>
            <a:off x="672697" y="1757124"/>
            <a:ext cx="5328991" cy="3703356"/>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06" name="Google Shape;106;p8"/>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pic>
        <p:nvPicPr>
          <p:cNvPr id="107" name="Google Shape;107;p8" descr="logo.emf"/>
          <p:cNvPicPr preferRelativeResize="0"/>
          <p:nvPr/>
        </p:nvPicPr>
        <p:blipFill rotWithShape="1">
          <a:blip r:embed="rId3">
            <a:alphaModFix/>
          </a:blip>
          <a:srcRect/>
          <a:stretch/>
        </p:blipFill>
        <p:spPr>
          <a:xfrm>
            <a:off x="9571569" y="6239556"/>
            <a:ext cx="1947332" cy="3790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and othe content">
  <p:cSld name="Title and othe content">
    <p:spTree>
      <p:nvGrpSpPr>
        <p:cNvPr id="1" name="Shape 108"/>
        <p:cNvGrpSpPr/>
        <p:nvPr/>
      </p:nvGrpSpPr>
      <p:grpSpPr>
        <a:xfrm>
          <a:off x="0" y="0"/>
          <a:ext cx="0" cy="0"/>
          <a:chOff x="0" y="0"/>
          <a:chExt cx="0" cy="0"/>
        </a:xfrm>
      </p:grpSpPr>
      <p:sp>
        <p:nvSpPr>
          <p:cNvPr id="109" name="Google Shape;109;p9"/>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9"/>
          <p:cNvSpPr txBox="1">
            <a:spLocks noGrp="1"/>
          </p:cNvSpPr>
          <p:nvPr>
            <p:ph type="body" idx="1"/>
          </p:nvPr>
        </p:nvSpPr>
        <p:spPr>
          <a:xfrm>
            <a:off x="2516385" y="1713137"/>
            <a:ext cx="8949447" cy="3895851"/>
          </a:xfrm>
          <a:prstGeom prst="rect">
            <a:avLst/>
          </a:prstGeom>
          <a:noFill/>
          <a:ln>
            <a:noFill/>
          </a:ln>
        </p:spPr>
        <p:txBody>
          <a:bodyPr spcFirstLastPara="1" wrap="square" lIns="0" tIns="0" rIns="0" bIns="0" anchor="t" anchorCtr="0"/>
          <a:lstStyle>
            <a:lvl1pPr marL="457200" lvl="0" indent="-228600" algn="l">
              <a:lnSpc>
                <a:spcPct val="88888"/>
              </a:lnSpc>
              <a:spcBef>
                <a:spcPts val="0"/>
              </a:spcBef>
              <a:spcAft>
                <a:spcPts val="0"/>
              </a:spcAft>
              <a:buClr>
                <a:schemeClr val="dk2"/>
              </a:buClr>
              <a:buSzPts val="1800"/>
              <a:buNone/>
              <a:defRPr/>
            </a:lvl1pPr>
            <a:lvl2pPr marL="914400" lvl="1" indent="-342900" algn="l">
              <a:lnSpc>
                <a:spcPct val="88888"/>
              </a:lnSpc>
              <a:spcBef>
                <a:spcPts val="0"/>
              </a:spcBef>
              <a:spcAft>
                <a:spcPts val="0"/>
              </a:spcAft>
              <a:buClr>
                <a:schemeClr val="dk1"/>
              </a:buClr>
              <a:buSzPts val="1800"/>
              <a:buChar char="•"/>
              <a:defRPr/>
            </a:lvl2pPr>
            <a:lvl3pPr marL="1371600" lvl="2" indent="-228600" algn="l">
              <a:lnSpc>
                <a:spcPct val="88888"/>
              </a:lnSpc>
              <a:spcBef>
                <a:spcPts val="0"/>
              </a:spcBef>
              <a:spcAft>
                <a:spcPts val="0"/>
              </a:spcAft>
              <a:buClr>
                <a:schemeClr val="dk1"/>
              </a:buClr>
              <a:buSzPts val="1800"/>
              <a:buNone/>
              <a:defRPr/>
            </a:lvl3pPr>
            <a:lvl4pPr marL="1828800" lvl="3" indent="-228600" algn="l">
              <a:lnSpc>
                <a:spcPct val="88888"/>
              </a:lnSpc>
              <a:spcBef>
                <a:spcPts val="0"/>
              </a:spcBef>
              <a:spcAft>
                <a:spcPts val="0"/>
              </a:spcAft>
              <a:buClr>
                <a:schemeClr val="dk1"/>
              </a:buClr>
              <a:buSzPts val="1800"/>
              <a:buNone/>
              <a:defRPr/>
            </a:lvl4pPr>
            <a:lvl5pPr marL="2286000" lvl="4" indent="-228600" algn="l">
              <a:lnSpc>
                <a:spcPct val="88888"/>
              </a:lnSpc>
              <a:spcBef>
                <a:spcPts val="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1" name="Google Shape;111;p9"/>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9"/>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113" name="Google Shape;113;p9"/>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pic>
        <p:nvPicPr>
          <p:cNvPr id="114" name="Google Shape;114;p9" descr="logo.emf"/>
          <p:cNvPicPr preferRelativeResize="0"/>
          <p:nvPr/>
        </p:nvPicPr>
        <p:blipFill rotWithShape="1">
          <a:blip r:embed="rId2">
            <a:alphaModFix/>
          </a:blip>
          <a:srcRect/>
          <a:stretch/>
        </p:blipFill>
        <p:spPr>
          <a:xfrm>
            <a:off x="9571569" y="6239556"/>
            <a:ext cx="1947332" cy="3790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hank you">
  <p:cSld name="Thank you">
    <p:bg>
      <p:bgPr>
        <a:solidFill>
          <a:schemeClr val="accent1"/>
        </a:solidFill>
        <a:effectLst/>
      </p:bgPr>
    </p:bg>
    <p:spTree>
      <p:nvGrpSpPr>
        <p:cNvPr id="1" name="Shape 115"/>
        <p:cNvGrpSpPr/>
        <p:nvPr/>
      </p:nvGrpSpPr>
      <p:grpSpPr>
        <a:xfrm>
          <a:off x="0" y="0"/>
          <a:ext cx="0" cy="0"/>
          <a:chOff x="0" y="0"/>
          <a:chExt cx="0" cy="0"/>
        </a:xfrm>
      </p:grpSpPr>
      <p:sp>
        <p:nvSpPr>
          <p:cNvPr id="116" name="Google Shape;116;p10"/>
          <p:cNvSpPr txBox="1">
            <a:spLocks noGrp="1"/>
          </p:cNvSpPr>
          <p:nvPr>
            <p:ph type="ctrTitle"/>
          </p:nvPr>
        </p:nvSpPr>
        <p:spPr>
          <a:xfrm>
            <a:off x="2523066" y="1479283"/>
            <a:ext cx="8825167" cy="1258964"/>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chemeClr val="lt2"/>
              </a:buClr>
              <a:buSzPts val="7000"/>
              <a:buFont typeface="Rockwell"/>
              <a:buNone/>
              <a:defRPr sz="70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0"/>
          <p:cNvSpPr txBox="1">
            <a:spLocks noGrp="1"/>
          </p:cNvSpPr>
          <p:nvPr>
            <p:ph type="subTitle" idx="1"/>
          </p:nvPr>
        </p:nvSpPr>
        <p:spPr>
          <a:xfrm>
            <a:off x="2523069" y="2888644"/>
            <a:ext cx="6308564" cy="752677"/>
          </a:xfrm>
          <a:prstGeom prst="rect">
            <a:avLst/>
          </a:prstGeom>
          <a:noFill/>
          <a:ln>
            <a:noFill/>
          </a:ln>
        </p:spPr>
        <p:txBody>
          <a:bodyPr spcFirstLastPara="1" wrap="square" lIns="0" tIns="0" rIns="0" bIns="0" anchor="t" anchorCtr="0"/>
          <a:lstStyle>
            <a:lvl1pPr lvl="0" algn="l">
              <a:lnSpc>
                <a:spcPct val="133333"/>
              </a:lnSpc>
              <a:spcBef>
                <a:spcPts val="0"/>
              </a:spcBef>
              <a:spcAft>
                <a:spcPts val="0"/>
              </a:spcAft>
              <a:buClr>
                <a:srgbClr val="FFFFFF"/>
              </a:buClr>
              <a:buSzPts val="1800"/>
              <a:buNone/>
              <a:defRPr sz="1800">
                <a:solidFill>
                  <a:srgbClr val="FFFFFF"/>
                </a:solidFill>
                <a:latin typeface="Arial"/>
                <a:ea typeface="Arial"/>
                <a:cs typeface="Arial"/>
                <a:sym typeface="Arial"/>
              </a:defRPr>
            </a:lvl1pPr>
            <a:lvl2pPr lvl="1" algn="ctr">
              <a:lnSpc>
                <a:spcPct val="114285"/>
              </a:lnSpc>
              <a:spcBef>
                <a:spcPts val="0"/>
              </a:spcBef>
              <a:spcAft>
                <a:spcPts val="0"/>
              </a:spcAft>
              <a:buClr>
                <a:srgbClr val="888888"/>
              </a:buClr>
              <a:buSzPts val="1400"/>
              <a:buNone/>
              <a:defRPr>
                <a:solidFill>
                  <a:srgbClr val="888888"/>
                </a:solidFill>
              </a:defRPr>
            </a:lvl2pPr>
            <a:lvl3pPr lvl="2" algn="ctr">
              <a:lnSpc>
                <a:spcPct val="114285"/>
              </a:lnSpc>
              <a:spcBef>
                <a:spcPts val="0"/>
              </a:spcBef>
              <a:spcAft>
                <a:spcPts val="0"/>
              </a:spcAft>
              <a:buClr>
                <a:srgbClr val="888888"/>
              </a:buClr>
              <a:buSzPts val="1400"/>
              <a:buNone/>
              <a:defRPr>
                <a:solidFill>
                  <a:srgbClr val="888888"/>
                </a:solidFill>
              </a:defRPr>
            </a:lvl3pPr>
            <a:lvl4pPr lvl="3" algn="ctr">
              <a:lnSpc>
                <a:spcPct val="114285"/>
              </a:lnSpc>
              <a:spcBef>
                <a:spcPts val="0"/>
              </a:spcBef>
              <a:spcAft>
                <a:spcPts val="0"/>
              </a:spcAft>
              <a:buClr>
                <a:srgbClr val="888888"/>
              </a:buClr>
              <a:buSzPts val="1400"/>
              <a:buNone/>
              <a:defRPr>
                <a:solidFill>
                  <a:srgbClr val="888888"/>
                </a:solidFill>
              </a:defRPr>
            </a:lvl4pPr>
            <a:lvl5pPr lvl="4" algn="ctr">
              <a:lnSpc>
                <a:spcPct val="114285"/>
              </a:lnSpc>
              <a:spcBef>
                <a:spcPts val="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18" name="Google Shape;118;p10" descr="graphics2.emf"/>
          <p:cNvPicPr preferRelativeResize="0"/>
          <p:nvPr/>
        </p:nvPicPr>
        <p:blipFill rotWithShape="1">
          <a:blip r:embed="rId2">
            <a:alphaModFix/>
          </a:blip>
          <a:srcRect r="12150"/>
          <a:stretch/>
        </p:blipFill>
        <p:spPr>
          <a:xfrm>
            <a:off x="6917107" y="3171825"/>
            <a:ext cx="5274896" cy="3102896"/>
          </a:xfrm>
          <a:prstGeom prst="rect">
            <a:avLst/>
          </a:prstGeom>
          <a:noFill/>
          <a:ln>
            <a:noFill/>
          </a:ln>
        </p:spPr>
      </p:pic>
      <p:sp>
        <p:nvSpPr>
          <p:cNvPr id="119" name="Google Shape;119;p10"/>
          <p:cNvSpPr txBox="1">
            <a:spLocks noGrp="1"/>
          </p:cNvSpPr>
          <p:nvPr>
            <p:ph type="body" idx="2"/>
          </p:nvPr>
        </p:nvSpPr>
        <p:spPr>
          <a:xfrm>
            <a:off x="2523067" y="5918598"/>
            <a:ext cx="6147335" cy="256480"/>
          </a:xfrm>
          <a:prstGeom prst="rect">
            <a:avLst/>
          </a:prstGeom>
          <a:noFill/>
          <a:ln>
            <a:noFill/>
          </a:ln>
        </p:spPr>
        <p:txBody>
          <a:bodyPr spcFirstLastPara="1" wrap="square" lIns="0" tIns="0" rIns="0" bIns="0" anchor="t" anchorCtr="0"/>
          <a:lstStyle>
            <a:lvl1pPr marL="457200" lvl="0"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1pPr>
            <a:lvl2pPr marL="914400" lvl="1" indent="-342900" algn="l">
              <a:lnSpc>
                <a:spcPct val="111111"/>
              </a:lnSpc>
              <a:spcBef>
                <a:spcPts val="0"/>
              </a:spcBef>
              <a:spcAft>
                <a:spcPts val="0"/>
              </a:spcAft>
              <a:buClr>
                <a:srgbClr val="FFFFFF"/>
              </a:buClr>
              <a:buSzPts val="1800"/>
              <a:buChar char="•"/>
              <a:defRPr sz="1800">
                <a:solidFill>
                  <a:srgbClr val="FFFFFF"/>
                </a:solidFill>
                <a:latin typeface="Arial"/>
                <a:ea typeface="Arial"/>
                <a:cs typeface="Arial"/>
                <a:sym typeface="Arial"/>
              </a:defRPr>
            </a:lvl2pPr>
            <a:lvl3pPr marL="1371600" lvl="2"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3pPr>
            <a:lvl4pPr marL="1828800" lvl="3"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4pPr>
            <a:lvl5pPr marL="2286000" lvl="4"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content">
  <p:cSld name="Title &amp; content">
    <p:bg>
      <p:bgPr>
        <a:blipFill>
          <a:blip r:embed="rId2">
            <a:alphaModFix/>
          </a:blip>
          <a:stretch>
            <a:fillRect/>
          </a:stretch>
        </a:blipFill>
        <a:effectLst/>
      </p:bgPr>
    </p:bg>
    <p:spTree>
      <p:nvGrpSpPr>
        <p:cNvPr id="1" name="Shape 120"/>
        <p:cNvGrpSpPr/>
        <p:nvPr/>
      </p:nvGrpSpPr>
      <p:grpSpPr>
        <a:xfrm>
          <a:off x="0" y="0"/>
          <a:ext cx="0" cy="0"/>
          <a:chOff x="0" y="0"/>
          <a:chExt cx="0" cy="0"/>
        </a:xfrm>
      </p:grpSpPr>
      <p:sp>
        <p:nvSpPr>
          <p:cNvPr id="121" name="Google Shape;121;p11"/>
          <p:cNvSpPr txBox="1"/>
          <p:nvPr/>
        </p:nvSpPr>
        <p:spPr>
          <a:xfrm>
            <a:off x="5711957" y="6541314"/>
            <a:ext cx="674192" cy="20005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fld id="{00000000-1234-1234-1234-123412341234}" type="slidenum">
              <a:rPr lang="en-GB" sz="700" b="1" i="0" u="none" strike="noStrike" cap="none">
                <a:solidFill>
                  <a:srgbClr val="7F7F7F"/>
                </a:solidFill>
                <a:latin typeface="Arial"/>
                <a:ea typeface="Arial"/>
                <a:cs typeface="Arial"/>
                <a:sym typeface="Arial"/>
              </a:rPr>
              <a:t>‹#›</a:t>
            </a:fld>
            <a:endParaRPr sz="700" b="1" i="0" u="none" strike="noStrike" cap="none">
              <a:solidFill>
                <a:srgbClr val="7F7F7F"/>
              </a:solidFill>
              <a:latin typeface="Arial"/>
              <a:ea typeface="Arial"/>
              <a:cs typeface="Arial"/>
              <a:sym typeface="Arial"/>
            </a:endParaRPr>
          </a:p>
        </p:txBody>
      </p:sp>
      <p:sp>
        <p:nvSpPr>
          <p:cNvPr id="122" name="Google Shape;122;p11"/>
          <p:cNvSpPr txBox="1"/>
          <p:nvPr/>
        </p:nvSpPr>
        <p:spPr>
          <a:xfrm>
            <a:off x="9552384" y="6453336"/>
            <a:ext cx="2304256" cy="36933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3" name="Google Shape;123;p11"/>
          <p:cNvSpPr/>
          <p:nvPr/>
        </p:nvSpPr>
        <p:spPr>
          <a:xfrm>
            <a:off x="335360" y="6453336"/>
            <a:ext cx="3552395" cy="36933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graphics1_ligtt.emf"/>
          <p:cNvPicPr preferRelativeResize="0"/>
          <p:nvPr/>
        </p:nvPicPr>
        <p:blipFill rotWithShape="1">
          <a:blip r:embed="rId12">
            <a:alphaModFix/>
          </a:blip>
          <a:srcRect r="3568"/>
          <a:stretch/>
        </p:blipFill>
        <p:spPr>
          <a:xfrm>
            <a:off x="4882270" y="-235692"/>
            <a:ext cx="7309733" cy="3664692"/>
          </a:xfrm>
          <a:prstGeom prst="rect">
            <a:avLst/>
          </a:prstGeom>
          <a:noFill/>
          <a:ln>
            <a:noFill/>
          </a:ln>
        </p:spPr>
      </p:pic>
      <p:sp>
        <p:nvSpPr>
          <p:cNvPr id="11" name="Google Shape;11;p1"/>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2"/>
              </a:buClr>
              <a:buSzPts val="3000"/>
              <a:buFont typeface="Rockwell"/>
              <a:buNone/>
              <a:defRPr sz="3000" b="0" i="0" u="none" strike="noStrike" cap="none">
                <a:solidFill>
                  <a:schemeClr val="dk2"/>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2516385" y="1713137"/>
            <a:ext cx="8949447" cy="3895851"/>
          </a:xfrm>
          <a:prstGeom prst="rect">
            <a:avLst/>
          </a:prstGeom>
          <a:noFill/>
          <a:ln>
            <a:noFill/>
          </a:ln>
        </p:spPr>
        <p:txBody>
          <a:bodyPr spcFirstLastPara="1" wrap="square" lIns="0" tIns="0" rIns="0" bIns="0" anchor="t" anchorCtr="0"/>
          <a:lstStyle>
            <a:lvl1pPr marL="457200" marR="0" lvl="0" indent="-22860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L="914400" marR="0" lvl="1" indent="-317500"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marR="0" lvl="0" algn="l" rtl="0">
              <a:lnSpc>
                <a:spcPct val="133333"/>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15" name="Google Shape;15;p1"/>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8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12"/>
          <p:cNvSpPr txBox="1">
            <a:spLocks noGrp="1"/>
          </p:cNvSpPr>
          <p:nvPr>
            <p:ph type="title"/>
          </p:nvPr>
        </p:nvSpPr>
        <p:spPr>
          <a:xfrm>
            <a:off x="675533" y="2137806"/>
            <a:ext cx="1699366" cy="883122"/>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2"/>
              </a:buClr>
              <a:buSzPts val="3000"/>
              <a:buFont typeface="Rockwell"/>
              <a:buNone/>
              <a:defRPr sz="3000" b="0" i="0" u="none" strike="noStrike" cap="none">
                <a:solidFill>
                  <a:schemeClr val="dk2"/>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6" name="Google Shape;126;p12"/>
          <p:cNvSpPr txBox="1">
            <a:spLocks noGrp="1"/>
          </p:cNvSpPr>
          <p:nvPr>
            <p:ph type="body" idx="1"/>
          </p:nvPr>
        </p:nvSpPr>
        <p:spPr>
          <a:xfrm>
            <a:off x="2516385" y="1713137"/>
            <a:ext cx="8949447" cy="3895851"/>
          </a:xfrm>
          <a:prstGeom prst="rect">
            <a:avLst/>
          </a:prstGeom>
          <a:noFill/>
          <a:ln>
            <a:noFill/>
          </a:ln>
        </p:spPr>
        <p:txBody>
          <a:bodyPr spcFirstLastPara="1" wrap="square" lIns="0" tIns="0" rIns="0" bIns="0" anchor="t" anchorCtr="0"/>
          <a:lstStyle>
            <a:lvl1pPr marL="457200" marR="0" lvl="0" indent="-22860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L="914400" marR="0" lvl="1" indent="-317500"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7" name="Google Shape;127;p12"/>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200" b="0" i="0" u="none" strike="noStrike" cap="none">
                <a:solidFill>
                  <a:srgbClr val="000000"/>
                </a:solidFill>
                <a:latin typeface="Arial"/>
                <a:ea typeface="Arial"/>
                <a:cs typeface="Arial"/>
                <a:sym typeface="Arial"/>
              </a:defRPr>
            </a:lvl1pPr>
            <a:lvl2pPr marL="0" marR="0" lvl="1" indent="0" algn="l" rtl="0">
              <a:spcBef>
                <a:spcPts val="0"/>
              </a:spcBef>
              <a:buNone/>
              <a:defRPr sz="1200" b="0" i="0" u="none" strike="noStrike" cap="none">
                <a:solidFill>
                  <a:srgbClr val="000000"/>
                </a:solidFill>
                <a:latin typeface="Arial"/>
                <a:ea typeface="Arial"/>
                <a:cs typeface="Arial"/>
                <a:sym typeface="Arial"/>
              </a:defRPr>
            </a:lvl2pPr>
            <a:lvl3pPr marL="0" marR="0" lvl="2" indent="0" algn="l" rtl="0">
              <a:spcBef>
                <a:spcPts val="0"/>
              </a:spcBef>
              <a:buNone/>
              <a:defRPr sz="1200" b="0" i="0" u="none" strike="noStrike" cap="none">
                <a:solidFill>
                  <a:srgbClr val="000000"/>
                </a:solidFill>
                <a:latin typeface="Arial"/>
                <a:ea typeface="Arial"/>
                <a:cs typeface="Arial"/>
                <a:sym typeface="Arial"/>
              </a:defRPr>
            </a:lvl3pPr>
            <a:lvl4pPr marL="0" marR="0" lvl="3" indent="0" algn="l" rtl="0">
              <a:spcBef>
                <a:spcPts val="0"/>
              </a:spcBef>
              <a:buNone/>
              <a:defRPr sz="1200" b="0" i="0" u="none" strike="noStrike" cap="none">
                <a:solidFill>
                  <a:srgbClr val="000000"/>
                </a:solidFill>
                <a:latin typeface="Arial"/>
                <a:ea typeface="Arial"/>
                <a:cs typeface="Arial"/>
                <a:sym typeface="Arial"/>
              </a:defRPr>
            </a:lvl4pPr>
            <a:lvl5pPr marL="0" marR="0" lvl="4" indent="0" algn="l" rtl="0">
              <a:spcBef>
                <a:spcPts val="0"/>
              </a:spcBef>
              <a:buNone/>
              <a:defRPr sz="1200" b="0" i="0" u="none" strike="noStrike" cap="none">
                <a:solidFill>
                  <a:srgbClr val="000000"/>
                </a:solidFill>
                <a:latin typeface="Arial"/>
                <a:ea typeface="Arial"/>
                <a:cs typeface="Arial"/>
                <a:sym typeface="Arial"/>
              </a:defRPr>
            </a:lvl5pPr>
            <a:lvl6pPr marL="0" marR="0" lvl="5" indent="0" algn="l" rtl="0">
              <a:spcBef>
                <a:spcPts val="0"/>
              </a:spcBef>
              <a:buNone/>
              <a:defRPr sz="1200" b="0" i="0" u="none" strike="noStrike" cap="none">
                <a:solidFill>
                  <a:srgbClr val="000000"/>
                </a:solidFill>
                <a:latin typeface="Arial"/>
                <a:ea typeface="Arial"/>
                <a:cs typeface="Arial"/>
                <a:sym typeface="Arial"/>
              </a:defRPr>
            </a:lvl6pPr>
            <a:lvl7pPr marL="0" marR="0" lvl="6" indent="0" algn="l" rtl="0">
              <a:spcBef>
                <a:spcPts val="0"/>
              </a:spcBef>
              <a:buNone/>
              <a:defRPr sz="1200" b="0" i="0" u="none" strike="noStrike" cap="none">
                <a:solidFill>
                  <a:srgbClr val="000000"/>
                </a:solidFill>
                <a:latin typeface="Arial"/>
                <a:ea typeface="Arial"/>
                <a:cs typeface="Arial"/>
                <a:sym typeface="Arial"/>
              </a:defRPr>
            </a:lvl7pPr>
            <a:lvl8pPr marL="0" marR="0" lvl="7" indent="0" algn="l" rtl="0">
              <a:spcBef>
                <a:spcPts val="0"/>
              </a:spcBef>
              <a:buNone/>
              <a:defRPr sz="1200" b="0" i="0" u="none" strike="noStrike" cap="none">
                <a:solidFill>
                  <a:srgbClr val="000000"/>
                </a:solidFill>
                <a:latin typeface="Arial"/>
                <a:ea typeface="Arial"/>
                <a:cs typeface="Arial"/>
                <a:sym typeface="Arial"/>
              </a:defRPr>
            </a:lvl8pPr>
            <a:lvl9pPr marL="0" marR="0" lvl="8" indent="0" algn="l" rtl="0">
              <a:spcBef>
                <a:spcPts val="0"/>
              </a:spcBef>
              <a:buNone/>
              <a:defRPr sz="1200" b="0" i="0" u="none" strike="noStrike" cap="none">
                <a:solidFill>
                  <a:srgbClr val="000000"/>
                </a:solidFill>
                <a:latin typeface="Arial"/>
                <a:ea typeface="Arial"/>
                <a:cs typeface="Arial"/>
                <a:sym typeface="Arial"/>
              </a:defRPr>
            </a:lvl9pPr>
          </a:lstStyle>
          <a:p>
            <a:fld id="{00000000-1234-1234-1234-123412341234}" type="slidenum">
              <a:rPr lang="en-GB"/>
              <a:pPr/>
              <a:t>‹#›</a:t>
            </a:fld>
            <a:endParaRPr/>
          </a:p>
        </p:txBody>
      </p:sp>
      <p:pic>
        <p:nvPicPr>
          <p:cNvPr id="130" name="Google Shape;130;p12" descr="logo.emf"/>
          <p:cNvPicPr preferRelativeResize="0"/>
          <p:nvPr/>
        </p:nvPicPr>
        <p:blipFill rotWithShape="1">
          <a:blip r:embed="rId5">
            <a:alphaModFix/>
          </a:blip>
          <a:srcRect/>
          <a:stretch/>
        </p:blipFill>
        <p:spPr>
          <a:xfrm>
            <a:off x="10056236" y="6276540"/>
            <a:ext cx="1460499" cy="379072"/>
          </a:xfrm>
          <a:prstGeom prst="rect">
            <a:avLst/>
          </a:prstGeom>
          <a:noFill/>
          <a:ln>
            <a:noFill/>
          </a:ln>
        </p:spPr>
      </p:pic>
    </p:spTree>
    <p:extLst>
      <p:ext uri="{BB962C8B-B14F-4D97-AF65-F5344CB8AC3E}">
        <p14:creationId xmlns:p14="http://schemas.microsoft.com/office/powerpoint/2010/main" val="2066566107"/>
      </p:ext>
    </p:extLst>
  </p:cSld>
  <p:clrMap bg1="lt1" tx1="dk1" bg2="dk2" tx2="lt2" accent1="accent1" accent2="accent2" accent3="accent3" accent4="accent4" accent5="accent5" accent6="accent6" hlink="hlink" folHlink="folHlink"/>
  <p:sldLayoutIdLst>
    <p:sldLayoutId id="2147483671" r:id="rId1"/>
    <p:sldLayoutId id="2147483679" r:id="rId2"/>
    <p:sldLayoutId id="214748368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chart" Target="../charts/char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chart" Target="../charts/chart17.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chart" Target="../charts/chart20.xml"/><Relationship Id="rId4" Type="http://schemas.openxmlformats.org/officeDocument/2006/relationships/chart" Target="../charts/chart19.xml"/></Relationships>
</file>

<file path=ppt/slides/_rels/slide2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chart" Target="../charts/chart23.xml"/></Relationships>
</file>

<file path=ppt/slides/_rels/slide3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chart" Target="../charts/chart27.xml"/></Relationships>
</file>

<file path=ppt/slides/_rels/slide3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34.xml.rels><?xml version="1.0" encoding="UTF-8" standalone="yes"?>
<Relationships xmlns="http://schemas.openxmlformats.org/package/2006/relationships"><Relationship Id="rId8" Type="http://schemas.openxmlformats.org/officeDocument/2006/relationships/chart" Target="../charts/chart39.xml"/><Relationship Id="rId3" Type="http://schemas.openxmlformats.org/officeDocument/2006/relationships/chart" Target="../charts/chart34.xml"/><Relationship Id="rId7" Type="http://schemas.openxmlformats.org/officeDocument/2006/relationships/chart" Target="../charts/chart38.xml"/><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chart" Target="../charts/chart37.xml"/><Relationship Id="rId5" Type="http://schemas.openxmlformats.org/officeDocument/2006/relationships/chart" Target="../charts/chart36.xml"/><Relationship Id="rId4" Type="http://schemas.openxmlformats.org/officeDocument/2006/relationships/chart" Target="../charts/chart35.xml"/></Relationships>
</file>

<file path=ppt/slides/_rels/slide35.xml.rels><?xml version="1.0" encoding="UTF-8" standalone="yes"?>
<Relationships xmlns="http://schemas.openxmlformats.org/package/2006/relationships"><Relationship Id="rId8" Type="http://schemas.openxmlformats.org/officeDocument/2006/relationships/chart" Target="../charts/chart45.xml"/><Relationship Id="rId3" Type="http://schemas.openxmlformats.org/officeDocument/2006/relationships/chart" Target="../charts/chart40.xml"/><Relationship Id="rId7"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chart" Target="../charts/chart43.xml"/><Relationship Id="rId5" Type="http://schemas.openxmlformats.org/officeDocument/2006/relationships/chart" Target="../charts/chart42.xml"/><Relationship Id="rId10" Type="http://schemas.openxmlformats.org/officeDocument/2006/relationships/chart" Target="../charts/chart47.xml"/><Relationship Id="rId4" Type="http://schemas.openxmlformats.org/officeDocument/2006/relationships/chart" Target="../charts/chart41.xml"/><Relationship Id="rId9" Type="http://schemas.openxmlformats.org/officeDocument/2006/relationships/chart" Target="../charts/chart4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1.xml"/><Relationship Id="rId1" Type="http://schemas.openxmlformats.org/officeDocument/2006/relationships/themeOverride" Target="../theme/themeOverride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1.xml"/><Relationship Id="rId1" Type="http://schemas.openxmlformats.org/officeDocument/2006/relationships/themeOverride" Target="../theme/themeOverride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1.xml"/><Relationship Id="rId1" Type="http://schemas.openxmlformats.org/officeDocument/2006/relationships/themeOverride" Target="../theme/themeOverride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1.xml"/><Relationship Id="rId1" Type="http://schemas.openxmlformats.org/officeDocument/2006/relationships/themeOverride" Target="../theme/themeOverride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241" name="Google Shape;241;p23"/>
          <p:cNvGrpSpPr/>
          <p:nvPr/>
        </p:nvGrpSpPr>
        <p:grpSpPr>
          <a:xfrm>
            <a:off x="1288025" y="2274318"/>
            <a:ext cx="8596442" cy="892590"/>
            <a:chOff x="78881" y="0"/>
            <a:chExt cx="8367950" cy="1259972"/>
          </a:xfrm>
        </p:grpSpPr>
        <p:sp>
          <p:nvSpPr>
            <p:cNvPr id="242" name="Google Shape;242;p23"/>
            <p:cNvSpPr/>
            <p:nvPr/>
          </p:nvSpPr>
          <p:spPr>
            <a:xfrm>
              <a:off x="78881" y="0"/>
              <a:ext cx="8367950" cy="112047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23"/>
            <p:cNvSpPr/>
            <p:nvPr/>
          </p:nvSpPr>
          <p:spPr>
            <a:xfrm>
              <a:off x="222897" y="139498"/>
              <a:ext cx="8079918" cy="1120474"/>
            </a:xfrm>
            <a:prstGeom prst="rect">
              <a:avLst/>
            </a:prstGeom>
            <a:noFill/>
            <a:ln>
              <a:noFill/>
            </a:ln>
          </p:spPr>
          <p:txBody>
            <a:bodyPr spcFirstLastPara="1" wrap="square" lIns="45700" tIns="45700" rIns="45700" bIns="4550" anchor="b" anchorCtr="0">
              <a:noAutofit/>
            </a:bodyPr>
            <a:lstStyle/>
            <a:p>
              <a:pPr marL="0" marR="0" lvl="0" indent="0" algn="l" rtl="0">
                <a:lnSpc>
                  <a:spcPct val="90000"/>
                </a:lnSpc>
                <a:spcBef>
                  <a:spcPts val="0"/>
                </a:spcBef>
                <a:spcAft>
                  <a:spcPts val="0"/>
                </a:spcAft>
                <a:buClr>
                  <a:srgbClr val="000000"/>
                </a:buClr>
                <a:buSzPts val="3600"/>
                <a:buFont typeface="Arial"/>
                <a:buNone/>
              </a:pPr>
              <a:r>
                <a:rPr lang="en-GB" sz="3600" b="1" i="0" u="none" strike="noStrike" cap="none">
                  <a:solidFill>
                    <a:srgbClr val="008265"/>
                  </a:solidFill>
                  <a:latin typeface="Rockwell" panose="02060603020205020403" pitchFamily="18" charset="0"/>
                  <a:cs typeface="Calibri Light" panose="020F0302020204030204" pitchFamily="34" charset="0"/>
                  <a:sym typeface="Arial"/>
                </a:rPr>
                <a:t>Chartered Insurance Institute</a:t>
              </a:r>
              <a:endParaRPr sz="1400" b="1" i="0" u="none" strike="noStrike" cap="none">
                <a:solidFill>
                  <a:srgbClr val="000000"/>
                </a:solidFill>
                <a:latin typeface="Rockwell" panose="02060603020205020403" pitchFamily="18" charset="0"/>
                <a:cs typeface="Calibri Light" panose="020F0302020204030204" pitchFamily="34" charset="0"/>
                <a:sym typeface="Arial"/>
              </a:endParaRPr>
            </a:p>
            <a:p>
              <a:pPr marL="0" marR="0" lvl="0" indent="0" algn="l" rtl="0">
                <a:lnSpc>
                  <a:spcPct val="90000"/>
                </a:lnSpc>
                <a:spcBef>
                  <a:spcPts val="1260"/>
                </a:spcBef>
                <a:spcAft>
                  <a:spcPts val="0"/>
                </a:spcAft>
                <a:buClr>
                  <a:srgbClr val="000000"/>
                </a:buClr>
                <a:buSzPts val="1800"/>
                <a:buFont typeface="Arial"/>
                <a:buNone/>
              </a:pPr>
              <a:r>
                <a:rPr lang="en-GB" sz="2400" b="1" i="0" u="none" strike="noStrike" cap="none">
                  <a:solidFill>
                    <a:srgbClr val="008265"/>
                  </a:solidFill>
                  <a:latin typeface="Rockwell" panose="02060603020205020403" pitchFamily="18" charset="0"/>
                  <a:cs typeface="Calibri Light" panose="020F0302020204030204" pitchFamily="34" charset="0"/>
                  <a:sym typeface="Arial"/>
                </a:rPr>
                <a:t>Trust in the </a:t>
              </a:r>
              <a:r>
                <a:rPr lang="en-GB" sz="2400" b="1">
                  <a:solidFill>
                    <a:srgbClr val="008265"/>
                  </a:solidFill>
                  <a:latin typeface="Rockwell" panose="02060603020205020403" pitchFamily="18" charset="0"/>
                  <a:cs typeface="Calibri Light" panose="020F0302020204030204" pitchFamily="34" charset="0"/>
                </a:rPr>
                <a:t>Insurance sector</a:t>
              </a:r>
              <a:endParaRPr sz="2400" b="1" i="0" u="none" strike="noStrike" cap="none">
                <a:solidFill>
                  <a:srgbClr val="008265"/>
                </a:solidFill>
                <a:latin typeface="Rockwell" panose="02060603020205020403" pitchFamily="18" charset="0"/>
                <a:cs typeface="Calibri Light" panose="020F0302020204030204" pitchFamily="34" charset="0"/>
                <a:sym typeface="Arial"/>
              </a:endParaRPr>
            </a:p>
          </p:txBody>
        </p:sp>
      </p:grpSp>
      <p:sp>
        <p:nvSpPr>
          <p:cNvPr id="244" name="Google Shape;244;p23"/>
          <p:cNvSpPr txBox="1">
            <a:spLocks noGrp="1"/>
          </p:cNvSpPr>
          <p:nvPr>
            <p:ph type="subTitle" idx="1"/>
          </p:nvPr>
        </p:nvSpPr>
        <p:spPr>
          <a:xfrm>
            <a:off x="1456712" y="5114656"/>
            <a:ext cx="6921744" cy="752677"/>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2"/>
              </a:buClr>
              <a:buSzPts val="2000"/>
              <a:buNone/>
            </a:pPr>
            <a:r>
              <a:rPr lang="en-GB" sz="2000" b="1">
                <a:latin typeface="Rockwell" panose="02060603020205020403" pitchFamily="18" charset="0"/>
                <a:cs typeface="Calibri Light" panose="020F0302020204030204" pitchFamily="34" charset="0"/>
              </a:rPr>
              <a:t>Consumer &amp; SME survey analysis</a:t>
            </a:r>
          </a:p>
          <a:p>
            <a:pPr marL="0" lvl="0" indent="0" algn="l" rtl="0">
              <a:lnSpc>
                <a:spcPct val="120000"/>
              </a:lnSpc>
              <a:spcBef>
                <a:spcPts val="0"/>
              </a:spcBef>
              <a:spcAft>
                <a:spcPts val="0"/>
              </a:spcAft>
              <a:buClr>
                <a:schemeClr val="dk2"/>
              </a:buClr>
              <a:buSzPts val="2000"/>
              <a:buNone/>
            </a:pPr>
            <a:r>
              <a:rPr lang="en-GB" sz="2000" b="1">
                <a:latin typeface="Rockwell" panose="02060603020205020403" pitchFamily="18" charset="0"/>
                <a:cs typeface="Calibri Light" panose="020F0302020204030204" pitchFamily="34" charset="0"/>
              </a:rPr>
              <a:t>February 2023 </a:t>
            </a:r>
          </a:p>
          <a:p>
            <a:pPr marL="0" lvl="0" indent="0" algn="l" rtl="0">
              <a:lnSpc>
                <a:spcPct val="120000"/>
              </a:lnSpc>
              <a:spcBef>
                <a:spcPts val="0"/>
              </a:spcBef>
              <a:spcAft>
                <a:spcPts val="0"/>
              </a:spcAft>
              <a:buClr>
                <a:schemeClr val="dk2"/>
              </a:buClr>
              <a:buSzPts val="2000"/>
              <a:buNone/>
            </a:pPr>
            <a:r>
              <a:rPr lang="en-GB" sz="2000" b="1">
                <a:latin typeface="Rockwell" panose="02060603020205020403" pitchFamily="18" charset="0"/>
                <a:cs typeface="Calibri Light" panose="020F0302020204030204" pitchFamily="34" charset="0"/>
              </a:rPr>
              <a:t>Waves 10 &amp; 11 (July 2022 &amp; December 2022)</a:t>
            </a:r>
            <a:endParaRPr sz="2000" b="1">
              <a:latin typeface="Rockwell" panose="02060603020205020403" pitchFamily="18" charset="0"/>
              <a:cs typeface="Calibri Light" panose="020F0302020204030204" pitchFamily="34" charset="0"/>
              <a:sym typeface="Arial"/>
            </a:endParaRPr>
          </a:p>
        </p:txBody>
      </p:sp>
      <p:pic>
        <p:nvPicPr>
          <p:cNvPr id="6" name="Picture 2" descr="ÎÏÎ¿ÏÎ­Î»ÎµÏÎ¼Î± ÎµÎ¹ÎºÏÎ½Î±Ï Î³Î¹Î± chartered insurance institut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1661" y="160573"/>
            <a:ext cx="1869470" cy="1188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175974" y="-206188"/>
            <a:ext cx="11769013" cy="1193739"/>
          </a:xfrm>
          <a:prstGeom prst="rect">
            <a:avLst/>
          </a:prstGeom>
          <a:noFill/>
          <a:ln>
            <a:noFill/>
          </a:ln>
        </p:spPr>
        <p:txBody>
          <a:bodyPr spcFirstLastPara="1" wrap="square" lIns="0" tIns="0" rIns="0" bIns="0" anchor="t" anchorCtr="0">
            <a:noAutofit/>
          </a:bodyPr>
          <a:lstStyle/>
          <a:p>
            <a:pPr>
              <a:buClr>
                <a:srgbClr val="FFFFFF"/>
              </a:buClr>
              <a:buSzPts val="2400"/>
            </a:pPr>
            <a:endParaRPr sz="1600">
              <a:solidFill>
                <a:schemeClr val="bg2"/>
              </a:solidFill>
              <a:latin typeface="Calibri Light" panose="020F0302020204030204" pitchFamily="34" charset="0"/>
              <a:cs typeface="Calibri Light" panose="020F0302020204030204" pitchFamily="34" charset="0"/>
            </a:endParaRPr>
          </a:p>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SMEs Wave on wave comparison – Opportunity scores: </a:t>
            </a:r>
          </a:p>
          <a:p>
            <a:pPr marL="285750" indent="-285750">
              <a:buClr>
                <a:schemeClr val="bg2"/>
              </a:buClr>
              <a:buSzPts val="1500"/>
              <a:buFont typeface="Arial" panose="020B0604020202020204" pitchFamily="34" charset="0"/>
              <a:buChar char="•"/>
            </a:pPr>
            <a:r>
              <a:rPr lang="en-GB">
                <a:solidFill>
                  <a:schemeClr val="bg2"/>
                </a:solidFill>
                <a:latin typeface="+mj-lt"/>
                <a:cs typeface="Calibri Light" panose="020F0302020204030204" pitchFamily="34" charset="0"/>
              </a:rPr>
              <a:t>Loyalty and Confidence are the top themes for SMEs consistently across the waves</a:t>
            </a:r>
          </a:p>
          <a:p>
            <a:pPr marL="285750" indent="-285750">
              <a:buClr>
                <a:schemeClr val="bg2"/>
              </a:buClr>
              <a:buSzPts val="1500"/>
              <a:buFont typeface="Arial" panose="020B0604020202020204" pitchFamily="34" charset="0"/>
              <a:buChar char="•"/>
            </a:pPr>
            <a:r>
              <a:rPr lang="en-GB">
                <a:solidFill>
                  <a:srgbClr val="008265"/>
                </a:solidFill>
                <a:latin typeface="+mj-lt"/>
                <a:cs typeface="Calibri Light" panose="020F0302020204030204" pitchFamily="34" charset="0"/>
              </a:rPr>
              <a:t>The gap between the highest and lowest opportunity score is less than 2 points across all 9 themes (out of a possible -30 to +30).  By comparison the gap between the highest and lowest opportunity scores for Consumers is 5.06 points</a:t>
            </a:r>
          </a:p>
          <a:p>
            <a:pPr marL="285750" indent="-285750">
              <a:buClr>
                <a:schemeClr val="bg2"/>
              </a:buClr>
              <a:buSzPts val="1500"/>
              <a:buFont typeface="Arial" panose="020B0604020202020204" pitchFamily="34" charset="0"/>
              <a:buChar char="•"/>
            </a:pPr>
            <a:r>
              <a:rPr lang="en-GB">
                <a:solidFill>
                  <a:schemeClr val="bg2"/>
                </a:solidFill>
                <a:latin typeface="+mj-lt"/>
                <a:cs typeface="Calibri Light" panose="020F0302020204030204" pitchFamily="34" charset="0"/>
              </a:rPr>
              <a:t>The opportunity scores for Protection, Ease, Speed (claims), Price and Relationship have steadily been increasing since April 2021 and are at their all time highs as opportunities / actions to improve trust</a:t>
            </a:r>
            <a:endParaRPr lang="en-GB">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37914"/>
            <a:ext cx="10058400" cy="325730"/>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All SMEs that hold at least one (motor, employers’ liability, buildings and/or contents or business interruption) insurance policy / </a:t>
            </a:r>
            <a:r>
              <a:rPr lang="en-GB" sz="800">
                <a:latin typeface="Arial" panose="020B0604020202020204" pitchFamily="34" charset="0"/>
                <a:ea typeface="Corbel"/>
                <a:cs typeface="Arial" panose="020B0604020202020204" pitchFamily="34" charset="0"/>
                <a:sym typeface="Corbel"/>
              </a:rPr>
              <a:t>who have claimed on at least one insurance policy in the last 12 months</a:t>
            </a:r>
            <a:r>
              <a:rPr lang="en-GB" sz="800">
                <a:solidFill>
                  <a:schemeClr val="tx1"/>
                </a:solidFill>
                <a:latin typeface="Arial" panose="020B0604020202020204" pitchFamily="34" charset="0"/>
                <a:ea typeface="Corbel"/>
                <a:cs typeface="Arial" panose="020B0604020202020204" pitchFamily="34" charset="0"/>
                <a:sym typeface="Corbel"/>
              </a:rPr>
              <a:t>: </a:t>
            </a:r>
          </a:p>
          <a:p>
            <a:r>
              <a:rPr lang="en-GB" sz="800">
                <a:solidFill>
                  <a:schemeClr val="tx1"/>
                </a:solidFill>
                <a:latin typeface="Arial" panose="020B0604020202020204" pitchFamily="34" charset="0"/>
                <a:ea typeface="Corbel"/>
                <a:cs typeface="Arial" panose="020B0604020202020204" pitchFamily="34" charset="0"/>
                <a:sym typeface="Corbel"/>
              </a:rPr>
              <a:t>Wave 10&amp;11: 1,497 / 306</a:t>
            </a:r>
            <a:endParaRPr lang="en-GB" sz="800">
              <a:solidFill>
                <a:schemeClr val="tx1"/>
              </a:solidFill>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425C0014-5801-49A2-BE09-B42CFA7D5FEF}"/>
              </a:ext>
            </a:extLst>
          </p:cNvPr>
          <p:cNvGraphicFramePr>
            <a:graphicFrameLocks/>
          </p:cNvGraphicFramePr>
          <p:nvPr>
            <p:extLst>
              <p:ext uri="{D42A27DB-BD31-4B8C-83A1-F6EECF244321}">
                <p14:modId xmlns:p14="http://schemas.microsoft.com/office/powerpoint/2010/main" val="474632830"/>
              </p:ext>
            </p:extLst>
          </p:nvPr>
        </p:nvGraphicFramePr>
        <p:xfrm>
          <a:off x="304799" y="1527048"/>
          <a:ext cx="11769013" cy="47692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3888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D707BABD-1C10-4E74-B5E6-3490A9081EBA}"/>
              </a:ext>
            </a:extLst>
          </p:cNvPr>
          <p:cNvGraphicFramePr/>
          <p:nvPr>
            <p:extLst>
              <p:ext uri="{D42A27DB-BD31-4B8C-83A1-F6EECF244321}">
                <p14:modId xmlns:p14="http://schemas.microsoft.com/office/powerpoint/2010/main" val="3597566348"/>
              </p:ext>
            </p:extLst>
          </p:nvPr>
        </p:nvGraphicFramePr>
        <p:xfrm>
          <a:off x="47545" y="1431589"/>
          <a:ext cx="5428063" cy="4726613"/>
        </p:xfrm>
        <a:graphic>
          <a:graphicData uri="http://schemas.openxmlformats.org/drawingml/2006/chart">
            <c:chart xmlns:c="http://schemas.openxmlformats.org/drawingml/2006/chart" xmlns:r="http://schemas.openxmlformats.org/officeDocument/2006/relationships" r:id="rId3"/>
          </a:graphicData>
        </a:graphic>
      </p:graphicFrame>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201545" y="-17356"/>
            <a:ext cx="11284009" cy="976672"/>
          </a:xfrm>
          <a:prstGeom prst="rect">
            <a:avLst/>
          </a:prstGeom>
          <a:noFill/>
          <a:ln>
            <a:noFill/>
          </a:ln>
        </p:spPr>
        <p:txBody>
          <a:bodyPr spcFirstLastPara="1" wrap="square" lIns="0" tIns="0" rIns="0" bIns="0" anchor="t" anchorCtr="0">
            <a:noAutofit/>
          </a:bodyPr>
          <a:lstStyle/>
          <a:p>
            <a:pPr>
              <a:buClr>
                <a:srgbClr val="FFFFFF"/>
              </a:buClr>
              <a:buSzPts val="2400"/>
            </a:pPr>
            <a:endParaRPr sz="1600">
              <a:solidFill>
                <a:schemeClr val="bg2"/>
              </a:solidFill>
              <a:latin typeface="Calibri Light" panose="020F0302020204030204" pitchFamily="34" charset="0"/>
              <a:cs typeface="Calibri Light" panose="020F0302020204030204" pitchFamily="34" charset="0"/>
            </a:endParaRPr>
          </a:p>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Consumer and SME, wave on wave comparison – Overall satisfaction with the policy held: </a:t>
            </a:r>
          </a:p>
          <a:p>
            <a:pPr>
              <a:buClr>
                <a:srgbClr val="FFFFFF"/>
              </a:buClr>
              <a:buSzPts val="1500"/>
            </a:pPr>
            <a:r>
              <a:rPr lang="en-GB" sz="1600">
                <a:solidFill>
                  <a:schemeClr val="bg2"/>
                </a:solidFill>
                <a:latin typeface="+mj-lt"/>
                <a:cs typeface="Calibri Light" panose="020F0302020204030204" pitchFamily="34" charset="0"/>
              </a:rPr>
              <a:t>Consumer overall satisfaction with their policy is 85% and SME satisfaction is 83%, its highest level since the Trust Index began in 2019</a:t>
            </a: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37960"/>
            <a:ext cx="10172700" cy="303158"/>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All Consumers/ SMEs that hold at least one (motor, travel, buildings and/or contents, employers liability, business interruption) insurance policy. </a:t>
            </a:r>
            <a:r>
              <a:rPr lang="en-GB" sz="800">
                <a:solidFill>
                  <a:schemeClr val="tx1"/>
                </a:solidFill>
                <a:latin typeface="Arial" panose="020B0604020202020204" pitchFamily="34" charset="0"/>
                <a:cs typeface="Arial" panose="020B0604020202020204" pitchFamily="34" charset="0"/>
                <a:sym typeface="Corbel"/>
              </a:rPr>
              <a:t>Wave 10&amp;11 (2022): Consumer n=1,001, SMEs n=1,497</a:t>
            </a:r>
            <a:endParaRPr lang="en-GB" sz="800">
              <a:latin typeface="Arial" panose="020B0604020202020204" pitchFamily="34" charset="0"/>
              <a:cs typeface="Arial" panose="020B0604020202020204" pitchFamily="34" charset="0"/>
            </a:endParaRPr>
          </a:p>
          <a:p>
            <a:endParaRPr lang="en-GB" sz="800">
              <a:solidFill>
                <a:schemeClr val="tx1"/>
              </a:solidFill>
              <a:latin typeface="Arial" panose="020B0604020202020204" pitchFamily="34" charset="0"/>
              <a:cs typeface="Arial" panose="020B0604020202020204" pitchFamily="34" charset="0"/>
            </a:endParaRPr>
          </a:p>
        </p:txBody>
      </p:sp>
      <p:graphicFrame>
        <p:nvGraphicFramePr>
          <p:cNvPr id="6" name="Chart 5"/>
          <p:cNvGraphicFramePr/>
          <p:nvPr>
            <p:extLst>
              <p:ext uri="{D42A27DB-BD31-4B8C-83A1-F6EECF244321}">
                <p14:modId xmlns:p14="http://schemas.microsoft.com/office/powerpoint/2010/main" val="2185628928"/>
              </p:ext>
            </p:extLst>
          </p:nvPr>
        </p:nvGraphicFramePr>
        <p:xfrm>
          <a:off x="5718579" y="1362547"/>
          <a:ext cx="6425875" cy="493622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5843550" y="1881159"/>
            <a:ext cx="392658" cy="215484"/>
          </a:xfrm>
          <a:prstGeom prst="rect">
            <a:avLst/>
          </a:prstGeom>
          <a:noFill/>
          <a:ln>
            <a:solidFill>
              <a:srgbClr val="008265"/>
            </a:solidFill>
          </a:ln>
        </p:spPr>
        <p:txBody>
          <a:bodyPr wrap="square" rtlCol="0">
            <a:spAutoFit/>
          </a:bodyPr>
          <a:lstStyle/>
          <a:p>
            <a:pPr algn="ctr"/>
            <a:r>
              <a:rPr lang="en-GB" sz="800" b="1">
                <a:solidFill>
                  <a:srgbClr val="AB588C"/>
                </a:solidFill>
              </a:rPr>
              <a:t>82%</a:t>
            </a:r>
          </a:p>
        </p:txBody>
      </p:sp>
      <p:sp>
        <p:nvSpPr>
          <p:cNvPr id="15" name="TextBox 14"/>
          <p:cNvSpPr txBox="1"/>
          <p:nvPr/>
        </p:nvSpPr>
        <p:spPr>
          <a:xfrm>
            <a:off x="6323422" y="1881159"/>
            <a:ext cx="391639" cy="215484"/>
          </a:xfrm>
          <a:prstGeom prst="rect">
            <a:avLst/>
          </a:prstGeom>
          <a:noFill/>
          <a:ln>
            <a:solidFill>
              <a:srgbClr val="008265"/>
            </a:solidFill>
          </a:ln>
        </p:spPr>
        <p:txBody>
          <a:bodyPr wrap="square" rtlCol="0">
            <a:spAutoFit/>
          </a:bodyPr>
          <a:lstStyle/>
          <a:p>
            <a:pPr algn="ctr"/>
            <a:r>
              <a:rPr lang="en-GB" sz="800" b="1">
                <a:solidFill>
                  <a:srgbClr val="AB588C"/>
                </a:solidFill>
              </a:rPr>
              <a:t>82%</a:t>
            </a:r>
          </a:p>
        </p:txBody>
      </p:sp>
      <p:sp>
        <p:nvSpPr>
          <p:cNvPr id="16" name="TextBox 15"/>
          <p:cNvSpPr txBox="1"/>
          <p:nvPr/>
        </p:nvSpPr>
        <p:spPr>
          <a:xfrm>
            <a:off x="6824715" y="1881159"/>
            <a:ext cx="392658" cy="215484"/>
          </a:xfrm>
          <a:prstGeom prst="rect">
            <a:avLst/>
          </a:prstGeom>
          <a:noFill/>
          <a:ln>
            <a:solidFill>
              <a:srgbClr val="008265"/>
            </a:solidFill>
          </a:ln>
        </p:spPr>
        <p:txBody>
          <a:bodyPr wrap="square" rtlCol="0">
            <a:spAutoFit/>
          </a:bodyPr>
          <a:lstStyle/>
          <a:p>
            <a:pPr algn="ctr"/>
            <a:r>
              <a:rPr lang="en-GB" sz="800" b="1">
                <a:solidFill>
                  <a:srgbClr val="AB588C"/>
                </a:solidFill>
              </a:rPr>
              <a:t>82%</a:t>
            </a:r>
          </a:p>
        </p:txBody>
      </p:sp>
      <p:sp>
        <p:nvSpPr>
          <p:cNvPr id="11" name="TextBox 15">
            <a:extLst>
              <a:ext uri="{FF2B5EF4-FFF2-40B4-BE49-F238E27FC236}">
                <a16:creationId xmlns:a16="http://schemas.microsoft.com/office/drawing/2014/main" id="{588C878E-EF30-4B50-8EE0-176BDA0C40D4}"/>
              </a:ext>
            </a:extLst>
          </p:cNvPr>
          <p:cNvSpPr txBox="1"/>
          <p:nvPr/>
        </p:nvSpPr>
        <p:spPr>
          <a:xfrm>
            <a:off x="145413" y="1881199"/>
            <a:ext cx="398898" cy="215444"/>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800" b="1">
                <a:solidFill>
                  <a:srgbClr val="008265"/>
                </a:solidFill>
              </a:rPr>
              <a:t>84%</a:t>
            </a:r>
          </a:p>
        </p:txBody>
      </p:sp>
      <p:sp>
        <p:nvSpPr>
          <p:cNvPr id="12" name="TextBox 15">
            <a:extLst>
              <a:ext uri="{FF2B5EF4-FFF2-40B4-BE49-F238E27FC236}">
                <a16:creationId xmlns:a16="http://schemas.microsoft.com/office/drawing/2014/main" id="{5038E747-2567-4840-9BB3-F32B438E4F82}"/>
              </a:ext>
            </a:extLst>
          </p:cNvPr>
          <p:cNvSpPr txBox="1"/>
          <p:nvPr/>
        </p:nvSpPr>
        <p:spPr>
          <a:xfrm>
            <a:off x="8816381" y="1879633"/>
            <a:ext cx="391639" cy="215484"/>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800" b="1">
                <a:solidFill>
                  <a:srgbClr val="AB588C"/>
                </a:solidFill>
              </a:rPr>
              <a:t>79%</a:t>
            </a:r>
          </a:p>
        </p:txBody>
      </p:sp>
      <p:sp>
        <p:nvSpPr>
          <p:cNvPr id="13" name="TextBox 15">
            <a:extLst>
              <a:ext uri="{FF2B5EF4-FFF2-40B4-BE49-F238E27FC236}">
                <a16:creationId xmlns:a16="http://schemas.microsoft.com/office/drawing/2014/main" id="{EEFC2259-2E8B-46E6-83C9-E49C72EB8CC8}"/>
              </a:ext>
            </a:extLst>
          </p:cNvPr>
          <p:cNvSpPr txBox="1"/>
          <p:nvPr/>
        </p:nvSpPr>
        <p:spPr>
          <a:xfrm>
            <a:off x="4468111" y="1908631"/>
            <a:ext cx="407465" cy="215444"/>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800" b="1">
                <a:solidFill>
                  <a:srgbClr val="008265"/>
                </a:solidFill>
              </a:rPr>
              <a:t>86%</a:t>
            </a:r>
          </a:p>
        </p:txBody>
      </p:sp>
      <p:sp>
        <p:nvSpPr>
          <p:cNvPr id="18" name="TextBox 15">
            <a:extLst>
              <a:ext uri="{FF2B5EF4-FFF2-40B4-BE49-F238E27FC236}">
                <a16:creationId xmlns:a16="http://schemas.microsoft.com/office/drawing/2014/main" id="{2A45C688-C7A3-F563-1540-B5731504EDB4}"/>
              </a:ext>
            </a:extLst>
          </p:cNvPr>
          <p:cNvSpPr txBox="1"/>
          <p:nvPr/>
        </p:nvSpPr>
        <p:spPr>
          <a:xfrm>
            <a:off x="703783" y="1898426"/>
            <a:ext cx="398898" cy="215444"/>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800" b="1">
                <a:solidFill>
                  <a:srgbClr val="008265"/>
                </a:solidFill>
              </a:rPr>
              <a:t>84%</a:t>
            </a:r>
          </a:p>
        </p:txBody>
      </p:sp>
      <p:sp>
        <p:nvSpPr>
          <p:cNvPr id="19" name="TextBox 15">
            <a:extLst>
              <a:ext uri="{FF2B5EF4-FFF2-40B4-BE49-F238E27FC236}">
                <a16:creationId xmlns:a16="http://schemas.microsoft.com/office/drawing/2014/main" id="{BB191FF9-5273-BAF8-EA24-53CA7CC03505}"/>
              </a:ext>
            </a:extLst>
          </p:cNvPr>
          <p:cNvSpPr txBox="1"/>
          <p:nvPr/>
        </p:nvSpPr>
        <p:spPr>
          <a:xfrm>
            <a:off x="1256382" y="1898426"/>
            <a:ext cx="398898" cy="215444"/>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800" b="1">
                <a:solidFill>
                  <a:srgbClr val="008265"/>
                </a:solidFill>
              </a:rPr>
              <a:t>84%</a:t>
            </a:r>
          </a:p>
        </p:txBody>
      </p:sp>
      <p:sp>
        <p:nvSpPr>
          <p:cNvPr id="20" name="TextBox 15">
            <a:extLst>
              <a:ext uri="{FF2B5EF4-FFF2-40B4-BE49-F238E27FC236}">
                <a16:creationId xmlns:a16="http://schemas.microsoft.com/office/drawing/2014/main" id="{8DE7F49E-E457-17CB-10D7-90CCE3981CE9}"/>
              </a:ext>
            </a:extLst>
          </p:cNvPr>
          <p:cNvSpPr txBox="1"/>
          <p:nvPr/>
        </p:nvSpPr>
        <p:spPr>
          <a:xfrm>
            <a:off x="1793951" y="1898426"/>
            <a:ext cx="398898" cy="215444"/>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800" b="1">
                <a:solidFill>
                  <a:srgbClr val="008265"/>
                </a:solidFill>
              </a:rPr>
              <a:t>82%</a:t>
            </a:r>
          </a:p>
        </p:txBody>
      </p:sp>
      <p:sp>
        <p:nvSpPr>
          <p:cNvPr id="21" name="TextBox 15">
            <a:extLst>
              <a:ext uri="{FF2B5EF4-FFF2-40B4-BE49-F238E27FC236}">
                <a16:creationId xmlns:a16="http://schemas.microsoft.com/office/drawing/2014/main" id="{56D5A827-4409-3197-9263-9F2B46D3A777}"/>
              </a:ext>
            </a:extLst>
          </p:cNvPr>
          <p:cNvSpPr txBox="1"/>
          <p:nvPr/>
        </p:nvSpPr>
        <p:spPr>
          <a:xfrm>
            <a:off x="2334334" y="1881199"/>
            <a:ext cx="398898" cy="215444"/>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800" b="1">
                <a:solidFill>
                  <a:srgbClr val="008265"/>
                </a:solidFill>
              </a:rPr>
              <a:t>84%</a:t>
            </a:r>
          </a:p>
        </p:txBody>
      </p:sp>
      <p:sp>
        <p:nvSpPr>
          <p:cNvPr id="22" name="TextBox 15">
            <a:extLst>
              <a:ext uri="{FF2B5EF4-FFF2-40B4-BE49-F238E27FC236}">
                <a16:creationId xmlns:a16="http://schemas.microsoft.com/office/drawing/2014/main" id="{B7281FCA-1ADC-D76C-EC04-79BA431E0AB1}"/>
              </a:ext>
            </a:extLst>
          </p:cNvPr>
          <p:cNvSpPr txBox="1"/>
          <p:nvPr/>
        </p:nvSpPr>
        <p:spPr>
          <a:xfrm>
            <a:off x="2886434" y="1898426"/>
            <a:ext cx="398898" cy="215444"/>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800" b="1">
                <a:solidFill>
                  <a:srgbClr val="008265"/>
                </a:solidFill>
              </a:rPr>
              <a:t>83%</a:t>
            </a:r>
          </a:p>
        </p:txBody>
      </p:sp>
      <p:sp>
        <p:nvSpPr>
          <p:cNvPr id="23" name="TextBox 15">
            <a:extLst>
              <a:ext uri="{FF2B5EF4-FFF2-40B4-BE49-F238E27FC236}">
                <a16:creationId xmlns:a16="http://schemas.microsoft.com/office/drawing/2014/main" id="{21BD1625-2A8D-7794-7EE0-6EA6FD761B58}"/>
              </a:ext>
            </a:extLst>
          </p:cNvPr>
          <p:cNvSpPr txBox="1"/>
          <p:nvPr/>
        </p:nvSpPr>
        <p:spPr>
          <a:xfrm>
            <a:off x="3410412" y="1898426"/>
            <a:ext cx="398898" cy="215444"/>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800" b="1">
                <a:solidFill>
                  <a:srgbClr val="008265"/>
                </a:solidFill>
              </a:rPr>
              <a:t>82%</a:t>
            </a:r>
          </a:p>
        </p:txBody>
      </p:sp>
      <p:sp>
        <p:nvSpPr>
          <p:cNvPr id="24" name="TextBox 15">
            <a:extLst>
              <a:ext uri="{FF2B5EF4-FFF2-40B4-BE49-F238E27FC236}">
                <a16:creationId xmlns:a16="http://schemas.microsoft.com/office/drawing/2014/main" id="{494DD713-4A23-1B00-69CC-8D9667A4E8C4}"/>
              </a:ext>
            </a:extLst>
          </p:cNvPr>
          <p:cNvSpPr txBox="1"/>
          <p:nvPr/>
        </p:nvSpPr>
        <p:spPr>
          <a:xfrm>
            <a:off x="3919515" y="1898426"/>
            <a:ext cx="398898" cy="215444"/>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800" b="1">
                <a:solidFill>
                  <a:srgbClr val="008265"/>
                </a:solidFill>
              </a:rPr>
              <a:t>85%</a:t>
            </a:r>
          </a:p>
        </p:txBody>
      </p:sp>
      <p:sp>
        <p:nvSpPr>
          <p:cNvPr id="25" name="TextBox 15">
            <a:extLst>
              <a:ext uri="{FF2B5EF4-FFF2-40B4-BE49-F238E27FC236}">
                <a16:creationId xmlns:a16="http://schemas.microsoft.com/office/drawing/2014/main" id="{89F7D160-8BD4-C504-4A95-FD10622B6561}"/>
              </a:ext>
            </a:extLst>
          </p:cNvPr>
          <p:cNvSpPr txBox="1"/>
          <p:nvPr/>
        </p:nvSpPr>
        <p:spPr>
          <a:xfrm>
            <a:off x="9797546" y="1879633"/>
            <a:ext cx="391639" cy="215484"/>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800" b="1">
                <a:solidFill>
                  <a:srgbClr val="AB588C"/>
                </a:solidFill>
              </a:rPr>
              <a:t>82%</a:t>
            </a:r>
          </a:p>
        </p:txBody>
      </p:sp>
      <p:sp>
        <p:nvSpPr>
          <p:cNvPr id="2" name="TextBox 15">
            <a:extLst>
              <a:ext uri="{FF2B5EF4-FFF2-40B4-BE49-F238E27FC236}">
                <a16:creationId xmlns:a16="http://schemas.microsoft.com/office/drawing/2014/main" id="{B0EA9D8B-4857-4BB9-BBA8-F3A86DA1D02A}"/>
              </a:ext>
            </a:extLst>
          </p:cNvPr>
          <p:cNvSpPr txBox="1"/>
          <p:nvPr/>
        </p:nvSpPr>
        <p:spPr>
          <a:xfrm>
            <a:off x="4975105" y="1903118"/>
            <a:ext cx="470486" cy="246221"/>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000" b="1">
                <a:solidFill>
                  <a:srgbClr val="008265"/>
                </a:solidFill>
              </a:rPr>
              <a:t>85%</a:t>
            </a:r>
          </a:p>
        </p:txBody>
      </p:sp>
    </p:spTree>
    <p:extLst>
      <p:ext uri="{BB962C8B-B14F-4D97-AF65-F5344CB8AC3E}">
        <p14:creationId xmlns:p14="http://schemas.microsoft.com/office/powerpoint/2010/main" val="3174883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3" name="TextBox 2"/>
          <p:cNvSpPr txBox="1"/>
          <p:nvPr/>
        </p:nvSpPr>
        <p:spPr>
          <a:xfrm>
            <a:off x="422143" y="289187"/>
            <a:ext cx="11227990" cy="1200329"/>
          </a:xfrm>
          <a:prstGeom prst="rect">
            <a:avLst/>
          </a:prstGeom>
          <a:noFill/>
        </p:spPr>
        <p:txBody>
          <a:bodyPr wrap="square" rtlCol="0">
            <a:spAutoFit/>
          </a:bodyPr>
          <a:lstStyle/>
          <a:p>
            <a:r>
              <a:rPr lang="en-GB" sz="2400" b="1">
                <a:solidFill>
                  <a:schemeClr val="bg2"/>
                </a:solidFill>
                <a:latin typeface="Calibri Light" panose="020F0302020204030204" pitchFamily="34" charset="0"/>
                <a:cs typeface="Calibri Light" panose="020F0302020204030204" pitchFamily="34" charset="0"/>
              </a:rPr>
              <a:t>In comparison to 2018, Loyalty remains the number one consumer opportunity for the insurance industry, followed by Confidence and Ease themes.</a:t>
            </a:r>
          </a:p>
          <a:p>
            <a:endParaRPr lang="en-GB" sz="2400"/>
          </a:p>
        </p:txBody>
      </p:sp>
      <p:sp>
        <p:nvSpPr>
          <p:cNvPr id="2" name="Title 1"/>
          <p:cNvSpPr>
            <a:spLocks noGrp="1"/>
          </p:cNvSpPr>
          <p:nvPr>
            <p:ph type="ctrTitle"/>
          </p:nvPr>
        </p:nvSpPr>
        <p:spPr>
          <a:xfrm>
            <a:off x="2116671" y="1559598"/>
            <a:ext cx="8825167" cy="1258964"/>
          </a:xfrm>
        </p:spPr>
        <p:txBody>
          <a:bodyPr/>
          <a:lstStyle/>
          <a:p>
            <a:r>
              <a:rPr lang="en-GB" sz="4000" b="1">
                <a:latin typeface="Rockwell" panose="02060603020205020403" pitchFamily="18" charset="0"/>
                <a:cs typeface="Calibri Light" panose="020F0302020204030204" pitchFamily="34" charset="0"/>
              </a:rPr>
              <a:t>Consumer survey </a:t>
            </a:r>
          </a:p>
        </p:txBody>
      </p:sp>
      <p:sp>
        <p:nvSpPr>
          <p:cNvPr id="4" name="Subtitle 3"/>
          <p:cNvSpPr>
            <a:spLocks noGrp="1"/>
          </p:cNvSpPr>
          <p:nvPr>
            <p:ph type="subTitle" idx="1"/>
          </p:nvPr>
        </p:nvSpPr>
        <p:spPr>
          <a:xfrm>
            <a:off x="1953717" y="2888644"/>
            <a:ext cx="6308564" cy="752677"/>
          </a:xfrm>
        </p:spPr>
        <p:txBody>
          <a:bodyPr/>
          <a:lstStyle/>
          <a:p>
            <a:r>
              <a:rPr lang="en-GB">
                <a:latin typeface="Rockwell" panose="02060603020205020403" pitchFamily="18" charset="0"/>
                <a:cs typeface="Calibri Light" panose="020F0302020204030204" pitchFamily="34" charset="0"/>
              </a:rPr>
              <a:t>July 2022 and Dec 2022 wave 10&amp;11 data</a:t>
            </a:r>
          </a:p>
        </p:txBody>
      </p:sp>
    </p:spTree>
    <p:extLst>
      <p:ext uri="{BB962C8B-B14F-4D97-AF65-F5344CB8AC3E}">
        <p14:creationId xmlns:p14="http://schemas.microsoft.com/office/powerpoint/2010/main" val="11270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423495903"/>
              </p:ext>
            </p:extLst>
          </p:nvPr>
        </p:nvGraphicFramePr>
        <p:xfrm>
          <a:off x="782452" y="1414120"/>
          <a:ext cx="6889364" cy="486172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22143" y="68423"/>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Overall Consumer themes - wave 10&amp;11 (July 2022 &amp; Dec 2022)</a:t>
            </a:r>
            <a:endParaRPr lang="en-GB" sz="2000" b="1">
              <a:solidFill>
                <a:srgbClr val="FF0000"/>
              </a:solidFill>
              <a:latin typeface="Rockwell" panose="02060603020205020403" pitchFamily="18" charset="0"/>
              <a:cs typeface="Calibri Light" panose="020F0302020204030204" pitchFamily="34" charset="0"/>
            </a:endParaRPr>
          </a:p>
        </p:txBody>
      </p:sp>
      <p:sp>
        <p:nvSpPr>
          <p:cNvPr id="17" name="TextBox 16">
            <a:extLst>
              <a:ext uri="{FF2B5EF4-FFF2-40B4-BE49-F238E27FC236}">
                <a16:creationId xmlns:a16="http://schemas.microsoft.com/office/drawing/2014/main" id="{D025FA55-99EE-4DD9-A728-3603FA6A1FB0}"/>
              </a:ext>
            </a:extLst>
          </p:cNvPr>
          <p:cNvSpPr txBox="1"/>
          <p:nvPr/>
        </p:nvSpPr>
        <p:spPr>
          <a:xfrm>
            <a:off x="4501880" y="3508509"/>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Invest and improve</a:t>
            </a:r>
          </a:p>
        </p:txBody>
      </p:sp>
      <p:sp>
        <p:nvSpPr>
          <p:cNvPr id="18" name="TextBox 17">
            <a:extLst>
              <a:ext uri="{FF2B5EF4-FFF2-40B4-BE49-F238E27FC236}">
                <a16:creationId xmlns:a16="http://schemas.microsoft.com/office/drawing/2014/main" id="{4B9757CF-561A-466E-ADF7-F472B3DD9BCF}"/>
              </a:ext>
            </a:extLst>
          </p:cNvPr>
          <p:cNvSpPr txBox="1"/>
          <p:nvPr/>
        </p:nvSpPr>
        <p:spPr>
          <a:xfrm>
            <a:off x="3350746" y="2300036"/>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Maintain and streamline</a:t>
            </a:r>
          </a:p>
        </p:txBody>
      </p:sp>
      <p:sp>
        <p:nvSpPr>
          <p:cNvPr id="20" name="TextBox 19">
            <a:extLst>
              <a:ext uri="{FF2B5EF4-FFF2-40B4-BE49-F238E27FC236}">
                <a16:creationId xmlns:a16="http://schemas.microsoft.com/office/drawing/2014/main" id="{8DA05B54-20BD-43E3-ADE6-9CA9387639E9}"/>
              </a:ext>
            </a:extLst>
          </p:cNvPr>
          <p:cNvSpPr txBox="1"/>
          <p:nvPr/>
        </p:nvSpPr>
        <p:spPr>
          <a:xfrm>
            <a:off x="4944865" y="4699303"/>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Priority opportunity</a:t>
            </a:r>
          </a:p>
        </p:txBody>
      </p:sp>
      <p:sp>
        <p:nvSpPr>
          <p:cNvPr id="19" name="TextBox 18">
            <a:extLst>
              <a:ext uri="{FF2B5EF4-FFF2-40B4-BE49-F238E27FC236}">
                <a16:creationId xmlns:a16="http://schemas.microsoft.com/office/drawing/2014/main" id="{BDF558C7-C94D-4E65-AFA6-CF775109F237}"/>
              </a:ext>
            </a:extLst>
          </p:cNvPr>
          <p:cNvSpPr txBox="1"/>
          <p:nvPr/>
        </p:nvSpPr>
        <p:spPr>
          <a:xfrm>
            <a:off x="1637987" y="1803256"/>
            <a:ext cx="1305346" cy="646331"/>
          </a:xfrm>
          <a:prstGeom prst="rect">
            <a:avLst/>
          </a:prstGeom>
          <a:noFill/>
        </p:spPr>
        <p:txBody>
          <a:bodyPr wrap="square" rtlCol="0">
            <a:spAutoFit/>
          </a:bodyPr>
          <a:lstStyle/>
          <a:p>
            <a:r>
              <a:rPr lang="en-GB" sz="1800">
                <a:solidFill>
                  <a:schemeClr val="tx1"/>
                </a:solidFill>
                <a:latin typeface="Rockwell" panose="02060603020205020403" pitchFamily="18" charset="0"/>
              </a:rPr>
              <a:t>Reduce spend</a:t>
            </a:r>
          </a:p>
        </p:txBody>
      </p:sp>
      <p:sp>
        <p:nvSpPr>
          <p:cNvPr id="21" name="TextBox 20"/>
          <p:cNvSpPr txBox="1"/>
          <p:nvPr/>
        </p:nvSpPr>
        <p:spPr>
          <a:xfrm>
            <a:off x="3607951" y="5825149"/>
            <a:ext cx="1313669" cy="307777"/>
          </a:xfrm>
          <a:prstGeom prst="rect">
            <a:avLst/>
          </a:prstGeom>
          <a:noFill/>
        </p:spPr>
        <p:txBody>
          <a:bodyPr wrap="square" rtlCol="0">
            <a:spAutoFit/>
          </a:bodyPr>
          <a:lstStyle/>
          <a:p>
            <a:r>
              <a:rPr lang="en-GB" b="1"/>
              <a:t>Importance</a:t>
            </a:r>
          </a:p>
        </p:txBody>
      </p:sp>
      <p:sp>
        <p:nvSpPr>
          <p:cNvPr id="22" name="TextBox 21"/>
          <p:cNvSpPr txBox="1"/>
          <p:nvPr/>
        </p:nvSpPr>
        <p:spPr>
          <a:xfrm rot="16200000">
            <a:off x="222604" y="3445431"/>
            <a:ext cx="1411286" cy="307777"/>
          </a:xfrm>
          <a:prstGeom prst="rect">
            <a:avLst/>
          </a:prstGeom>
          <a:noFill/>
        </p:spPr>
        <p:txBody>
          <a:bodyPr wrap="square" rtlCol="0">
            <a:spAutoFit/>
          </a:bodyPr>
          <a:lstStyle/>
          <a:p>
            <a:r>
              <a:rPr lang="en-GB" b="1"/>
              <a:t>Performance</a:t>
            </a:r>
          </a:p>
        </p:txBody>
      </p:sp>
      <p:sp>
        <p:nvSpPr>
          <p:cNvPr id="23" name="TextBox 22"/>
          <p:cNvSpPr txBox="1"/>
          <p:nvPr/>
        </p:nvSpPr>
        <p:spPr>
          <a:xfrm>
            <a:off x="1140993" y="5826545"/>
            <a:ext cx="552012" cy="307777"/>
          </a:xfrm>
          <a:prstGeom prst="rect">
            <a:avLst/>
          </a:prstGeom>
          <a:noFill/>
        </p:spPr>
        <p:txBody>
          <a:bodyPr wrap="square" rtlCol="0">
            <a:spAutoFit/>
          </a:bodyPr>
          <a:lstStyle/>
          <a:p>
            <a:r>
              <a:rPr lang="en-GB"/>
              <a:t>Low</a:t>
            </a:r>
          </a:p>
        </p:txBody>
      </p:sp>
      <p:sp>
        <p:nvSpPr>
          <p:cNvPr id="24" name="TextBox 23"/>
          <p:cNvSpPr txBox="1"/>
          <p:nvPr/>
        </p:nvSpPr>
        <p:spPr>
          <a:xfrm>
            <a:off x="6836566" y="5817659"/>
            <a:ext cx="599940" cy="307777"/>
          </a:xfrm>
          <a:prstGeom prst="rect">
            <a:avLst/>
          </a:prstGeom>
          <a:noFill/>
        </p:spPr>
        <p:txBody>
          <a:bodyPr wrap="square" rtlCol="0">
            <a:spAutoFit/>
          </a:bodyPr>
          <a:lstStyle/>
          <a:p>
            <a:r>
              <a:rPr lang="en-GB"/>
              <a:t>High</a:t>
            </a:r>
          </a:p>
        </p:txBody>
      </p:sp>
      <p:sp>
        <p:nvSpPr>
          <p:cNvPr id="25" name="TextBox 24"/>
          <p:cNvSpPr txBox="1"/>
          <p:nvPr/>
        </p:nvSpPr>
        <p:spPr>
          <a:xfrm rot="16200000">
            <a:off x="658883" y="5363689"/>
            <a:ext cx="538729" cy="307777"/>
          </a:xfrm>
          <a:prstGeom prst="rect">
            <a:avLst/>
          </a:prstGeom>
          <a:noFill/>
        </p:spPr>
        <p:txBody>
          <a:bodyPr wrap="square" rtlCol="0">
            <a:spAutoFit/>
          </a:bodyPr>
          <a:lstStyle/>
          <a:p>
            <a:r>
              <a:rPr lang="en-GB"/>
              <a:t>Low</a:t>
            </a:r>
          </a:p>
        </p:txBody>
      </p:sp>
      <p:sp>
        <p:nvSpPr>
          <p:cNvPr id="26" name="TextBox 25"/>
          <p:cNvSpPr txBox="1"/>
          <p:nvPr/>
        </p:nvSpPr>
        <p:spPr>
          <a:xfrm rot="16200000">
            <a:off x="576754" y="1489251"/>
            <a:ext cx="719176" cy="307777"/>
          </a:xfrm>
          <a:prstGeom prst="rect">
            <a:avLst/>
          </a:prstGeom>
          <a:noFill/>
        </p:spPr>
        <p:txBody>
          <a:bodyPr wrap="square" rtlCol="0">
            <a:spAutoFit/>
          </a:bodyPr>
          <a:lstStyle/>
          <a:p>
            <a:r>
              <a:rPr lang="en-GB"/>
              <a:t>High</a:t>
            </a:r>
          </a:p>
        </p:txBody>
      </p:sp>
      <p:sp>
        <p:nvSpPr>
          <p:cNvPr id="28" name="TextBox 4"/>
          <p:cNvSpPr txBox="1"/>
          <p:nvPr/>
        </p:nvSpPr>
        <p:spPr>
          <a:xfrm>
            <a:off x="984259" y="6132926"/>
            <a:ext cx="5870518" cy="41549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50"/>
              <a:t>*The size of each theme bubble denotes the relative opportunity score in each case. </a:t>
            </a:r>
          </a:p>
          <a:p>
            <a:pPr algn="ctr"/>
            <a:r>
              <a:rPr lang="en-GB" sz="1050"/>
              <a:t>The bigger the bubble the greater the opportunity to deliver improved service and increase trust.</a:t>
            </a:r>
          </a:p>
        </p:txBody>
      </p:sp>
      <p:sp>
        <p:nvSpPr>
          <p:cNvPr id="51" name="Google Shape;281;p26">
            <a:extLst>
              <a:ext uri="{FF2B5EF4-FFF2-40B4-BE49-F238E27FC236}">
                <a16:creationId xmlns:a16="http://schemas.microsoft.com/office/drawing/2014/main" id="{6BA30E1E-56C4-493B-8992-B93B1A6F3097}"/>
              </a:ext>
            </a:extLst>
          </p:cNvPr>
          <p:cNvSpPr txBox="1"/>
          <p:nvPr/>
        </p:nvSpPr>
        <p:spPr>
          <a:xfrm>
            <a:off x="0" y="6571779"/>
            <a:ext cx="10201458" cy="322830"/>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July 2022 &amp; Dec 2022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n=1,001/139</a:t>
            </a:r>
            <a:endParaRPr lang="en-GB" sz="80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CA1143AC-EF17-459E-B817-5BCF8300DF56}"/>
              </a:ext>
            </a:extLst>
          </p:cNvPr>
          <p:cNvSpPr txBox="1"/>
          <p:nvPr/>
        </p:nvSpPr>
        <p:spPr>
          <a:xfrm>
            <a:off x="674667" y="368573"/>
            <a:ext cx="11227990" cy="1169551"/>
          </a:xfrm>
          <a:prstGeom prst="rect">
            <a:avLst/>
          </a:prstGeom>
          <a:noFill/>
        </p:spPr>
        <p:txBody>
          <a:bodyPr wrap="square">
            <a:spAutoFit/>
          </a:bodyPr>
          <a:lstStyle/>
          <a:p>
            <a:pPr marL="285750" indent="-285750">
              <a:buClr>
                <a:srgbClr val="008265"/>
              </a:buClr>
              <a:buFont typeface="Arial" panose="020B0604020202020204" pitchFamily="34" charset="0"/>
              <a:buChar char="•"/>
            </a:pPr>
            <a:r>
              <a:rPr lang="en-GB">
                <a:solidFill>
                  <a:srgbClr val="008265"/>
                </a:solidFill>
                <a:latin typeface="+mj-lt"/>
                <a:cs typeface="Calibri Light" panose="020F0302020204030204" pitchFamily="34" charset="0"/>
              </a:rPr>
              <a:t>Loyalty is still the number one opportunity to improve trust levels especially because it has a relatively low performance rating</a:t>
            </a:r>
          </a:p>
          <a:p>
            <a:pPr marL="285750" indent="-285750">
              <a:buClr>
                <a:srgbClr val="008265"/>
              </a:buClr>
              <a:buFont typeface="Arial" panose="020B0604020202020204" pitchFamily="34" charset="0"/>
              <a:buChar char="•"/>
            </a:pPr>
            <a:r>
              <a:rPr lang="en-GB">
                <a:solidFill>
                  <a:schemeClr val="bg2"/>
                </a:solidFill>
                <a:latin typeface="+mj-lt"/>
                <a:cs typeface="Calibri Light" panose="020F0302020204030204" pitchFamily="34" charset="0"/>
              </a:rPr>
              <a:t>Each of the other 8 themes sit within the invest/improve or the maintain/streamline quadrants of the chart below, the themes with the largest Opportunity Scores should be addressed as the priorities for action  </a:t>
            </a:r>
          </a:p>
          <a:p>
            <a:pPr marL="285750" indent="-285750">
              <a:buClr>
                <a:srgbClr val="008265"/>
              </a:buClr>
              <a:buFont typeface="Arial" panose="020B0604020202020204" pitchFamily="34" charset="0"/>
              <a:buChar char="•"/>
            </a:pPr>
            <a:r>
              <a:rPr lang="en-GB">
                <a:solidFill>
                  <a:schemeClr val="bg2"/>
                </a:solidFill>
                <a:latin typeface="+mj-lt"/>
                <a:cs typeface="Calibri Light" panose="020F0302020204030204" pitchFamily="34" charset="0"/>
              </a:rPr>
              <a:t>Each of the three Claims (Respect, Speed and Control) themes have increased as an opportunity compared to wave 9&amp;10, they are up between 1.30 and 2.84 points.  They are at their highest point as an opportunity since the Trust Index began in 2019</a:t>
            </a:r>
          </a:p>
        </p:txBody>
      </p:sp>
      <p:sp>
        <p:nvSpPr>
          <p:cNvPr id="2" name="TextBox 1">
            <a:extLst>
              <a:ext uri="{FF2B5EF4-FFF2-40B4-BE49-F238E27FC236}">
                <a16:creationId xmlns:a16="http://schemas.microsoft.com/office/drawing/2014/main" id="{13F3DF3F-9589-4649-9D75-32974161F86C}"/>
              </a:ext>
            </a:extLst>
          </p:cNvPr>
          <p:cNvSpPr txBox="1"/>
          <p:nvPr/>
        </p:nvSpPr>
        <p:spPr>
          <a:xfrm>
            <a:off x="7525950" y="1840453"/>
            <a:ext cx="4480122" cy="3416320"/>
          </a:xfrm>
          <a:prstGeom prst="rect">
            <a:avLst/>
          </a:prstGeom>
          <a:noFill/>
        </p:spPr>
        <p:txBody>
          <a:bodyPr wrap="square" rtlCol="0">
            <a:spAutoFit/>
          </a:bodyPr>
          <a:lstStyle/>
          <a:p>
            <a:pPr marL="171450" indent="-171450">
              <a:buClrTx/>
              <a:buSzPts val="1500"/>
              <a:buFont typeface="Arial" panose="020B0604020202020204" pitchFamily="34" charset="0"/>
              <a:buChar char="•"/>
            </a:pPr>
            <a:r>
              <a:rPr lang="en-GB" sz="1200">
                <a:solidFill>
                  <a:schemeClr val="tx1"/>
                </a:solidFill>
                <a:latin typeface="+mj-lt"/>
                <a:cs typeface="Calibri Light" panose="020F0302020204030204" pitchFamily="34" charset="0"/>
              </a:rPr>
              <a:t>Confidence has the fourth largest opportunity score having been the second highest in all previous waves.  This is not due to any changes in importance or performance for the theme but as a symptom of the growing importance attributed to the claims themes in this wave</a:t>
            </a:r>
          </a:p>
          <a:p>
            <a:pPr>
              <a:buClrTx/>
              <a:buSzPts val="1500"/>
            </a:pPr>
            <a:endParaRPr lang="en-GB" sz="120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sz="1200">
                <a:solidFill>
                  <a:schemeClr val="tx1"/>
                </a:solidFill>
                <a:latin typeface="+mj-lt"/>
                <a:cs typeface="Calibri Light" panose="020F0302020204030204" pitchFamily="34" charset="0"/>
              </a:rPr>
              <a:t>The importance placed on Control (claims) has increased by 2.37 points to 7.69, and it is the second most important theme for consumers behind Speed (claims), 7.99</a:t>
            </a:r>
          </a:p>
          <a:p>
            <a:pPr marL="171450" indent="-171450">
              <a:buClrTx/>
              <a:buSzPts val="1500"/>
              <a:buFont typeface="Arial" panose="020B0604020202020204" pitchFamily="34" charset="0"/>
              <a:buChar char="•"/>
            </a:pPr>
            <a:endParaRPr lang="en-GB" sz="120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sz="1200">
                <a:solidFill>
                  <a:schemeClr val="tx1"/>
                </a:solidFill>
                <a:latin typeface="+mj-lt"/>
                <a:cs typeface="Calibri Light" panose="020F0302020204030204" pitchFamily="34" charset="0"/>
              </a:rPr>
              <a:t>Despite the increase in importance for Control (claims), performance against the Control statements has also improved.  Whereas performance for Loyalty related measures remains one of the lowest performing themes, therefore Loyalty remains the biggest theme to improve</a:t>
            </a:r>
          </a:p>
          <a:p>
            <a:pPr marL="171450" indent="-171450">
              <a:buClrTx/>
              <a:buSzPts val="1500"/>
              <a:buFont typeface="Arial" panose="020B0604020202020204" pitchFamily="34" charset="0"/>
              <a:buChar char="•"/>
            </a:pPr>
            <a:endParaRPr lang="en-GB" sz="120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sz="1200">
                <a:solidFill>
                  <a:schemeClr val="tx1"/>
                </a:solidFill>
                <a:latin typeface="+mj-lt"/>
                <a:cs typeface="Calibri Light" panose="020F0302020204030204" pitchFamily="34" charset="0"/>
              </a:rPr>
              <a:t>14% of Consumers surveyed reported making a claim in the previous 12 months compared with 12% in wave 9&amp;10</a:t>
            </a:r>
          </a:p>
        </p:txBody>
      </p:sp>
      <p:cxnSp>
        <p:nvCxnSpPr>
          <p:cNvPr id="5" name="Straight Connector 4">
            <a:extLst>
              <a:ext uri="{FF2B5EF4-FFF2-40B4-BE49-F238E27FC236}">
                <a16:creationId xmlns:a16="http://schemas.microsoft.com/office/drawing/2014/main" id="{00000000-0008-0000-0200-000005000000}"/>
              </a:ext>
            </a:extLst>
          </p:cNvPr>
          <p:cNvCxnSpPr>
            <a:cxnSpLocks/>
          </p:cNvCxnSpPr>
          <p:nvPr/>
        </p:nvCxnSpPr>
        <p:spPr bwMode="auto">
          <a:xfrm flipV="1">
            <a:off x="3407462" y="3403440"/>
            <a:ext cx="3834586" cy="174549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Arc 6">
            <a:extLst>
              <a:ext uri="{FF2B5EF4-FFF2-40B4-BE49-F238E27FC236}">
                <a16:creationId xmlns:a16="http://schemas.microsoft.com/office/drawing/2014/main" id="{00000000-0008-0000-0200-000008000000}"/>
              </a:ext>
            </a:extLst>
          </p:cNvPr>
          <p:cNvSpPr/>
          <p:nvPr/>
        </p:nvSpPr>
        <p:spPr bwMode="auto">
          <a:xfrm rot="13569347">
            <a:off x="2667700" y="5233906"/>
            <a:ext cx="3734829" cy="2801868"/>
          </a:xfrm>
          <a:prstGeom prst="arc">
            <a:avLst>
              <a:gd name="adj1" fmla="val 20428176"/>
              <a:gd name="adj2" fmla="val 549942"/>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wrap="square"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endParaRPr lang="en-GB">
              <a:solidFill>
                <a:prstClr val="black"/>
              </a:solidFill>
            </a:endParaRPr>
          </a:p>
        </p:txBody>
      </p:sp>
      <p:cxnSp>
        <p:nvCxnSpPr>
          <p:cNvPr id="8" name="Straight Connector 7">
            <a:extLst>
              <a:ext uri="{FF2B5EF4-FFF2-40B4-BE49-F238E27FC236}">
                <a16:creationId xmlns:a16="http://schemas.microsoft.com/office/drawing/2014/main" id="{00000000-0008-0000-0200-000006000000}"/>
              </a:ext>
            </a:extLst>
          </p:cNvPr>
          <p:cNvCxnSpPr>
            <a:cxnSpLocks/>
          </p:cNvCxnSpPr>
          <p:nvPr/>
        </p:nvCxnSpPr>
        <p:spPr bwMode="auto">
          <a:xfrm flipV="1">
            <a:off x="1177569" y="2090335"/>
            <a:ext cx="6072572" cy="270197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0000000-0008-0000-0200-000007000000}"/>
              </a:ext>
            </a:extLst>
          </p:cNvPr>
          <p:cNvCxnSpPr>
            <a:cxnSpLocks/>
          </p:cNvCxnSpPr>
          <p:nvPr/>
        </p:nvCxnSpPr>
        <p:spPr bwMode="auto">
          <a:xfrm flipV="1">
            <a:off x="1177568" y="1553521"/>
            <a:ext cx="3284246" cy="180927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172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9033649" y="1489685"/>
            <a:ext cx="3020788" cy="3879809"/>
          </a:xfrm>
          <a:prstGeom prst="rect">
            <a:avLst/>
          </a:prstGeom>
          <a:noFill/>
          <a:ln>
            <a:noFill/>
          </a:ln>
        </p:spPr>
        <p:txBody>
          <a:bodyPr spcFirstLastPara="1" wrap="square" lIns="0" tIns="0" rIns="0" bIns="0" anchor="t" anchorCtr="0">
            <a:noAutofit/>
          </a:bodyPr>
          <a:lstStyle/>
          <a:p>
            <a:pPr marL="171450" indent="-171450">
              <a:buClr>
                <a:srgbClr val="FFFFFF"/>
              </a:buClr>
              <a:buSzPts val="1500"/>
              <a:buFont typeface="Arial" panose="020B0604020202020204" pitchFamily="34" charset="0"/>
              <a:buChar char="•"/>
            </a:pPr>
            <a:r>
              <a:rPr lang="en-GB" b="1">
                <a:solidFill>
                  <a:schemeClr val="tx1"/>
                </a:solidFill>
                <a:latin typeface="+mj-lt"/>
                <a:cs typeface="Calibri Light" panose="020F0302020204030204" pitchFamily="34" charset="0"/>
              </a:rPr>
              <a:t>Further areas that would improve trust:</a:t>
            </a:r>
          </a:p>
          <a:p>
            <a:pPr marL="171450" indent="-171450">
              <a:buClr>
                <a:srgbClr val="FFFFFF"/>
              </a:buClr>
              <a:buSzPts val="1500"/>
              <a:buFont typeface="Arial" panose="020B0604020202020204" pitchFamily="34" charset="0"/>
              <a:buChar char="•"/>
            </a:pPr>
            <a:endParaRPr lang="en-GB" sz="1000">
              <a:solidFill>
                <a:schemeClr val="tx1"/>
              </a:solidFill>
              <a:latin typeface="+mj-lt"/>
              <a:cs typeface="Calibri Light" panose="020F0302020204030204" pitchFamily="34" charset="0"/>
            </a:endParaRPr>
          </a:p>
          <a:p>
            <a:pPr marL="171450" marR="0" indent="-171450" rtl="0" fontAlgn="b">
              <a:spcBef>
                <a:spcPts val="0"/>
              </a:spcBef>
              <a:spcAft>
                <a:spcPts val="0"/>
              </a:spcAft>
              <a:buFont typeface="Arial" panose="020B0604020202020204" pitchFamily="34" charset="0"/>
              <a:buChar char="•"/>
            </a:pPr>
            <a:r>
              <a:rPr lang="en-GB" sz="1100" b="0" i="0" u="none" strike="noStrike">
                <a:solidFill>
                  <a:srgbClr val="000000"/>
                </a:solidFill>
                <a:effectLst/>
                <a:latin typeface="Arial" panose="020B0604020202020204" pitchFamily="34" charset="0"/>
                <a:ea typeface="Arial" panose="020B0604020202020204" pitchFamily="34" charset="0"/>
                <a:cs typeface="Arial" panose="020B0604020202020204" pitchFamily="34" charset="0"/>
              </a:rPr>
              <a:t>Taking loyalty into account when calculating renewal quotes following a claim</a:t>
            </a:r>
            <a:endParaRPr lang="en-GB" sz="1800" b="0" i="0" u="none" strike="noStrike">
              <a:effectLst/>
              <a:latin typeface="Arial" panose="020B0604020202020204" pitchFamily="34" charset="0"/>
            </a:endParaRPr>
          </a:p>
          <a:p>
            <a:pPr marL="171450" marR="0" indent="-171450" rtl="0" fontAlgn="b">
              <a:spcBef>
                <a:spcPts val="0"/>
              </a:spcBef>
              <a:spcAft>
                <a:spcPts val="0"/>
              </a:spcAft>
              <a:buFont typeface="Arial" panose="020B0604020202020204" pitchFamily="34" charset="0"/>
              <a:buChar char="•"/>
            </a:pPr>
            <a:r>
              <a:rPr lang="en-GB" sz="1100" b="0" i="0" u="none" strike="noStrike">
                <a:solidFill>
                  <a:srgbClr val="000000"/>
                </a:solidFill>
                <a:effectLst/>
                <a:latin typeface="Arial" panose="020B0604020202020204" pitchFamily="34" charset="0"/>
                <a:ea typeface="Arial" panose="020B0604020202020204" pitchFamily="34" charset="0"/>
                <a:cs typeface="Arial" panose="020B0604020202020204" pitchFamily="34" charset="0"/>
              </a:rPr>
              <a:t>Giving customer a choice in how the insurance company settled the claim (e.g. financial settlement, repair or replacement)</a:t>
            </a:r>
            <a:endParaRPr lang="en-GB" sz="1800" b="0" i="0" u="none" strike="noStrike">
              <a:effectLst/>
              <a:latin typeface="Arial" panose="020B0604020202020204" pitchFamily="34" charset="0"/>
            </a:endParaRPr>
          </a:p>
          <a:p>
            <a:pPr marL="171450" marR="0" indent="-171450" rtl="0" fontAlgn="b">
              <a:spcBef>
                <a:spcPts val="0"/>
              </a:spcBef>
              <a:spcAft>
                <a:spcPts val="0"/>
              </a:spcAft>
              <a:buFont typeface="Arial" panose="020B0604020202020204" pitchFamily="34" charset="0"/>
              <a:buChar char="•"/>
            </a:pPr>
            <a:r>
              <a:rPr lang="en-GB" sz="1100" b="0" i="0" u="none" strike="noStrike">
                <a:solidFill>
                  <a:srgbClr val="000000"/>
                </a:solidFill>
                <a:effectLst/>
                <a:latin typeface="Arial" panose="020B0604020202020204" pitchFamily="34" charset="0"/>
                <a:ea typeface="Arial" panose="020B0604020202020204" pitchFamily="34" charset="0"/>
                <a:cs typeface="Arial" panose="020B0604020202020204" pitchFamily="34" charset="0"/>
              </a:rPr>
              <a:t>Assessing the risk individually, rather than using generic assumptions</a:t>
            </a:r>
            <a:endParaRPr lang="en-GB" sz="1800" b="0" i="0" u="none" strike="noStrike">
              <a:effectLst/>
              <a:latin typeface="Arial" panose="020B0604020202020204" pitchFamily="34" charset="0"/>
            </a:endParaRPr>
          </a:p>
          <a:p>
            <a:pPr marL="171450" marR="0" indent="-171450" rtl="0" fontAlgn="b">
              <a:spcBef>
                <a:spcPts val="0"/>
              </a:spcBef>
              <a:spcAft>
                <a:spcPts val="0"/>
              </a:spcAft>
              <a:buFont typeface="Arial" panose="020B0604020202020204" pitchFamily="34" charset="0"/>
              <a:buChar char="•"/>
            </a:pPr>
            <a:r>
              <a:rPr lang="en-GB" sz="1100" b="0" i="0" u="none" strike="noStrike">
                <a:solidFill>
                  <a:srgbClr val="000000"/>
                </a:solidFill>
                <a:effectLst/>
                <a:latin typeface="Arial" panose="020B0604020202020204" pitchFamily="34" charset="0"/>
                <a:ea typeface="Arial" panose="020B0604020202020204" pitchFamily="34" charset="0"/>
                <a:cs typeface="Arial" panose="020B0604020202020204" pitchFamily="34" charset="0"/>
              </a:rPr>
              <a:t>Handling complaints professionally and fairly</a:t>
            </a:r>
            <a:endParaRPr lang="en-GB" sz="1800" b="0" i="0" u="none" strike="noStrike">
              <a:effectLst/>
              <a:latin typeface="Arial" panose="020B0604020202020204" pitchFamily="34" charset="0"/>
            </a:endParaRPr>
          </a:p>
          <a:p>
            <a:pPr marL="171450" marR="0" indent="-171450" rtl="0" fontAlgn="b">
              <a:spcBef>
                <a:spcPts val="0"/>
              </a:spcBef>
              <a:spcAft>
                <a:spcPts val="0"/>
              </a:spcAft>
              <a:buFont typeface="Arial" panose="020B0604020202020204" pitchFamily="34" charset="0"/>
              <a:buChar char="•"/>
            </a:pPr>
            <a:r>
              <a:rPr lang="en-GB" sz="1100" b="0" i="0" u="none" strike="noStrike">
                <a:solidFill>
                  <a:srgbClr val="000000"/>
                </a:solidFill>
                <a:effectLst/>
                <a:latin typeface="Arial" panose="020B0604020202020204" pitchFamily="34" charset="0"/>
                <a:ea typeface="Arial" panose="020B0604020202020204" pitchFamily="34" charset="0"/>
                <a:cs typeface="Arial" panose="020B0604020202020204" pitchFamily="34" charset="0"/>
              </a:rPr>
              <a:t>Matching a cheaper price from a competitors quote</a:t>
            </a:r>
            <a:endParaRPr lang="en-GB" sz="1800" b="0" i="0" u="none" strike="noStrike">
              <a:effectLst/>
              <a:latin typeface="Arial" panose="020B0604020202020204" pitchFamily="34" charset="0"/>
            </a:endParaRPr>
          </a:p>
          <a:p>
            <a:pPr marL="171450" marR="0" indent="-171450" rtl="0" fontAlgn="b">
              <a:spcBef>
                <a:spcPts val="0"/>
              </a:spcBef>
              <a:spcAft>
                <a:spcPts val="0"/>
              </a:spcAft>
              <a:buFont typeface="Arial" panose="020B0604020202020204" pitchFamily="34" charset="0"/>
              <a:buChar char="•"/>
            </a:pPr>
            <a:r>
              <a:rPr lang="en-GB" sz="1100" b="0" i="0" u="none" strike="noStrike">
                <a:solidFill>
                  <a:srgbClr val="000000"/>
                </a:solidFill>
                <a:effectLst/>
                <a:latin typeface="Arial" panose="020B0604020202020204" pitchFamily="34" charset="0"/>
                <a:ea typeface="Arial" panose="020B0604020202020204" pitchFamily="34" charset="0"/>
                <a:cs typeface="Arial" panose="020B0604020202020204" pitchFamily="34" charset="0"/>
              </a:rPr>
              <a:t>Not trying to avoid paying out</a:t>
            </a:r>
            <a:endParaRPr lang="en-GB" sz="1800" b="0" i="0" u="none" strike="noStrike">
              <a:effectLst/>
              <a:latin typeface="Arial" panose="020B0604020202020204" pitchFamily="34" charset="0"/>
            </a:endParaRPr>
          </a:p>
          <a:p>
            <a:pPr marL="171450" marR="0" indent="-171450" rtl="0" fontAlgn="b">
              <a:spcBef>
                <a:spcPts val="0"/>
              </a:spcBef>
              <a:spcAft>
                <a:spcPts val="0"/>
              </a:spcAft>
              <a:buFont typeface="Arial" panose="020B0604020202020204" pitchFamily="34" charset="0"/>
              <a:buChar char="•"/>
            </a:pPr>
            <a:r>
              <a:rPr lang="en-GB" sz="1100" b="0" i="0" u="none" strike="noStrike">
                <a:solidFill>
                  <a:srgbClr val="000000"/>
                </a:solidFill>
                <a:effectLst/>
                <a:latin typeface="Arial" panose="020B0604020202020204" pitchFamily="34" charset="0"/>
                <a:ea typeface="Arial" panose="020B0604020202020204" pitchFamily="34" charset="0"/>
                <a:cs typeface="Arial" panose="020B0604020202020204" pitchFamily="34" charset="0"/>
              </a:rPr>
              <a:t>Repairs or replacement items completed/delivered at a time that suits the custo</a:t>
            </a:r>
            <a:r>
              <a:rPr lang="en-GB" sz="1100">
                <a:latin typeface="Arial" panose="020B0604020202020204" pitchFamily="34" charset="0"/>
                <a:ea typeface="Arial" panose="020B0604020202020204" pitchFamily="34" charset="0"/>
                <a:cs typeface="Arial" panose="020B0604020202020204" pitchFamily="34" charset="0"/>
              </a:rPr>
              <a:t>mer</a:t>
            </a:r>
            <a:endParaRPr lang="en-GB" sz="1800" b="0" i="0" u="none" strike="noStrike">
              <a:effectLst/>
              <a:latin typeface="Arial" panose="020B0604020202020204" pitchFamily="34" charset="0"/>
            </a:endParaRPr>
          </a:p>
          <a:p>
            <a:pPr marL="171450" marR="0" indent="-171450" rtl="0" fontAlgn="b">
              <a:spcBef>
                <a:spcPts val="0"/>
              </a:spcBef>
              <a:spcAft>
                <a:spcPts val="0"/>
              </a:spcAft>
              <a:buFont typeface="Arial" panose="020B0604020202020204" pitchFamily="34" charset="0"/>
              <a:buChar char="•"/>
            </a:pPr>
            <a:r>
              <a:rPr lang="en-GB" sz="1100" b="0" i="0" u="none" strike="noStrike">
                <a:solidFill>
                  <a:srgbClr val="000000"/>
                </a:solidFill>
                <a:effectLst/>
                <a:latin typeface="Arial" panose="020B0604020202020204" pitchFamily="34" charset="0"/>
                <a:ea typeface="Arial" panose="020B0604020202020204" pitchFamily="34" charset="0"/>
                <a:cs typeface="Arial" panose="020B0604020202020204" pitchFamily="34" charset="0"/>
              </a:rPr>
              <a:t>Settling claims quickly</a:t>
            </a:r>
            <a:endParaRPr lang="en-GB" sz="1800" b="0" i="0" u="none" strike="noStrike">
              <a:effectLst/>
              <a:latin typeface="Arial" panose="020B0604020202020204" pitchFamily="34" charset="0"/>
            </a:endParaRPr>
          </a:p>
          <a:p>
            <a:pPr marL="285750" marR="0" indent="-285750" rtl="0" fontAlgn="b">
              <a:spcBef>
                <a:spcPts val="0"/>
              </a:spcBef>
              <a:spcAft>
                <a:spcPts val="0"/>
              </a:spcAft>
              <a:buFont typeface="Arial" panose="020B0604020202020204" pitchFamily="34" charset="0"/>
              <a:buChar char="•"/>
            </a:pPr>
            <a:endParaRPr lang="en-GB" sz="900">
              <a:solidFill>
                <a:schemeClr val="bg2"/>
              </a:solidFill>
              <a:latin typeface="Calibri Light" panose="020F0302020204030204" pitchFamily="34" charset="0"/>
              <a:cs typeface="Calibri Light" panose="020F0302020204030204" pitchFamily="34" charset="0"/>
            </a:endParaRPr>
          </a:p>
        </p:txBody>
      </p:sp>
      <p:sp>
        <p:nvSpPr>
          <p:cNvPr id="3" name="TextBox 2"/>
          <p:cNvSpPr txBox="1"/>
          <p:nvPr/>
        </p:nvSpPr>
        <p:spPr>
          <a:xfrm>
            <a:off x="422143" y="263060"/>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wave 10&amp;11</a:t>
            </a:r>
          </a:p>
        </p:txBody>
      </p:sp>
      <p:graphicFrame>
        <p:nvGraphicFramePr>
          <p:cNvPr id="4" name="Table 3"/>
          <p:cNvGraphicFramePr>
            <a:graphicFrameLocks noGrp="1"/>
          </p:cNvGraphicFramePr>
          <p:nvPr>
            <p:extLst>
              <p:ext uri="{D42A27DB-BD31-4B8C-83A1-F6EECF244321}">
                <p14:modId xmlns:p14="http://schemas.microsoft.com/office/powerpoint/2010/main" val="2853125880"/>
              </p:ext>
            </p:extLst>
          </p:nvPr>
        </p:nvGraphicFramePr>
        <p:xfrm>
          <a:off x="220406" y="1489685"/>
          <a:ext cx="8528615" cy="4797150"/>
        </p:xfrm>
        <a:graphic>
          <a:graphicData uri="http://schemas.openxmlformats.org/drawingml/2006/table">
            <a:tbl>
              <a:tblPr firstRow="1" bandRow="1">
                <a:tableStyleId>{6E62EB93-AAC6-4EBA-99E5-D1D4B1179FDE}</a:tableStyleId>
              </a:tblPr>
              <a:tblGrid>
                <a:gridCol w="641767">
                  <a:extLst>
                    <a:ext uri="{9D8B030D-6E8A-4147-A177-3AD203B41FA5}">
                      <a16:colId xmlns:a16="http://schemas.microsoft.com/office/drawing/2014/main" val="20000"/>
                    </a:ext>
                  </a:extLst>
                </a:gridCol>
                <a:gridCol w="1058067">
                  <a:extLst>
                    <a:ext uri="{9D8B030D-6E8A-4147-A177-3AD203B41FA5}">
                      <a16:colId xmlns:a16="http://schemas.microsoft.com/office/drawing/2014/main" val="20001"/>
                    </a:ext>
                  </a:extLst>
                </a:gridCol>
                <a:gridCol w="3465576">
                  <a:extLst>
                    <a:ext uri="{9D8B030D-6E8A-4147-A177-3AD203B41FA5}">
                      <a16:colId xmlns:a16="http://schemas.microsoft.com/office/drawing/2014/main" val="20002"/>
                    </a:ext>
                  </a:extLst>
                </a:gridCol>
                <a:gridCol w="978408">
                  <a:extLst>
                    <a:ext uri="{9D8B030D-6E8A-4147-A177-3AD203B41FA5}">
                      <a16:colId xmlns:a16="http://schemas.microsoft.com/office/drawing/2014/main" val="20003"/>
                    </a:ext>
                  </a:extLst>
                </a:gridCol>
                <a:gridCol w="1133047">
                  <a:extLst>
                    <a:ext uri="{9D8B030D-6E8A-4147-A177-3AD203B41FA5}">
                      <a16:colId xmlns:a16="http://schemas.microsoft.com/office/drawing/2014/main" val="20004"/>
                    </a:ext>
                  </a:extLst>
                </a:gridCol>
                <a:gridCol w="1251750">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11.60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11.51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93C01F"/>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had a choice in how the insurance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mj-lt"/>
                        </a:rPr>
                        <a:t>Confidence </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mj-lt"/>
                        </a:rPr>
                        <a:t>Confidence </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E20613"/>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F5A03D"/>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93C01F"/>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Repairs or replacement items were completed/delivered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A9D5C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13" name="Google Shape;281;p26">
            <a:extLst>
              <a:ext uri="{FF2B5EF4-FFF2-40B4-BE49-F238E27FC236}">
                <a16:creationId xmlns:a16="http://schemas.microsoft.com/office/drawing/2014/main" id="{6BA30E1E-56C4-493B-8992-B93B1A6F3097}"/>
              </a:ext>
            </a:extLst>
          </p:cNvPr>
          <p:cNvSpPr txBox="1"/>
          <p:nvPr/>
        </p:nvSpPr>
        <p:spPr>
          <a:xfrm>
            <a:off x="0" y="6535170"/>
            <a:ext cx="10201458" cy="322830"/>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July 2022 &amp; Dec 2022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n=1,001/139.</a:t>
            </a:r>
            <a:endParaRPr lang="en-GB" sz="8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1C73950-7BE4-498C-B2E7-274DD8D9D61C}"/>
              </a:ext>
            </a:extLst>
          </p:cNvPr>
          <p:cNvSpPr txBox="1"/>
          <p:nvPr/>
        </p:nvSpPr>
        <p:spPr>
          <a:xfrm>
            <a:off x="496388" y="758423"/>
            <a:ext cx="11295017" cy="523220"/>
          </a:xfrm>
          <a:prstGeom prst="rect">
            <a:avLst/>
          </a:prstGeom>
          <a:noFill/>
        </p:spPr>
        <p:txBody>
          <a:bodyPr wrap="square">
            <a:spAutoFit/>
          </a:bodyPr>
          <a:lstStyle/>
          <a:p>
            <a:r>
              <a:rPr lang="en-GB" b="1">
                <a:solidFill>
                  <a:srgbClr val="008265"/>
                </a:solidFill>
                <a:latin typeface="+mj-lt"/>
                <a:cs typeface="Calibri Light" panose="020F0302020204030204" pitchFamily="34" charset="0"/>
              </a:rPr>
              <a:t>Not having dual pricing for new / existing customers and rewarding a customer for staying with a discount are the highest opportunities to improve trust with Consumers, as they were in wave 9&amp;10</a:t>
            </a:r>
          </a:p>
        </p:txBody>
      </p:sp>
    </p:spTree>
    <p:extLst>
      <p:ext uri="{BB962C8B-B14F-4D97-AF65-F5344CB8AC3E}">
        <p14:creationId xmlns:p14="http://schemas.microsoft.com/office/powerpoint/2010/main" val="234557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566F0A17-DCB7-9367-9515-FB1C1DCFC3BD}"/>
              </a:ext>
            </a:extLst>
          </p:cNvPr>
          <p:cNvGraphicFramePr>
            <a:graphicFrameLocks/>
          </p:cNvGraphicFramePr>
          <p:nvPr>
            <p:extLst>
              <p:ext uri="{D42A27DB-BD31-4B8C-83A1-F6EECF244321}">
                <p14:modId xmlns:p14="http://schemas.microsoft.com/office/powerpoint/2010/main" val="1775697657"/>
              </p:ext>
            </p:extLst>
          </p:nvPr>
        </p:nvGraphicFramePr>
        <p:xfrm>
          <a:off x="1206453" y="1520145"/>
          <a:ext cx="6092417" cy="4305004"/>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D025FA55-99EE-4DD9-A728-3603FA6A1FB0}"/>
              </a:ext>
            </a:extLst>
          </p:cNvPr>
          <p:cNvSpPr txBox="1"/>
          <p:nvPr/>
        </p:nvSpPr>
        <p:spPr>
          <a:xfrm>
            <a:off x="4921620" y="3350676"/>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Invest and improve</a:t>
            </a:r>
          </a:p>
        </p:txBody>
      </p:sp>
      <p:sp>
        <p:nvSpPr>
          <p:cNvPr id="3" name="TextBox 2"/>
          <p:cNvSpPr txBox="1"/>
          <p:nvPr/>
        </p:nvSpPr>
        <p:spPr>
          <a:xfrm>
            <a:off x="284983" y="277744"/>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 Top 5 factors that would improve trust with Consumers - wave 10&amp;11</a:t>
            </a:r>
          </a:p>
        </p:txBody>
      </p:sp>
      <p:sp>
        <p:nvSpPr>
          <p:cNvPr id="18" name="TextBox 17">
            <a:extLst>
              <a:ext uri="{FF2B5EF4-FFF2-40B4-BE49-F238E27FC236}">
                <a16:creationId xmlns:a16="http://schemas.microsoft.com/office/drawing/2014/main" id="{4B9757CF-561A-466E-ADF7-F472B3DD9BCF}"/>
              </a:ext>
            </a:extLst>
          </p:cNvPr>
          <p:cNvSpPr txBox="1"/>
          <p:nvPr/>
        </p:nvSpPr>
        <p:spPr>
          <a:xfrm>
            <a:off x="3607951" y="2362118"/>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Maintain and streamline</a:t>
            </a:r>
          </a:p>
        </p:txBody>
      </p:sp>
      <p:sp>
        <p:nvSpPr>
          <p:cNvPr id="19" name="TextBox 18">
            <a:extLst>
              <a:ext uri="{FF2B5EF4-FFF2-40B4-BE49-F238E27FC236}">
                <a16:creationId xmlns:a16="http://schemas.microsoft.com/office/drawing/2014/main" id="{BDF558C7-C94D-4E65-AFA6-CF775109F237}"/>
              </a:ext>
            </a:extLst>
          </p:cNvPr>
          <p:cNvSpPr txBox="1"/>
          <p:nvPr/>
        </p:nvSpPr>
        <p:spPr>
          <a:xfrm>
            <a:off x="2008490" y="1599501"/>
            <a:ext cx="1305346" cy="646331"/>
          </a:xfrm>
          <a:prstGeom prst="rect">
            <a:avLst/>
          </a:prstGeom>
          <a:noFill/>
        </p:spPr>
        <p:txBody>
          <a:bodyPr wrap="square" rtlCol="0">
            <a:spAutoFit/>
          </a:bodyPr>
          <a:lstStyle/>
          <a:p>
            <a:r>
              <a:rPr lang="en-GB" sz="1800">
                <a:solidFill>
                  <a:schemeClr val="tx1"/>
                </a:solidFill>
                <a:latin typeface="Rockwell" panose="02060603020205020403" pitchFamily="18" charset="0"/>
              </a:rPr>
              <a:t>Reduce spend</a:t>
            </a:r>
          </a:p>
        </p:txBody>
      </p:sp>
      <p:sp>
        <p:nvSpPr>
          <p:cNvPr id="20" name="TextBox 19">
            <a:extLst>
              <a:ext uri="{FF2B5EF4-FFF2-40B4-BE49-F238E27FC236}">
                <a16:creationId xmlns:a16="http://schemas.microsoft.com/office/drawing/2014/main" id="{8DA05B54-20BD-43E3-ADE6-9CA9387639E9}"/>
              </a:ext>
            </a:extLst>
          </p:cNvPr>
          <p:cNvSpPr txBox="1"/>
          <p:nvPr/>
        </p:nvSpPr>
        <p:spPr>
          <a:xfrm>
            <a:off x="5875372" y="4779232"/>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Priority opportunity</a:t>
            </a:r>
          </a:p>
        </p:txBody>
      </p:sp>
      <p:sp>
        <p:nvSpPr>
          <p:cNvPr id="21" name="TextBox 20"/>
          <p:cNvSpPr txBox="1"/>
          <p:nvPr/>
        </p:nvSpPr>
        <p:spPr>
          <a:xfrm>
            <a:off x="3607951" y="5825149"/>
            <a:ext cx="1313669" cy="307777"/>
          </a:xfrm>
          <a:prstGeom prst="rect">
            <a:avLst/>
          </a:prstGeom>
          <a:noFill/>
        </p:spPr>
        <p:txBody>
          <a:bodyPr wrap="square" rtlCol="0">
            <a:spAutoFit/>
          </a:bodyPr>
          <a:lstStyle/>
          <a:p>
            <a:r>
              <a:rPr lang="en-GB"/>
              <a:t>Importance</a:t>
            </a:r>
          </a:p>
        </p:txBody>
      </p:sp>
      <p:sp>
        <p:nvSpPr>
          <p:cNvPr id="22" name="TextBox 21"/>
          <p:cNvSpPr txBox="1"/>
          <p:nvPr/>
        </p:nvSpPr>
        <p:spPr>
          <a:xfrm rot="16200000">
            <a:off x="306943" y="3361092"/>
            <a:ext cx="1242608" cy="307777"/>
          </a:xfrm>
          <a:prstGeom prst="rect">
            <a:avLst/>
          </a:prstGeom>
          <a:noFill/>
        </p:spPr>
        <p:txBody>
          <a:bodyPr wrap="square" rtlCol="0">
            <a:spAutoFit/>
          </a:bodyPr>
          <a:lstStyle/>
          <a:p>
            <a:r>
              <a:rPr lang="en-GB"/>
              <a:t>Performance</a:t>
            </a:r>
          </a:p>
        </p:txBody>
      </p:sp>
      <p:sp>
        <p:nvSpPr>
          <p:cNvPr id="23" name="TextBox 22"/>
          <p:cNvSpPr txBox="1"/>
          <p:nvPr/>
        </p:nvSpPr>
        <p:spPr>
          <a:xfrm>
            <a:off x="1140993" y="5826545"/>
            <a:ext cx="552012" cy="307777"/>
          </a:xfrm>
          <a:prstGeom prst="rect">
            <a:avLst/>
          </a:prstGeom>
          <a:noFill/>
        </p:spPr>
        <p:txBody>
          <a:bodyPr wrap="square" rtlCol="0">
            <a:spAutoFit/>
          </a:bodyPr>
          <a:lstStyle/>
          <a:p>
            <a:r>
              <a:rPr lang="en-GB"/>
              <a:t>Low</a:t>
            </a:r>
          </a:p>
        </p:txBody>
      </p:sp>
      <p:sp>
        <p:nvSpPr>
          <p:cNvPr id="24" name="TextBox 23"/>
          <p:cNvSpPr txBox="1"/>
          <p:nvPr/>
        </p:nvSpPr>
        <p:spPr>
          <a:xfrm>
            <a:off x="6836566" y="5817659"/>
            <a:ext cx="599940" cy="307777"/>
          </a:xfrm>
          <a:prstGeom prst="rect">
            <a:avLst/>
          </a:prstGeom>
          <a:noFill/>
        </p:spPr>
        <p:txBody>
          <a:bodyPr wrap="square" rtlCol="0">
            <a:spAutoFit/>
          </a:bodyPr>
          <a:lstStyle/>
          <a:p>
            <a:r>
              <a:rPr lang="en-GB"/>
              <a:t>High</a:t>
            </a:r>
          </a:p>
        </p:txBody>
      </p:sp>
      <p:sp>
        <p:nvSpPr>
          <p:cNvPr id="25" name="TextBox 24"/>
          <p:cNvSpPr txBox="1"/>
          <p:nvPr/>
        </p:nvSpPr>
        <p:spPr>
          <a:xfrm rot="16200000">
            <a:off x="658883" y="5363689"/>
            <a:ext cx="538729" cy="307777"/>
          </a:xfrm>
          <a:prstGeom prst="rect">
            <a:avLst/>
          </a:prstGeom>
          <a:noFill/>
        </p:spPr>
        <p:txBody>
          <a:bodyPr wrap="square" rtlCol="0">
            <a:spAutoFit/>
          </a:bodyPr>
          <a:lstStyle/>
          <a:p>
            <a:r>
              <a:rPr lang="en-GB"/>
              <a:t>Low</a:t>
            </a:r>
          </a:p>
        </p:txBody>
      </p:sp>
      <p:sp>
        <p:nvSpPr>
          <p:cNvPr id="26" name="TextBox 25"/>
          <p:cNvSpPr txBox="1"/>
          <p:nvPr/>
        </p:nvSpPr>
        <p:spPr>
          <a:xfrm rot="16200000">
            <a:off x="576754" y="1489251"/>
            <a:ext cx="719176" cy="307777"/>
          </a:xfrm>
          <a:prstGeom prst="rect">
            <a:avLst/>
          </a:prstGeom>
          <a:noFill/>
        </p:spPr>
        <p:txBody>
          <a:bodyPr wrap="square" rtlCol="0">
            <a:spAutoFit/>
          </a:bodyPr>
          <a:lstStyle/>
          <a:p>
            <a:r>
              <a:rPr lang="en-GB"/>
              <a:t>High</a:t>
            </a:r>
          </a:p>
        </p:txBody>
      </p:sp>
      <p:sp>
        <p:nvSpPr>
          <p:cNvPr id="28" name="TextBox 4"/>
          <p:cNvSpPr txBox="1"/>
          <p:nvPr/>
        </p:nvSpPr>
        <p:spPr>
          <a:xfrm>
            <a:off x="1380031" y="6143786"/>
            <a:ext cx="6319359"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a:latin typeface="Calibri Light" panose="020F0302020204030204" pitchFamily="34" charset="0"/>
                <a:cs typeface="Calibri Light" panose="020F0302020204030204" pitchFamily="34" charset="0"/>
              </a:rPr>
              <a:t>*The size of each theme bubble denotes the relative opportunity score in each case. </a:t>
            </a:r>
          </a:p>
          <a:p>
            <a:pPr algn="ctr"/>
            <a:r>
              <a:rPr lang="en-GB" sz="1000">
                <a:latin typeface="Calibri Light" panose="020F0302020204030204" pitchFamily="34" charset="0"/>
                <a:cs typeface="Calibri Light" panose="020F0302020204030204" pitchFamily="34" charset="0"/>
              </a:rPr>
              <a:t>The bigger the bubble the greater the opportunity to deliver improved service and opportunity to improve trust levels.</a:t>
            </a:r>
          </a:p>
        </p:txBody>
      </p:sp>
      <p:sp>
        <p:nvSpPr>
          <p:cNvPr id="31" name="Google Shape;554;p52">
            <a:extLst>
              <a:ext uri="{FF2B5EF4-FFF2-40B4-BE49-F238E27FC236}">
                <a16:creationId xmlns:a16="http://schemas.microsoft.com/office/drawing/2014/main" id="{59A45DC8-C252-41E7-A50B-0F54B9CB0DA3}"/>
              </a:ext>
            </a:extLst>
          </p:cNvPr>
          <p:cNvSpPr txBox="1"/>
          <p:nvPr/>
        </p:nvSpPr>
        <p:spPr>
          <a:xfrm>
            <a:off x="8223215" y="2326507"/>
            <a:ext cx="3795643" cy="2638686"/>
          </a:xfrm>
          <a:prstGeom prst="rect">
            <a:avLst/>
          </a:prstGeom>
          <a:noFill/>
          <a:ln>
            <a:noFill/>
          </a:ln>
        </p:spPr>
        <p:txBody>
          <a:bodyPr spcFirstLastPara="1" wrap="square" lIns="0" tIns="0" rIns="0" bIns="0" anchor="t" anchorCtr="0">
            <a:noAutofit/>
          </a:bodyPr>
          <a:lstStyle/>
          <a:p>
            <a:pPr marL="285750" indent="-285750">
              <a:buClr>
                <a:schemeClr val="tx1"/>
              </a:buClr>
              <a:buSzPts val="1500"/>
              <a:buFont typeface="Arial" panose="020B0604020202020204" pitchFamily="34" charset="0"/>
              <a:buChar char="•"/>
            </a:pPr>
            <a:r>
              <a:rPr lang="en-GB">
                <a:solidFill>
                  <a:schemeClr val="tx1"/>
                </a:solidFill>
                <a:latin typeface="+mj-lt"/>
                <a:cs typeface="Calibri Light" panose="020F0302020204030204" pitchFamily="34" charset="0"/>
              </a:rPr>
              <a:t>Consumers having a choice in how the claim is settled is the single biggest increase in opportunity scores in wave 10&amp;11, up 4.19 points compared to the last wave</a:t>
            </a:r>
          </a:p>
          <a:p>
            <a:pPr marL="285750" indent="-285750">
              <a:buClr>
                <a:schemeClr val="tx1"/>
              </a:buClr>
              <a:buSzPts val="1500"/>
              <a:buFont typeface="Arial" panose="020B0604020202020204" pitchFamily="34" charset="0"/>
              <a:buChar char="•"/>
            </a:pPr>
            <a:endParaRPr lang="en-GB">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a:solidFill>
                  <a:schemeClr val="tx1"/>
                </a:solidFill>
                <a:latin typeface="+mj-lt"/>
                <a:cs typeface="Calibri Light" panose="020F0302020204030204" pitchFamily="34" charset="0"/>
              </a:rPr>
              <a:t>The other four statements, also featured in the top 5 opportunities in wave 9&amp;10</a:t>
            </a:r>
          </a:p>
          <a:p>
            <a:pPr marL="285750" indent="-285750">
              <a:buClr>
                <a:schemeClr val="tx1"/>
              </a:buClr>
              <a:buSzPts val="1500"/>
              <a:buFont typeface="Arial" panose="020B0604020202020204" pitchFamily="34" charset="0"/>
              <a:buChar char="•"/>
            </a:pPr>
            <a:endParaRPr lang="en-GB">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a:solidFill>
                  <a:schemeClr val="tx1"/>
                </a:solidFill>
                <a:latin typeface="+mj-lt"/>
                <a:cs typeface="Calibri Light" panose="020F0302020204030204" pitchFamily="34" charset="0"/>
              </a:rPr>
              <a:t>The opportunity scores for these four Loyalty and Confidence statements are nearly the same as in the previous wave, up just 0.01 to 0.25 points</a:t>
            </a:r>
          </a:p>
          <a:p>
            <a:pPr marL="285750" indent="-285750">
              <a:buClr>
                <a:schemeClr val="tx1"/>
              </a:buClr>
              <a:buSzPts val="1500"/>
              <a:buFont typeface="Arial" panose="020B0604020202020204" pitchFamily="34" charset="0"/>
              <a:buChar char="•"/>
            </a:pPr>
            <a:endParaRPr lang="en-GB">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endParaRPr lang="en-GB">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endParaRPr lang="en-GB">
              <a:solidFill>
                <a:schemeClr val="tx1"/>
              </a:solidFill>
              <a:latin typeface="+mj-lt"/>
              <a:cs typeface="Calibri Light" panose="020F0302020204030204" pitchFamily="34" charset="0"/>
            </a:endParaRPr>
          </a:p>
          <a:p>
            <a:pPr>
              <a:lnSpc>
                <a:spcPct val="150000"/>
              </a:lnSpc>
              <a:buClr>
                <a:srgbClr val="FFFFFF"/>
              </a:buClr>
              <a:buSzPts val="1500"/>
            </a:pPr>
            <a:endParaRPr lang="en-GB">
              <a:solidFill>
                <a:schemeClr val="tx1"/>
              </a:solidFill>
              <a:latin typeface="+mj-lt"/>
              <a:cs typeface="Calibri Light" panose="020F0302020204030204" pitchFamily="34" charset="0"/>
            </a:endParaRPr>
          </a:p>
          <a:p>
            <a:pPr>
              <a:lnSpc>
                <a:spcPct val="150000"/>
              </a:lnSpc>
              <a:buClr>
                <a:srgbClr val="FFFFFF"/>
              </a:buClr>
              <a:buSzPts val="1500"/>
            </a:pPr>
            <a:endParaRPr lang="en-GB">
              <a:solidFill>
                <a:schemeClr val="tx1"/>
              </a:solidFill>
              <a:latin typeface="+mj-lt"/>
              <a:cs typeface="Calibri Light" panose="020F0302020204030204" pitchFamily="34" charset="0"/>
            </a:endParaRPr>
          </a:p>
          <a:p>
            <a:pPr>
              <a:lnSpc>
                <a:spcPct val="150000"/>
              </a:lnSpc>
              <a:buClr>
                <a:srgbClr val="FFFFFF"/>
              </a:buClr>
              <a:buSzPts val="1500"/>
            </a:pPr>
            <a:endParaRPr lang="en-GB">
              <a:solidFill>
                <a:schemeClr val="tx1"/>
              </a:solidFill>
              <a:latin typeface="+mj-lt"/>
              <a:cs typeface="Calibri Light" panose="020F0302020204030204" pitchFamily="34" charset="0"/>
            </a:endParaRPr>
          </a:p>
          <a:p>
            <a:pPr>
              <a:lnSpc>
                <a:spcPct val="150000"/>
              </a:lnSpc>
              <a:buClr>
                <a:srgbClr val="FFFFFF"/>
              </a:buClr>
              <a:buSzPts val="1500"/>
            </a:pPr>
            <a:endParaRPr lang="en-GB">
              <a:solidFill>
                <a:schemeClr val="tx1"/>
              </a:solidFill>
              <a:cs typeface="Calibri Light" panose="020F0302020204030204" pitchFamily="34" charset="0"/>
            </a:endParaRPr>
          </a:p>
        </p:txBody>
      </p:sp>
      <p:sp>
        <p:nvSpPr>
          <p:cNvPr id="36" name="Google Shape;281;p26">
            <a:extLst>
              <a:ext uri="{FF2B5EF4-FFF2-40B4-BE49-F238E27FC236}">
                <a16:creationId xmlns:a16="http://schemas.microsoft.com/office/drawing/2014/main" id="{6BA30E1E-56C4-493B-8992-B93B1A6F3097}"/>
              </a:ext>
            </a:extLst>
          </p:cNvPr>
          <p:cNvSpPr txBox="1"/>
          <p:nvPr/>
        </p:nvSpPr>
        <p:spPr>
          <a:xfrm>
            <a:off x="1881" y="6571133"/>
            <a:ext cx="10201458" cy="322830"/>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J</a:t>
            </a:r>
            <a:r>
              <a:rPr lang="en-GB" sz="800">
                <a:solidFill>
                  <a:schemeClr val="tx1"/>
                </a:solidFill>
                <a:latin typeface="Arial" panose="020B0604020202020204" pitchFamily="34" charset="0"/>
                <a:ea typeface="Corbel"/>
                <a:cs typeface="Arial" panose="020B0604020202020204" pitchFamily="34" charset="0"/>
                <a:sym typeface="Corbel"/>
              </a:rPr>
              <a:t>uly 2022 &amp; Dec 2022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 who have claimed on at least one insurance policy in the last 12 months n= 1,001/139</a:t>
            </a:r>
            <a:endParaRPr lang="en-GB" sz="80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BE86205-0630-4282-BBB5-6FC61D0F6770}"/>
              </a:ext>
            </a:extLst>
          </p:cNvPr>
          <p:cNvSpPr txBox="1"/>
          <p:nvPr/>
        </p:nvSpPr>
        <p:spPr>
          <a:xfrm>
            <a:off x="409300" y="634929"/>
            <a:ext cx="11651635" cy="830997"/>
          </a:xfrm>
          <a:prstGeom prst="rect">
            <a:avLst/>
          </a:prstGeom>
          <a:noFill/>
        </p:spPr>
        <p:txBody>
          <a:bodyPr wrap="square">
            <a:spAutoFit/>
          </a:bodyPr>
          <a:lstStyle/>
          <a:p>
            <a:r>
              <a:rPr lang="en-GB" sz="1600">
                <a:solidFill>
                  <a:srgbClr val="008265"/>
                </a:solidFill>
                <a:latin typeface="+mj-lt"/>
                <a:cs typeface="Calibri Light" panose="020F0302020204030204" pitchFamily="34" charset="0"/>
              </a:rPr>
              <a:t>Premiums not increasing as they’re no longer a new customer (dual pricing) is the single highest opportunity to improve trust with Consumers.  Its opportunity score is stable with wave 9&amp;10, up very slightly by 0.25 points</a:t>
            </a:r>
          </a:p>
          <a:p>
            <a:endParaRPr lang="en-GB" sz="1600">
              <a:solidFill>
                <a:srgbClr val="008265"/>
              </a:solidFill>
            </a:endParaRPr>
          </a:p>
        </p:txBody>
      </p:sp>
    </p:spTree>
    <p:extLst>
      <p:ext uri="{BB962C8B-B14F-4D97-AF65-F5344CB8AC3E}">
        <p14:creationId xmlns:p14="http://schemas.microsoft.com/office/powerpoint/2010/main" val="1779150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8499567" y="1674119"/>
            <a:ext cx="3605100" cy="4349142"/>
          </a:xfrm>
          <a:prstGeom prst="rect">
            <a:avLst/>
          </a:prstGeom>
          <a:noFill/>
          <a:ln>
            <a:noFill/>
          </a:ln>
        </p:spPr>
        <p:txBody>
          <a:bodyPr spcFirstLastPara="1" wrap="square" lIns="0" tIns="0" rIns="0" bIns="0" anchor="t" anchorCtr="0">
            <a:noAutofit/>
          </a:bodyPr>
          <a:lstStyle/>
          <a:p>
            <a:pPr marL="285750" indent="-285750">
              <a:buClr>
                <a:schemeClr val="tx1"/>
              </a:buClr>
              <a:buSzPts val="1500"/>
              <a:buFont typeface="Arial" panose="020B0604020202020204" pitchFamily="34" charset="0"/>
              <a:buChar char="•"/>
            </a:pPr>
            <a:r>
              <a:rPr lang="en-GB" sz="1300">
                <a:solidFill>
                  <a:schemeClr val="tx1"/>
                </a:solidFill>
                <a:latin typeface="+mj-lt"/>
                <a:cs typeface="Calibri Light" panose="020F0302020204030204" pitchFamily="34" charset="0"/>
              </a:rPr>
              <a:t>This represents a significant increase in the importance given to claims in concurrent waves for both women and men</a:t>
            </a:r>
          </a:p>
          <a:p>
            <a:pPr marL="285750" indent="-285750">
              <a:buClr>
                <a:schemeClr val="tx1"/>
              </a:buClr>
              <a:buSzPts val="1500"/>
              <a:buFont typeface="Arial" panose="020B0604020202020204" pitchFamily="34" charset="0"/>
              <a:buChar char="•"/>
            </a:pPr>
            <a:endParaRPr lang="en-GB" sz="130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300">
                <a:solidFill>
                  <a:schemeClr val="tx1"/>
                </a:solidFill>
                <a:latin typeface="+mj-lt"/>
                <a:cs typeface="Calibri Light" panose="020F0302020204030204" pitchFamily="34" charset="0"/>
              </a:rPr>
              <a:t>The opportunity score for Control in relation to claims has increased by 3.07 points amongst females and 1.81 point for males</a:t>
            </a:r>
          </a:p>
          <a:p>
            <a:pPr marL="285750" indent="-285750">
              <a:buClr>
                <a:schemeClr val="tx1"/>
              </a:buClr>
              <a:buSzPts val="1500"/>
              <a:buFont typeface="Arial" panose="020B0604020202020204" pitchFamily="34" charset="0"/>
              <a:buChar char="•"/>
            </a:pPr>
            <a:endParaRPr lang="en-GB" sz="130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300">
                <a:solidFill>
                  <a:schemeClr val="tx1"/>
                </a:solidFill>
                <a:latin typeface="+mj-lt"/>
                <a:cs typeface="Calibri Light" panose="020F0302020204030204" pitchFamily="34" charset="0"/>
              </a:rPr>
              <a:t>The Respect in relation to claims opportunity score has also increased for both genders, up 1.61 points for women and 2.55 points for men</a:t>
            </a:r>
          </a:p>
          <a:p>
            <a:pPr marL="285750" indent="-285750">
              <a:buClr>
                <a:schemeClr val="tx1"/>
              </a:buClr>
              <a:buSzPts val="1500"/>
              <a:buFont typeface="Arial" panose="020B0604020202020204" pitchFamily="34" charset="0"/>
              <a:buChar char="•"/>
            </a:pPr>
            <a:endParaRPr lang="en-GB" sz="130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300">
                <a:solidFill>
                  <a:schemeClr val="tx1"/>
                </a:solidFill>
                <a:latin typeface="+mj-lt"/>
                <a:cs typeface="Calibri Light" panose="020F0302020204030204" pitchFamily="34" charset="0"/>
              </a:rPr>
              <a:t>Speed (claims) has increased by 2.22 points amongst men and is the second highest opportunity to improve trust with males.  It is only slightly up for women, by 0.12 points but did increase a lot in the previous wave and is the third highest opportunity score for women</a:t>
            </a:r>
          </a:p>
          <a:p>
            <a:pPr marL="285750" indent="-285750">
              <a:buClr>
                <a:schemeClr val="tx1"/>
              </a:buClr>
              <a:buSzPts val="1500"/>
              <a:buFont typeface="Arial" panose="020B0604020202020204" pitchFamily="34" charset="0"/>
              <a:buChar char="•"/>
            </a:pPr>
            <a:endParaRPr lang="en-GB" sz="130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300">
                <a:solidFill>
                  <a:schemeClr val="tx1"/>
                </a:solidFill>
                <a:latin typeface="+mj-lt"/>
                <a:cs typeface="Calibri Light" panose="020F0302020204030204" pitchFamily="34" charset="0"/>
              </a:rPr>
              <a:t>On average the opportunity to improve trust remains greatest with females than males </a:t>
            </a:r>
          </a:p>
          <a:p>
            <a:pPr>
              <a:buClr>
                <a:schemeClr val="tx1"/>
              </a:buClr>
              <a:buSzPts val="1500"/>
            </a:pPr>
            <a:endParaRPr lang="en-GB" sz="1300">
              <a:solidFill>
                <a:schemeClr val="tx1"/>
              </a:solidFill>
              <a:latin typeface="+mj-lt"/>
              <a:cs typeface="Calibri Light" panose="020F030202020403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Consumers Opportunity themes by gender - wave 10&amp;11 </a:t>
            </a:r>
          </a:p>
        </p:txBody>
      </p:sp>
      <p:graphicFrame>
        <p:nvGraphicFramePr>
          <p:cNvPr id="9" name="Chart 8"/>
          <p:cNvGraphicFramePr/>
          <p:nvPr>
            <p:extLst>
              <p:ext uri="{D42A27DB-BD31-4B8C-83A1-F6EECF244321}">
                <p14:modId xmlns:p14="http://schemas.microsoft.com/office/powerpoint/2010/main" val="3757713181"/>
              </p:ext>
            </p:extLst>
          </p:nvPr>
        </p:nvGraphicFramePr>
        <p:xfrm>
          <a:off x="291494" y="1253705"/>
          <a:ext cx="4350175" cy="41691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val="54534754"/>
              </p:ext>
            </p:extLst>
          </p:nvPr>
        </p:nvGraphicFramePr>
        <p:xfrm>
          <a:off x="4370282" y="1234667"/>
          <a:ext cx="3937695" cy="4169168"/>
        </p:xfrm>
        <a:graphic>
          <a:graphicData uri="http://schemas.openxmlformats.org/drawingml/2006/chart">
            <c:chart xmlns:c="http://schemas.openxmlformats.org/drawingml/2006/chart" xmlns:r="http://schemas.openxmlformats.org/officeDocument/2006/relationships" r:id="rId4"/>
          </a:graphicData>
        </a:graphic>
      </p:graphicFrame>
      <p:sp>
        <p:nvSpPr>
          <p:cNvPr id="7" name="Google Shape;281;p26">
            <a:extLst>
              <a:ext uri="{FF2B5EF4-FFF2-40B4-BE49-F238E27FC236}">
                <a16:creationId xmlns:a16="http://schemas.microsoft.com/office/drawing/2014/main" id="{6BA30E1E-56C4-493B-8992-B93B1A6F3097}"/>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July 2022 &amp; Dec 2022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Female n=509,  Male n=490.</a:t>
            </a:r>
            <a:endParaRPr lang="en-GB" sz="8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8A5F267-4FBB-4E0F-9CCE-E34E4194284D}"/>
              </a:ext>
            </a:extLst>
          </p:cNvPr>
          <p:cNvSpPr txBox="1"/>
          <p:nvPr/>
        </p:nvSpPr>
        <p:spPr>
          <a:xfrm>
            <a:off x="548633" y="835664"/>
            <a:ext cx="11556033" cy="584775"/>
          </a:xfrm>
          <a:prstGeom prst="rect">
            <a:avLst/>
          </a:prstGeom>
          <a:noFill/>
        </p:spPr>
        <p:txBody>
          <a:bodyPr wrap="square">
            <a:spAutoFit/>
          </a:bodyPr>
          <a:lstStyle/>
          <a:p>
            <a:r>
              <a:rPr lang="en-GB" sz="1600">
                <a:solidFill>
                  <a:srgbClr val="008265"/>
                </a:solidFill>
                <a:latin typeface="+mn-lt"/>
                <a:cs typeface="Calibri Light" panose="020F0302020204030204" pitchFamily="34" charset="0"/>
              </a:rPr>
              <a:t>Loyalty remains the highest opportunity for both women and men to improve trust but claims themes, have increased as opportunities for both genders</a:t>
            </a:r>
          </a:p>
        </p:txBody>
      </p:sp>
    </p:spTree>
    <p:extLst>
      <p:ext uri="{BB962C8B-B14F-4D97-AF65-F5344CB8AC3E}">
        <p14:creationId xmlns:p14="http://schemas.microsoft.com/office/powerpoint/2010/main" val="4097114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9119941" y="3677108"/>
            <a:ext cx="2802575" cy="1521745"/>
          </a:xfrm>
          <a:prstGeom prst="rect">
            <a:avLst/>
          </a:prstGeom>
          <a:noFill/>
          <a:ln>
            <a:noFill/>
          </a:ln>
        </p:spPr>
        <p:txBody>
          <a:bodyPr spcFirstLastPara="1" wrap="square" lIns="0" tIns="0" rIns="0" bIns="0" anchor="t" anchorCtr="0">
            <a:noAutofit/>
          </a:bodyPr>
          <a:lstStyle/>
          <a:p>
            <a:pPr>
              <a:buClr>
                <a:srgbClr val="FFFFFF"/>
              </a:buClr>
              <a:buSzPts val="1500"/>
            </a:pPr>
            <a:endParaRPr lang="en-GB">
              <a:solidFill>
                <a:schemeClr val="tx1"/>
              </a:solidFill>
              <a:latin typeface="Calibri Light" panose="020F0302020204030204" pitchFamily="34" charset="0"/>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9488847"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July 2022 &amp; Dec 2022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White/ White British n=887/107, Ethnic minorities: n=110/31*  low sample showed for completeness.</a:t>
            </a:r>
            <a:endParaRPr lang="en-GB" sz="80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Consumers Opportunity themes by ethnicity - wave 10&amp;11</a:t>
            </a:r>
          </a:p>
        </p:txBody>
      </p:sp>
      <p:graphicFrame>
        <p:nvGraphicFramePr>
          <p:cNvPr id="6" name="Chart 5"/>
          <p:cNvGraphicFramePr/>
          <p:nvPr>
            <p:extLst>
              <p:ext uri="{D42A27DB-BD31-4B8C-83A1-F6EECF244321}">
                <p14:modId xmlns:p14="http://schemas.microsoft.com/office/powerpoint/2010/main" val="1872488641"/>
              </p:ext>
            </p:extLst>
          </p:nvPr>
        </p:nvGraphicFramePr>
        <p:xfrm>
          <a:off x="65872" y="1495241"/>
          <a:ext cx="4728069" cy="4763515"/>
        </p:xfrm>
        <a:graphic>
          <a:graphicData uri="http://schemas.openxmlformats.org/drawingml/2006/chart">
            <c:chart xmlns:c="http://schemas.openxmlformats.org/drawingml/2006/chart" xmlns:r="http://schemas.openxmlformats.org/officeDocument/2006/relationships" r:id="rId3"/>
          </a:graphicData>
        </a:graphic>
      </p:graphicFrame>
      <p:sp>
        <p:nvSpPr>
          <p:cNvPr id="9" name="Google Shape;554;p52">
            <a:extLst>
              <a:ext uri="{FF2B5EF4-FFF2-40B4-BE49-F238E27FC236}">
                <a16:creationId xmlns:a16="http://schemas.microsoft.com/office/drawing/2014/main" id="{59A45DC8-C252-41E7-A50B-0F54B9CB0DA3}"/>
              </a:ext>
            </a:extLst>
          </p:cNvPr>
          <p:cNvSpPr txBox="1"/>
          <p:nvPr/>
        </p:nvSpPr>
        <p:spPr>
          <a:xfrm>
            <a:off x="8585563" y="1672472"/>
            <a:ext cx="3540565" cy="3740982"/>
          </a:xfrm>
          <a:prstGeom prst="rect">
            <a:avLst/>
          </a:prstGeom>
          <a:noFill/>
          <a:ln>
            <a:noFill/>
          </a:ln>
        </p:spPr>
        <p:txBody>
          <a:bodyPr spcFirstLastPara="1" wrap="square" lIns="0" tIns="0" rIns="0" bIns="0" anchor="t" anchorCtr="0">
            <a:noAutofit/>
          </a:bodyPr>
          <a:lstStyle/>
          <a:p>
            <a:pPr marL="285750" indent="-285750">
              <a:buClrTx/>
              <a:buSzPts val="1500"/>
              <a:buFont typeface="Arial" panose="020B0604020202020204" pitchFamily="34" charset="0"/>
              <a:buChar char="•"/>
            </a:pPr>
            <a:endParaRPr lang="en-GB" sz="130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sz="1300">
                <a:solidFill>
                  <a:schemeClr val="tx1"/>
                </a:solidFill>
                <a:latin typeface="+mj-lt"/>
                <a:cs typeface="Calibri Light" panose="020F0302020204030204" pitchFamily="34" charset="0"/>
              </a:rPr>
              <a:t>The claims themes for Ethnic minority groups are a low sample and hence more volatile, so only indicate an increase in opportunity score</a:t>
            </a:r>
          </a:p>
          <a:p>
            <a:pPr marL="285750" indent="-285750">
              <a:buClrTx/>
              <a:buSzPts val="1500"/>
              <a:buFont typeface="Arial" panose="020B0604020202020204" pitchFamily="34" charset="0"/>
              <a:buChar char="•"/>
            </a:pPr>
            <a:endParaRPr lang="en-GB" sz="130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sz="1300">
                <a:solidFill>
                  <a:schemeClr val="tx1"/>
                </a:solidFill>
                <a:latin typeface="+mj-lt"/>
                <a:cs typeface="Calibri Light" panose="020F0302020204030204" pitchFamily="34" charset="0"/>
              </a:rPr>
              <a:t>However, the opportunity score for Ease (up 1.99 points), Protection (up 0.59 points) and Confidence (0.49 points) have each increased as themes to improve trust levels amongst Ethnic minority groups.  The larger increase in the Ease opportunity score is due to an increase in importance attributed to the theme rather than a drop in performance</a:t>
            </a:r>
          </a:p>
          <a:p>
            <a:pPr marL="285750" indent="-285750">
              <a:buClrTx/>
              <a:buSzPts val="1500"/>
              <a:buFont typeface="Arial" panose="020B0604020202020204" pitchFamily="34" charset="0"/>
              <a:buChar char="•"/>
            </a:pPr>
            <a:endParaRPr lang="en-GB" sz="130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sz="1300">
                <a:solidFill>
                  <a:schemeClr val="tx1"/>
                </a:solidFill>
                <a:latin typeface="+mj-lt"/>
                <a:cs typeface="Calibri Light" panose="020F0302020204030204" pitchFamily="34" charset="0"/>
              </a:rPr>
              <a:t>There is an increase in opportunity scores for all themes for White / White British respondents.  Respect in relation to claims has increased the most, by 1.62 points due to a significant increase in importance for the theme</a:t>
            </a:r>
          </a:p>
        </p:txBody>
      </p:sp>
      <p:graphicFrame>
        <p:nvGraphicFramePr>
          <p:cNvPr id="18" name="Chart 17"/>
          <p:cNvGraphicFramePr/>
          <p:nvPr>
            <p:extLst>
              <p:ext uri="{D42A27DB-BD31-4B8C-83A1-F6EECF244321}">
                <p14:modId xmlns:p14="http://schemas.microsoft.com/office/powerpoint/2010/main" val="47729431"/>
              </p:ext>
            </p:extLst>
          </p:nvPr>
        </p:nvGraphicFramePr>
        <p:xfrm>
          <a:off x="4505777" y="1459030"/>
          <a:ext cx="4445571" cy="473875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B73DA2D3-1F24-4072-A3F4-302FFAFE196E}"/>
              </a:ext>
            </a:extLst>
          </p:cNvPr>
          <p:cNvSpPr txBox="1"/>
          <p:nvPr/>
        </p:nvSpPr>
        <p:spPr>
          <a:xfrm>
            <a:off x="452839" y="719225"/>
            <a:ext cx="11469677" cy="523220"/>
          </a:xfrm>
          <a:prstGeom prst="rect">
            <a:avLst/>
          </a:prstGeom>
          <a:noFill/>
        </p:spPr>
        <p:txBody>
          <a:bodyPr wrap="square">
            <a:spAutoFit/>
          </a:bodyPr>
          <a:lstStyle/>
          <a:p>
            <a:r>
              <a:rPr lang="en-GB">
                <a:solidFill>
                  <a:srgbClr val="008265"/>
                </a:solidFill>
                <a:latin typeface="+mj-lt"/>
                <a:cs typeface="Calibri Light" panose="020F0302020204030204" pitchFamily="34" charset="0"/>
              </a:rPr>
              <a:t>On average, White / White British policy holders continue to be more demanding and less satisfied with the current performance of their insurers but the opportunity scores for other Ethnic minority groups combined have increased from the previous wave</a:t>
            </a:r>
          </a:p>
        </p:txBody>
      </p:sp>
    </p:spTree>
    <p:extLst>
      <p:ext uri="{BB962C8B-B14F-4D97-AF65-F5344CB8AC3E}">
        <p14:creationId xmlns:p14="http://schemas.microsoft.com/office/powerpoint/2010/main" val="3292747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6548846" y="1967948"/>
            <a:ext cx="5262154" cy="2938039"/>
          </a:xfrm>
          <a:prstGeom prst="rect">
            <a:avLst/>
          </a:prstGeom>
          <a:noFill/>
          <a:ln>
            <a:noFill/>
          </a:ln>
        </p:spPr>
        <p:txBody>
          <a:bodyPr spcFirstLastPara="1" wrap="square" lIns="0" tIns="0" rIns="0" bIns="0" anchor="t" anchorCtr="0">
            <a:noAutofit/>
          </a:bodyPr>
          <a:lstStyle/>
          <a:p>
            <a:pPr marL="171450" indent="-171450">
              <a:buClrTx/>
              <a:buSzPts val="1500"/>
              <a:buFont typeface="Arial" panose="020B0604020202020204" pitchFamily="34" charset="0"/>
              <a:buChar char="•"/>
            </a:pPr>
            <a:r>
              <a:rPr lang="en-GB" sz="1200">
                <a:solidFill>
                  <a:schemeClr val="tx1"/>
                </a:solidFill>
                <a:latin typeface="+mj-lt"/>
                <a:cs typeface="Calibri Light" panose="020F0302020204030204" pitchFamily="34" charset="0"/>
              </a:rPr>
              <a:t>Despite the increase in opportunity scores for 18-34 year olds, the biggest opportunity to improve trust in insurance remains with those consumers aged 35 and older</a:t>
            </a:r>
          </a:p>
          <a:p>
            <a:pPr marL="171450" indent="-171450">
              <a:buClrTx/>
              <a:buSzPts val="1500"/>
              <a:buFont typeface="Arial" panose="020B0604020202020204" pitchFamily="34" charset="0"/>
              <a:buChar char="•"/>
            </a:pPr>
            <a:endParaRPr lang="en-GB" sz="120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sz="1200">
                <a:solidFill>
                  <a:schemeClr val="tx1"/>
                </a:solidFill>
                <a:latin typeface="+mj-lt"/>
                <a:cs typeface="Calibri Light" panose="020F0302020204030204" pitchFamily="34" charset="0"/>
              </a:rPr>
              <a:t>The Loyalty theme is the biggest opportunity score for those age 55 or older and Control (in relation to claims) is the biggest opportunity for 18-34 and 35-54 year olds</a:t>
            </a:r>
          </a:p>
          <a:p>
            <a:pPr marL="171450" indent="-171450">
              <a:buClrTx/>
              <a:buSzPts val="1500"/>
              <a:buFont typeface="Arial" panose="020B0604020202020204" pitchFamily="34" charset="0"/>
              <a:buChar char="•"/>
            </a:pPr>
            <a:endParaRPr lang="en-GB" sz="120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sz="1200">
                <a:solidFill>
                  <a:schemeClr val="tx1"/>
                </a:solidFill>
                <a:latin typeface="+mj-lt"/>
                <a:cs typeface="Calibri Light" panose="020F0302020204030204" pitchFamily="34" charset="0"/>
              </a:rPr>
              <a:t>The only age group to report any drop in performance is 35-54 year olds, for the Ease and Protection themes, although it is only a slight fall of 0.24 and 0.22 points respectively</a:t>
            </a:r>
          </a:p>
          <a:p>
            <a:pPr marL="171450" indent="-171450">
              <a:buClrTx/>
              <a:buSzPts val="1500"/>
              <a:buFont typeface="Arial" panose="020B0604020202020204" pitchFamily="34" charset="0"/>
              <a:buChar char="•"/>
            </a:pPr>
            <a:endParaRPr lang="en-GB" sz="120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sz="1200">
                <a:solidFill>
                  <a:schemeClr val="tx1"/>
                </a:solidFill>
                <a:latin typeface="+mj-lt"/>
                <a:cs typeface="Calibri Light" panose="020F0302020204030204" pitchFamily="34" charset="0"/>
              </a:rPr>
              <a:t>The key changes since the previous wave is the opportunity scores for 18-34 and 35-54 year olds for the claims related themes.  The changes are primarily driven by an increase in the importance scores against these themes, although the increase is most notable for those age 18-34, the largest is 3.22 points for Control.</a:t>
            </a:r>
          </a:p>
          <a:p>
            <a:pPr marL="171450" indent="-171450">
              <a:buClrTx/>
              <a:buSzPts val="1500"/>
              <a:buFont typeface="Arial" panose="020B0604020202020204" pitchFamily="34" charset="0"/>
              <a:buChar char="•"/>
            </a:pPr>
            <a:endParaRPr lang="en-GB" sz="120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endParaRPr lang="en-GB" sz="1200">
              <a:solidFill>
                <a:schemeClr val="tx1"/>
              </a:solidFill>
              <a:latin typeface="+mj-lt"/>
              <a:cs typeface="Calibri Light" panose="020F0302020204030204" pitchFamily="34" charset="0"/>
            </a:endParaRPr>
          </a:p>
          <a:p>
            <a:pPr>
              <a:buClr>
                <a:srgbClr val="FFFFFF"/>
              </a:buClr>
              <a:buSzPts val="1500"/>
            </a:pPr>
            <a:endParaRPr lang="en-GB" sz="1200">
              <a:solidFill>
                <a:schemeClr val="tx1"/>
              </a:solidFill>
              <a:latin typeface="+mj-lt"/>
              <a:cs typeface="Calibri Light" panose="020F0302020204030204" pitchFamily="34" charset="0"/>
            </a:endParaRPr>
          </a:p>
          <a:p>
            <a:pPr>
              <a:buClr>
                <a:srgbClr val="FFFFFF"/>
              </a:buClr>
              <a:buSzPts val="1500"/>
            </a:pPr>
            <a:endParaRPr lang="en-GB" sz="1200">
              <a:solidFill>
                <a:schemeClr val="tx1"/>
              </a:solidFill>
              <a:latin typeface="+mj-lt"/>
              <a:cs typeface="Calibri Light" panose="020F0302020204030204" pitchFamily="34" charset="0"/>
            </a:endParaRPr>
          </a:p>
          <a:p>
            <a:pPr>
              <a:buClr>
                <a:srgbClr val="FFFFFF"/>
              </a:buClr>
              <a:buSzPts val="1500"/>
            </a:pPr>
            <a:endParaRPr lang="en-GB" sz="1200">
              <a:solidFill>
                <a:schemeClr val="tx1"/>
              </a:solidFill>
              <a:latin typeface="+mj-lt"/>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27166"/>
            <a:ext cx="9374547" cy="330834"/>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July 2022 &amp; Dec 2022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18-34 n=283/69, 35-54 n=341/49, 55 or older n=377/21 *low base indicative only</a:t>
            </a:r>
            <a:endParaRPr lang="en-GB" sz="80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Consumers Opportunity themes by age - wave 10&amp;11</a:t>
            </a:r>
          </a:p>
        </p:txBody>
      </p:sp>
      <p:sp>
        <p:nvSpPr>
          <p:cNvPr id="5" name="TextBox 4"/>
          <p:cNvSpPr txBox="1"/>
          <p:nvPr/>
        </p:nvSpPr>
        <p:spPr>
          <a:xfrm>
            <a:off x="548256" y="5533002"/>
            <a:ext cx="5446144" cy="553998"/>
          </a:xfrm>
          <a:prstGeom prst="rect">
            <a:avLst/>
          </a:prstGeom>
          <a:noFill/>
        </p:spPr>
        <p:txBody>
          <a:bodyPr wrap="square" rtlCol="0">
            <a:spAutoFit/>
          </a:bodyPr>
          <a:lstStyle/>
          <a:p>
            <a:r>
              <a:rPr lang="en-GB" sz="1000">
                <a:solidFill>
                  <a:schemeClr val="tx1"/>
                </a:solidFill>
                <a:latin typeface="+mj-lt"/>
                <a:cs typeface="Calibri Light" panose="020F0302020204030204" pitchFamily="34" charset="0"/>
              </a:rPr>
              <a:t>Table is showing opportunity scores by age range, relative to all respondents’ average scores</a:t>
            </a:r>
          </a:p>
          <a:p>
            <a:endParaRPr lang="en-GB" sz="1000">
              <a:solidFill>
                <a:schemeClr val="tx1"/>
              </a:solidFill>
              <a:latin typeface="+mj-lt"/>
              <a:cs typeface="Calibri Light" panose="020F0302020204030204" pitchFamily="34" charset="0"/>
            </a:endParaRPr>
          </a:p>
          <a:p>
            <a:endParaRPr lang="en-GB" sz="1000">
              <a:solidFill>
                <a:schemeClr val="tx1"/>
              </a:solidFill>
              <a:latin typeface="+mj-lt"/>
              <a:cs typeface="Calibri Light" panose="020F03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90042220"/>
              </p:ext>
            </p:extLst>
          </p:nvPr>
        </p:nvGraphicFramePr>
        <p:xfrm>
          <a:off x="548256" y="1671357"/>
          <a:ext cx="5607512" cy="3760538"/>
        </p:xfrm>
        <a:graphic>
          <a:graphicData uri="http://schemas.openxmlformats.org/drawingml/2006/table">
            <a:tbl>
              <a:tblPr/>
              <a:tblGrid>
                <a:gridCol w="1440285">
                  <a:extLst>
                    <a:ext uri="{9D8B030D-6E8A-4147-A177-3AD203B41FA5}">
                      <a16:colId xmlns:a16="http://schemas.microsoft.com/office/drawing/2014/main" val="20000"/>
                    </a:ext>
                  </a:extLst>
                </a:gridCol>
                <a:gridCol w="1401878">
                  <a:extLst>
                    <a:ext uri="{9D8B030D-6E8A-4147-A177-3AD203B41FA5}">
                      <a16:colId xmlns:a16="http://schemas.microsoft.com/office/drawing/2014/main" val="20001"/>
                    </a:ext>
                  </a:extLst>
                </a:gridCol>
                <a:gridCol w="921783">
                  <a:extLst>
                    <a:ext uri="{9D8B030D-6E8A-4147-A177-3AD203B41FA5}">
                      <a16:colId xmlns:a16="http://schemas.microsoft.com/office/drawing/2014/main" val="20002"/>
                    </a:ext>
                  </a:extLst>
                </a:gridCol>
                <a:gridCol w="921783">
                  <a:extLst>
                    <a:ext uri="{9D8B030D-6E8A-4147-A177-3AD203B41FA5}">
                      <a16:colId xmlns:a16="http://schemas.microsoft.com/office/drawing/2014/main" val="20003"/>
                    </a:ext>
                  </a:extLst>
                </a:gridCol>
                <a:gridCol w="921783">
                  <a:extLst>
                    <a:ext uri="{9D8B030D-6E8A-4147-A177-3AD203B41FA5}">
                      <a16:colId xmlns:a16="http://schemas.microsoft.com/office/drawing/2014/main" val="20004"/>
                    </a:ext>
                  </a:extLst>
                </a:gridCol>
              </a:tblGrid>
              <a:tr h="416417">
                <a:tc>
                  <a:txBody>
                    <a:bodyPr/>
                    <a:lstStyle/>
                    <a:p>
                      <a:pPr algn="l" fontAlgn="b"/>
                      <a:endParaRPr lang="en-GB" sz="1200" b="0" i="0" u="none" strike="noStrike">
                        <a:solidFill>
                          <a:srgbClr val="000000"/>
                        </a:solidFill>
                        <a:effectLst/>
                        <a:latin typeface="+mj-lt"/>
                      </a:endParaRPr>
                    </a:p>
                  </a:txBody>
                  <a:tcPr marL="6350" marR="6350" marT="6350" marB="0" anchor="b">
                    <a:lnL>
                      <a:noFill/>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FFFF"/>
                          </a:solidFill>
                          <a:effectLst/>
                          <a:latin typeface="+mj-lt"/>
                        </a:rPr>
                        <a:t>All respondents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a:solidFill>
                            <a:srgbClr val="FFFFFF"/>
                          </a:solidFill>
                          <a:effectLst/>
                          <a:latin typeface="+mj-lt"/>
                        </a:rPr>
                        <a:t>18-34 years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a:solidFill>
                            <a:srgbClr val="FFFFFF"/>
                          </a:solidFill>
                          <a:effectLst/>
                          <a:latin typeface="+mj-lt"/>
                        </a:rPr>
                        <a:t>35-54 years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a:solidFill>
                            <a:srgbClr val="FFFFFF"/>
                          </a:solidFill>
                          <a:effectLst/>
                          <a:latin typeface="+mj-lt"/>
                        </a:rPr>
                        <a:t>55 or older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0000"/>
                  </a:ext>
                </a:extLst>
              </a:tr>
              <a:tr h="371569">
                <a:tc>
                  <a:txBody>
                    <a:bodyPr/>
                    <a:lstStyle/>
                    <a:p>
                      <a:pPr algn="ctr" fontAlgn="b"/>
                      <a:r>
                        <a:rPr lang="en-GB" sz="1100" b="1" i="0" u="none" strike="noStrike">
                          <a:solidFill>
                            <a:srgbClr val="000000"/>
                          </a:solidFill>
                          <a:effectLst/>
                          <a:latin typeface="+mn-lt"/>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n-lt"/>
                        </a:rPr>
                        <a:t>9.45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n-lt"/>
                        </a:rPr>
                        <a:t>8.49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mn-lt"/>
                        </a:rPr>
                        <a:t>9.26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mn-lt"/>
                        </a:rPr>
                        <a:t>10.42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1"/>
                  </a:ext>
                </a:extLst>
              </a:tr>
              <a:tr h="371569">
                <a:tc>
                  <a:txBody>
                    <a:bodyPr/>
                    <a:lstStyle/>
                    <a:p>
                      <a:pPr algn="ctr" fontAlgn="b"/>
                      <a:r>
                        <a:rPr lang="en-GB" sz="1100" b="1" i="0" u="none" strike="noStrike">
                          <a:solidFill>
                            <a:srgbClr val="000000"/>
                          </a:solidFill>
                          <a:effectLst/>
                          <a:latin typeface="+mn-lt"/>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n-lt"/>
                        </a:rPr>
                        <a:t>9.11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n-lt"/>
                        </a:rPr>
                        <a:t>8.66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mn-lt"/>
                        </a:rPr>
                        <a:t>9.98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mn-lt"/>
                        </a:rPr>
                        <a:t>9.10*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71569">
                <a:tc>
                  <a:txBody>
                    <a:bodyPr/>
                    <a:lstStyle/>
                    <a:p>
                      <a:pPr algn="ctr" fontAlgn="b"/>
                      <a:r>
                        <a:rPr lang="en-GB" sz="1100" b="1" i="0" u="none" strike="noStrike">
                          <a:solidFill>
                            <a:srgbClr val="000000"/>
                          </a:solidFill>
                          <a:effectLst/>
                          <a:latin typeface="+mn-lt"/>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n-lt"/>
                        </a:rPr>
                        <a:t>8.77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n-lt"/>
                        </a:rPr>
                        <a:t>7.63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mn-lt"/>
                        </a:rPr>
                        <a:t>9.64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mn-lt"/>
                        </a:rPr>
                        <a:t>10.67*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71569">
                <a:tc>
                  <a:txBody>
                    <a:bodyPr/>
                    <a:lstStyle/>
                    <a:p>
                      <a:pPr algn="ctr" fontAlgn="b"/>
                      <a:r>
                        <a:rPr lang="en-GB" sz="1100" b="1" i="0" u="none" strike="noStrike">
                          <a:solidFill>
                            <a:srgbClr val="000000"/>
                          </a:solidFill>
                          <a:effectLst/>
                          <a:latin typeface="+mn-lt"/>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n-lt"/>
                        </a:rPr>
                        <a:t>8.04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n-lt"/>
                        </a:rPr>
                        <a:t>7.40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mn-lt"/>
                        </a:rPr>
                        <a:t>7.87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mn-lt"/>
                        </a:rPr>
                        <a:t>8.71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4"/>
                  </a:ext>
                </a:extLst>
              </a:tr>
              <a:tr h="371569">
                <a:tc>
                  <a:txBody>
                    <a:bodyPr/>
                    <a:lstStyle/>
                    <a:p>
                      <a:pPr algn="ctr" fontAlgn="b"/>
                      <a:r>
                        <a:rPr lang="en-GB" sz="1100" b="1" i="0" u="none" strike="noStrike">
                          <a:solidFill>
                            <a:srgbClr val="000000"/>
                          </a:solidFill>
                          <a:effectLst/>
                          <a:latin typeface="+mn-lt"/>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n-lt"/>
                        </a:rPr>
                        <a:t>7.96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n-lt"/>
                        </a:rPr>
                        <a:t>6.03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mn-lt"/>
                        </a:rPr>
                        <a:t>10.18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mn-lt"/>
                        </a:rPr>
                        <a:t>9.81*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371569">
                <a:tc>
                  <a:txBody>
                    <a:bodyPr/>
                    <a:lstStyle/>
                    <a:p>
                      <a:pPr algn="ctr" fontAlgn="b"/>
                      <a:r>
                        <a:rPr lang="en-GB" sz="1100" b="1" i="0" u="none" strike="noStrike">
                          <a:solidFill>
                            <a:srgbClr val="000000"/>
                          </a:solidFill>
                          <a:effectLst/>
                          <a:latin typeface="+mn-lt"/>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n-lt"/>
                        </a:rPr>
                        <a:t>6.63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n-lt"/>
                        </a:rPr>
                        <a:t>6.71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mn-lt"/>
                        </a:rPr>
                        <a:t>7.02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mn-lt"/>
                        </a:rPr>
                        <a:t>6.25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6"/>
                  </a:ext>
                </a:extLst>
              </a:tr>
              <a:tr h="371569">
                <a:tc>
                  <a:txBody>
                    <a:bodyPr/>
                    <a:lstStyle/>
                    <a:p>
                      <a:pPr algn="ctr" fontAlgn="b"/>
                      <a:r>
                        <a:rPr lang="en-GB" sz="1100" b="1" i="0" u="none" strike="noStrike">
                          <a:solidFill>
                            <a:srgbClr val="000000"/>
                          </a:solidFill>
                          <a:effectLst/>
                          <a:latin typeface="+mn-lt"/>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n-lt"/>
                        </a:rPr>
                        <a:t>6.39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n-lt"/>
                        </a:rPr>
                        <a:t>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mn-lt"/>
                        </a:rPr>
                        <a:t>7.19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mn-lt"/>
                        </a:rPr>
                        <a:t>5.76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7"/>
                  </a:ext>
                </a:extLst>
              </a:tr>
              <a:tr h="371569">
                <a:tc>
                  <a:txBody>
                    <a:bodyPr/>
                    <a:lstStyle/>
                    <a:p>
                      <a:pPr algn="ctr" fontAlgn="b"/>
                      <a:r>
                        <a:rPr lang="en-GB" sz="1100" b="1" i="0" u="none" strike="noStrike">
                          <a:solidFill>
                            <a:srgbClr val="000000"/>
                          </a:solidFill>
                          <a:effectLst/>
                          <a:latin typeface="+mn-lt"/>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n-lt"/>
                        </a:rPr>
                        <a:t>6.26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n-lt"/>
                        </a:rPr>
                        <a:t>5.98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mn-lt"/>
                        </a:rPr>
                        <a:t>6.55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mn-lt"/>
                        </a:rPr>
                        <a:t>6.28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8"/>
                  </a:ext>
                </a:extLst>
              </a:tr>
              <a:tr h="371569">
                <a:tc>
                  <a:txBody>
                    <a:bodyPr/>
                    <a:lstStyle/>
                    <a:p>
                      <a:pPr algn="ctr" fontAlgn="b"/>
                      <a:r>
                        <a:rPr lang="en-GB" sz="1100" b="1" i="0" u="none" strike="noStrike">
                          <a:solidFill>
                            <a:srgbClr val="000000"/>
                          </a:solidFill>
                          <a:effectLst/>
                          <a:latin typeface="+mn-lt"/>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n-lt"/>
                        </a:rPr>
                        <a:t>4.39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n-lt"/>
                        </a:rPr>
                        <a:t>4.43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mn-lt"/>
                        </a:rPr>
                        <a:t>4.45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mn-lt"/>
                        </a:rPr>
                        <a:t>4.33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9"/>
                  </a:ext>
                </a:extLst>
              </a:tr>
            </a:tbl>
          </a:graphicData>
        </a:graphic>
      </p:graphicFrame>
      <p:sp>
        <p:nvSpPr>
          <p:cNvPr id="8" name="Rectangle 7"/>
          <p:cNvSpPr/>
          <p:nvPr/>
        </p:nvSpPr>
        <p:spPr>
          <a:xfrm>
            <a:off x="1399756" y="5822031"/>
            <a:ext cx="1625600" cy="276999"/>
          </a:xfrm>
          <a:prstGeom prst="rect">
            <a:avLst/>
          </a:prstGeom>
          <a:solidFill>
            <a:srgbClr val="FCE4D6"/>
          </a:solidFill>
          <a:ln>
            <a:solidFill>
              <a:srgbClr val="FCE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Below overall score</a:t>
            </a:r>
          </a:p>
        </p:txBody>
      </p:sp>
      <p:sp>
        <p:nvSpPr>
          <p:cNvPr id="9" name="Rectangle 8"/>
          <p:cNvSpPr/>
          <p:nvPr/>
        </p:nvSpPr>
        <p:spPr>
          <a:xfrm>
            <a:off x="3440205" y="5818999"/>
            <a:ext cx="1625600" cy="276999"/>
          </a:xfrm>
          <a:prstGeom prst="rect">
            <a:avLst/>
          </a:prstGeom>
          <a:solidFill>
            <a:srgbClr val="E2EFDA"/>
          </a:solidFill>
          <a:ln>
            <a:solidFill>
              <a:srgbClr val="E2E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Above overall score</a:t>
            </a:r>
          </a:p>
        </p:txBody>
      </p:sp>
      <p:sp>
        <p:nvSpPr>
          <p:cNvPr id="11" name="TextBox 10">
            <a:extLst>
              <a:ext uri="{FF2B5EF4-FFF2-40B4-BE49-F238E27FC236}">
                <a16:creationId xmlns:a16="http://schemas.microsoft.com/office/drawing/2014/main" id="{6F5EC0C0-045E-443A-A53F-EBE495ED57DF}"/>
              </a:ext>
            </a:extLst>
          </p:cNvPr>
          <p:cNvSpPr txBox="1"/>
          <p:nvPr/>
        </p:nvSpPr>
        <p:spPr>
          <a:xfrm>
            <a:off x="422143" y="693111"/>
            <a:ext cx="11325720" cy="830997"/>
          </a:xfrm>
          <a:prstGeom prst="rect">
            <a:avLst/>
          </a:prstGeom>
          <a:noFill/>
        </p:spPr>
        <p:txBody>
          <a:bodyPr wrap="square">
            <a:spAutoFit/>
          </a:bodyPr>
          <a:lstStyle/>
          <a:p>
            <a:r>
              <a:rPr lang="en-GB" sz="1600">
                <a:solidFill>
                  <a:srgbClr val="008265"/>
                </a:solidFill>
                <a:latin typeface="+mj-lt"/>
                <a:cs typeface="Calibri Light" panose="020F0302020204030204" pitchFamily="34" charset="0"/>
              </a:rPr>
              <a:t>Younger consumers have lower opportunity scores than the average across all themes, which is consistent with all previous waves of the research, however opportunity scores have significantly increased compared with the previous wave for this age group</a:t>
            </a:r>
            <a:endParaRPr lang="en-GB" sz="1600">
              <a:latin typeface="+mj-lt"/>
              <a:cs typeface="Calibri Light" panose="020F0302020204030204" pitchFamily="34" charset="0"/>
            </a:endParaRPr>
          </a:p>
        </p:txBody>
      </p:sp>
    </p:spTree>
    <p:extLst>
      <p:ext uri="{BB962C8B-B14F-4D97-AF65-F5344CB8AC3E}">
        <p14:creationId xmlns:p14="http://schemas.microsoft.com/office/powerpoint/2010/main" val="2442772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346826764"/>
              </p:ext>
            </p:extLst>
          </p:nvPr>
        </p:nvGraphicFramePr>
        <p:xfrm>
          <a:off x="0" y="2321121"/>
          <a:ext cx="12073467" cy="4904708"/>
        </p:xfrm>
        <a:graphic>
          <a:graphicData uri="http://schemas.openxmlformats.org/drawingml/2006/chart">
            <c:chart xmlns:c="http://schemas.openxmlformats.org/drawingml/2006/chart" xmlns:r="http://schemas.openxmlformats.org/officeDocument/2006/relationships" r:id="rId3"/>
          </a:graphicData>
        </a:graphic>
      </p:graphicFrame>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259260" y="-122832"/>
            <a:ext cx="11623136" cy="1123244"/>
          </a:xfrm>
          <a:prstGeom prst="rect">
            <a:avLst/>
          </a:prstGeom>
          <a:noFill/>
          <a:ln>
            <a:noFill/>
          </a:ln>
        </p:spPr>
        <p:txBody>
          <a:bodyPr spcFirstLastPara="1" wrap="square" lIns="0" tIns="0" rIns="0" bIns="0" anchor="t" anchorCtr="0">
            <a:noAutofit/>
          </a:bodyPr>
          <a:lstStyle/>
          <a:p>
            <a:pPr>
              <a:buClr>
                <a:srgbClr val="FFFFFF"/>
              </a:buClr>
              <a:buSzPts val="2400"/>
            </a:pPr>
            <a:endParaRPr sz="1600">
              <a:solidFill>
                <a:schemeClr val="bg2"/>
              </a:solidFill>
              <a:latin typeface="Calibri Light" panose="020F0302020204030204" pitchFamily="34" charset="0"/>
              <a:cs typeface="Calibri Light" panose="020F0302020204030204" pitchFamily="34" charset="0"/>
            </a:endParaRPr>
          </a:p>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Consumers Overall satisfaction with the policy held – wave 10&amp;11:</a:t>
            </a: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363715"/>
            <a:ext cx="9963187" cy="494285"/>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July 2022 &amp; Dec 2022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a:t>
            </a:r>
            <a:r>
              <a:rPr lang="en-GB" sz="800">
                <a:solidFill>
                  <a:schemeClr val="tx1"/>
                </a:solidFill>
                <a:latin typeface="Arial" panose="020B0604020202020204" pitchFamily="34" charset="0"/>
                <a:ea typeface="Corbel"/>
                <a:cs typeface="Arial" panose="020B0604020202020204" pitchFamily="34" charset="0"/>
                <a:sym typeface="Corbel"/>
              </a:rPr>
              <a:t>: 18-34 n=283, 35-54 n=341, 55 or older n=377, Male n=490, Female n=509, White/ White British n=887, Ethnic minorities n=110, Motor n=473, Travel n=220, Buildings and/or Contents n=308, Total n=1,001.</a:t>
            </a:r>
            <a:r>
              <a:rPr lang="en-GB" sz="80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a:p>
            <a:endParaRPr lang="en-GB" sz="800">
              <a:solidFill>
                <a:schemeClr val="tx1"/>
              </a:solidFill>
              <a:latin typeface="Arial" panose="020B0604020202020204" pitchFamily="34" charset="0"/>
              <a:cs typeface="Arial" panose="020B0604020202020204" pitchFamily="34" charset="0"/>
            </a:endParaRPr>
          </a:p>
        </p:txBody>
      </p:sp>
      <p:sp>
        <p:nvSpPr>
          <p:cNvPr id="13" name="Rounded Rectangle 12"/>
          <p:cNvSpPr/>
          <p:nvPr/>
        </p:nvSpPr>
        <p:spPr>
          <a:xfrm>
            <a:off x="184151" y="2276824"/>
            <a:ext cx="2755900"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0" name="Rounded Rectangle 19"/>
          <p:cNvSpPr/>
          <p:nvPr/>
        </p:nvSpPr>
        <p:spPr>
          <a:xfrm>
            <a:off x="6718301" y="2276824"/>
            <a:ext cx="2857500"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1" name="Rounded Rectangle 20"/>
          <p:cNvSpPr/>
          <p:nvPr/>
        </p:nvSpPr>
        <p:spPr>
          <a:xfrm>
            <a:off x="2940051" y="2276820"/>
            <a:ext cx="1898650"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5" name="TextBox 14"/>
          <p:cNvSpPr txBox="1"/>
          <p:nvPr/>
        </p:nvSpPr>
        <p:spPr>
          <a:xfrm>
            <a:off x="901701" y="2462432"/>
            <a:ext cx="1320800" cy="261610"/>
          </a:xfrm>
          <a:prstGeom prst="rect">
            <a:avLst/>
          </a:prstGeom>
          <a:noFill/>
        </p:spPr>
        <p:txBody>
          <a:bodyPr wrap="square" rtlCol="0">
            <a:spAutoFit/>
          </a:bodyPr>
          <a:lstStyle/>
          <a:p>
            <a:pPr algn="ctr"/>
            <a:r>
              <a:rPr lang="en-GB" sz="1100" b="1"/>
              <a:t>Age</a:t>
            </a:r>
          </a:p>
        </p:txBody>
      </p:sp>
      <p:sp>
        <p:nvSpPr>
          <p:cNvPr id="24" name="TextBox 14"/>
          <p:cNvSpPr txBox="1"/>
          <p:nvPr/>
        </p:nvSpPr>
        <p:spPr>
          <a:xfrm>
            <a:off x="5118101" y="2456375"/>
            <a:ext cx="132080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a:t>Ethnicity</a:t>
            </a:r>
            <a:endParaRPr lang="en-GB" sz="1100" b="1"/>
          </a:p>
        </p:txBody>
      </p:sp>
      <p:sp>
        <p:nvSpPr>
          <p:cNvPr id="26" name="TextBox 14"/>
          <p:cNvSpPr txBox="1"/>
          <p:nvPr/>
        </p:nvSpPr>
        <p:spPr>
          <a:xfrm>
            <a:off x="7294492" y="2456375"/>
            <a:ext cx="170511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a:t>Policy type held</a:t>
            </a:r>
            <a:endParaRPr lang="en-GB" sz="1100" b="1"/>
          </a:p>
        </p:txBody>
      </p:sp>
      <p:sp>
        <p:nvSpPr>
          <p:cNvPr id="29" name="Rounded Rectangle 28"/>
          <p:cNvSpPr/>
          <p:nvPr/>
        </p:nvSpPr>
        <p:spPr>
          <a:xfrm>
            <a:off x="4838700" y="2276820"/>
            <a:ext cx="1879601"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 name="TextBox 13">
            <a:extLst>
              <a:ext uri="{FF2B5EF4-FFF2-40B4-BE49-F238E27FC236}">
                <a16:creationId xmlns:a16="http://schemas.microsoft.com/office/drawing/2014/main" id="{091C467B-8FF6-4E60-8BC7-039F9C5D13F7}"/>
              </a:ext>
            </a:extLst>
          </p:cNvPr>
          <p:cNvSpPr txBox="1"/>
          <p:nvPr/>
        </p:nvSpPr>
        <p:spPr>
          <a:xfrm>
            <a:off x="209004" y="520263"/>
            <a:ext cx="11982996" cy="1384995"/>
          </a:xfrm>
          <a:prstGeom prst="rect">
            <a:avLst/>
          </a:prstGeom>
          <a:noFill/>
        </p:spPr>
        <p:txBody>
          <a:bodyPr wrap="square">
            <a:spAutoFit/>
          </a:bodyPr>
          <a:lstStyle/>
          <a:p>
            <a:pPr marL="285750" indent="-285750">
              <a:buClrTx/>
              <a:buSzPts val="1500"/>
              <a:buFont typeface="Arial" panose="020B0604020202020204" pitchFamily="34" charset="0"/>
              <a:buChar char="•"/>
            </a:pPr>
            <a:r>
              <a:rPr lang="en-GB" sz="1400">
                <a:solidFill>
                  <a:schemeClr val="tx1"/>
                </a:solidFill>
                <a:latin typeface="+mj-lt"/>
                <a:cs typeface="Calibri Light" panose="020F0302020204030204" pitchFamily="34" charset="0"/>
              </a:rPr>
              <a:t>Overall Consumer satisfaction is 85%, down 1 percentage point since </a:t>
            </a:r>
            <a:r>
              <a:rPr lang="en-GB">
                <a:solidFill>
                  <a:schemeClr val="tx1"/>
                </a:solidFill>
                <a:latin typeface="+mj-lt"/>
                <a:cs typeface="Calibri Light" panose="020F0302020204030204" pitchFamily="34" charset="0"/>
              </a:rPr>
              <a:t>the previous wave and the same as wave</a:t>
            </a:r>
            <a:r>
              <a:rPr lang="en-GB" sz="1400">
                <a:solidFill>
                  <a:schemeClr val="tx1"/>
                </a:solidFill>
                <a:latin typeface="+mj-lt"/>
                <a:cs typeface="Calibri Light" panose="020F0302020204030204" pitchFamily="34" charset="0"/>
              </a:rPr>
              <a:t> 8&amp;9</a:t>
            </a:r>
          </a:p>
          <a:p>
            <a:pPr marL="285750" indent="-285750">
              <a:buClrTx/>
              <a:buSzPts val="1500"/>
              <a:buFont typeface="Arial" panose="020B0604020202020204" pitchFamily="34" charset="0"/>
              <a:buChar char="•"/>
            </a:pPr>
            <a:r>
              <a:rPr lang="en-GB">
                <a:solidFill>
                  <a:schemeClr val="tx1"/>
                </a:solidFill>
                <a:latin typeface="+mj-lt"/>
                <a:cs typeface="Calibri Light" panose="020F0302020204030204" pitchFamily="34" charset="0"/>
              </a:rPr>
              <a:t>Although satisfaction is up 1 percentage point with Motor policies and stable for Travel, it has fallen by 4 percentage points for Buildings/Contents</a:t>
            </a:r>
            <a:endParaRPr lang="en-GB" sz="140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sz="1400">
                <a:solidFill>
                  <a:schemeClr val="tx1"/>
                </a:solidFill>
                <a:latin typeface="+mj-lt"/>
                <a:cs typeface="Calibri Light" panose="020F0302020204030204" pitchFamily="34" charset="0"/>
              </a:rPr>
              <a:t>Satisfaction by age group is the same </a:t>
            </a:r>
            <a:r>
              <a:rPr lang="en-GB">
                <a:solidFill>
                  <a:schemeClr val="tx1"/>
                </a:solidFill>
                <a:latin typeface="+mj-lt"/>
                <a:cs typeface="Calibri Light" panose="020F0302020204030204" pitchFamily="34" charset="0"/>
              </a:rPr>
              <a:t>as wave 9&amp;10 for those aged 18-34 and 35-54 but down 2 percentage points for consumers aged 55+</a:t>
            </a:r>
            <a:endParaRPr lang="en-GB" sz="140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sz="1400">
                <a:solidFill>
                  <a:schemeClr val="tx1"/>
                </a:solidFill>
                <a:latin typeface="+mj-lt"/>
                <a:cs typeface="Calibri Light" panose="020F0302020204030204" pitchFamily="34" charset="0"/>
              </a:rPr>
              <a:t>83% of males and 86% of female consumers are satisfied with their policy</a:t>
            </a:r>
          </a:p>
          <a:p>
            <a:pPr marL="285750" indent="-285750">
              <a:buClrTx/>
              <a:buSzPts val="1500"/>
              <a:buFont typeface="Arial" panose="020B0604020202020204" pitchFamily="34" charset="0"/>
              <a:buChar char="•"/>
            </a:pPr>
            <a:r>
              <a:rPr lang="en-GB" sz="1400">
                <a:solidFill>
                  <a:schemeClr val="tx1"/>
                </a:solidFill>
                <a:latin typeface="+mj-lt"/>
                <a:cs typeface="Calibri Light" panose="020F0302020204030204" pitchFamily="34" charset="0"/>
              </a:rPr>
              <a:t>Satisfaction for Ethnic minorities is 81% stable with the last wave and at its joint</a:t>
            </a:r>
            <a:r>
              <a:rPr lang="en-GB">
                <a:solidFill>
                  <a:schemeClr val="tx1"/>
                </a:solidFill>
                <a:latin typeface="+mj-lt"/>
                <a:cs typeface="Calibri Light" panose="020F0302020204030204" pitchFamily="34" charset="0"/>
              </a:rPr>
              <a:t> highest ever level.  Satisfaction of White/White British has fallen by 2 percentage points</a:t>
            </a:r>
            <a:endParaRPr lang="en-GB" sz="1400">
              <a:solidFill>
                <a:schemeClr val="tx1"/>
              </a:solidFill>
              <a:latin typeface="+mj-lt"/>
              <a:cs typeface="Calibri Light" panose="020F0302020204030204" pitchFamily="34" charset="0"/>
            </a:endParaRPr>
          </a:p>
        </p:txBody>
      </p:sp>
    </p:spTree>
    <p:extLst>
      <p:ext uri="{BB962C8B-B14F-4D97-AF65-F5344CB8AC3E}">
        <p14:creationId xmlns:p14="http://schemas.microsoft.com/office/powerpoint/2010/main" val="357428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664606" y="494301"/>
            <a:ext cx="5190284" cy="883122"/>
          </a:xfrm>
        </p:spPr>
        <p:txBody>
          <a:bodyPr/>
          <a:lstStyle/>
          <a:p>
            <a:r>
              <a:rPr lang="en-GB" sz="2400" b="1">
                <a:solidFill>
                  <a:schemeClr val="bg2"/>
                </a:solidFill>
                <a:latin typeface="Rockwell" panose="02060603020205020403" pitchFamily="18" charset="0"/>
                <a:ea typeface="Arial"/>
                <a:cs typeface="Calibri Light" panose="020F0302020204030204" pitchFamily="34" charset="0"/>
              </a:rPr>
              <a:t>Contents</a:t>
            </a:r>
            <a:endParaRPr lang="en-GB" sz="2400" b="1">
              <a:solidFill>
                <a:schemeClr val="bg2"/>
              </a:solidFill>
              <a:latin typeface="Rockwell" panose="02060603020205020403" pitchFamily="18" charset="0"/>
              <a:ea typeface="Arial"/>
              <a:cs typeface="Calibri Light" panose="020F0302020204030204" pitchFamily="34" charset="0"/>
              <a:sym typeface="Arial"/>
            </a:endParaRPr>
          </a:p>
        </p:txBody>
      </p:sp>
      <p:sp>
        <p:nvSpPr>
          <p:cNvPr id="2" name="Text Placeholder 1"/>
          <p:cNvSpPr>
            <a:spLocks noGrp="1"/>
          </p:cNvSpPr>
          <p:nvPr>
            <p:ph type="body" idx="1"/>
          </p:nvPr>
        </p:nvSpPr>
        <p:spPr>
          <a:xfrm>
            <a:off x="1673514" y="1296212"/>
            <a:ext cx="7211683" cy="3534580"/>
          </a:xfrm>
        </p:spPr>
        <p:txBody>
          <a:bodyPr/>
          <a:lstStyle/>
          <a:p>
            <a:pPr marL="228600" indent="0">
              <a:lnSpc>
                <a:spcPct val="250000"/>
              </a:lnSpc>
            </a:pPr>
            <a:r>
              <a:rPr lang="en-GB" sz="1800">
                <a:solidFill>
                  <a:schemeClr val="tx1"/>
                </a:solidFill>
                <a:latin typeface="+mj-lt"/>
                <a:ea typeface="Arial"/>
                <a:cs typeface="Calibri Light" panose="020F0302020204030204" pitchFamily="34" charset="0"/>
                <a:sym typeface="Arial"/>
              </a:rPr>
              <a:t>Background &amp; methodology		Slide 3</a:t>
            </a:r>
          </a:p>
          <a:p>
            <a:pPr marL="228600" indent="0">
              <a:lnSpc>
                <a:spcPct val="250000"/>
              </a:lnSpc>
            </a:pPr>
            <a:r>
              <a:rPr lang="en-GB" sz="1800">
                <a:solidFill>
                  <a:schemeClr val="tx1"/>
                </a:solidFill>
                <a:latin typeface="+mj-lt"/>
                <a:ea typeface="Arial"/>
                <a:cs typeface="Calibri Light" panose="020F0302020204030204" pitchFamily="34" charset="0"/>
                <a:sym typeface="Arial"/>
              </a:rPr>
              <a:t>Key findings				Slides 5 – 11</a:t>
            </a:r>
          </a:p>
          <a:p>
            <a:pPr marL="228600" indent="0">
              <a:lnSpc>
                <a:spcPct val="250000"/>
              </a:lnSpc>
            </a:pPr>
            <a:r>
              <a:rPr lang="en-GB" sz="1800">
                <a:solidFill>
                  <a:schemeClr val="tx1"/>
                </a:solidFill>
                <a:latin typeface="+mj-lt"/>
                <a:ea typeface="Arial"/>
                <a:cs typeface="Calibri Light" panose="020F0302020204030204" pitchFamily="34" charset="0"/>
                <a:sym typeface="Arial"/>
              </a:rPr>
              <a:t>Consumer survey			Slides 12 -19</a:t>
            </a:r>
          </a:p>
          <a:p>
            <a:pPr marL="228600" indent="0">
              <a:lnSpc>
                <a:spcPct val="250000"/>
              </a:lnSpc>
            </a:pPr>
            <a:r>
              <a:rPr lang="en-GB" sz="1800">
                <a:solidFill>
                  <a:schemeClr val="tx1"/>
                </a:solidFill>
                <a:latin typeface="+mj-lt"/>
                <a:ea typeface="Arial"/>
                <a:cs typeface="Calibri Light" panose="020F0302020204030204" pitchFamily="34" charset="0"/>
                <a:sym typeface="Arial"/>
              </a:rPr>
              <a:t>SME survey				Slides 20 – 28</a:t>
            </a:r>
          </a:p>
          <a:p>
            <a:pPr marL="228600" indent="0">
              <a:lnSpc>
                <a:spcPct val="250000"/>
              </a:lnSpc>
            </a:pPr>
            <a:r>
              <a:rPr lang="en-GB" sz="1800">
                <a:solidFill>
                  <a:schemeClr val="tx1"/>
                </a:solidFill>
                <a:latin typeface="+mj-lt"/>
                <a:ea typeface="Arial"/>
                <a:cs typeface="Calibri Light" panose="020F0302020204030204" pitchFamily="34" charset="0"/>
                <a:sym typeface="Arial"/>
              </a:rPr>
              <a:t>Appendix data				Slides 29 - 79</a:t>
            </a:r>
            <a:endParaRPr lang="en-GB" sz="1800"/>
          </a:p>
        </p:txBody>
      </p:sp>
    </p:spTree>
    <p:extLst>
      <p:ext uri="{BB962C8B-B14F-4D97-AF65-F5344CB8AC3E}">
        <p14:creationId xmlns:p14="http://schemas.microsoft.com/office/powerpoint/2010/main" val="3047355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3" name="TextBox 2"/>
          <p:cNvSpPr txBox="1"/>
          <p:nvPr/>
        </p:nvSpPr>
        <p:spPr>
          <a:xfrm>
            <a:off x="422143" y="289187"/>
            <a:ext cx="11227990" cy="1200329"/>
          </a:xfrm>
          <a:prstGeom prst="rect">
            <a:avLst/>
          </a:prstGeom>
          <a:noFill/>
        </p:spPr>
        <p:txBody>
          <a:bodyPr wrap="square" rtlCol="0">
            <a:spAutoFit/>
          </a:bodyPr>
          <a:lstStyle/>
          <a:p>
            <a:r>
              <a:rPr lang="en-GB" sz="2400" b="1">
                <a:solidFill>
                  <a:schemeClr val="bg2"/>
                </a:solidFill>
                <a:latin typeface="Calibri Light" panose="020F0302020204030204" pitchFamily="34" charset="0"/>
                <a:cs typeface="Calibri Light" panose="020F0302020204030204" pitchFamily="34" charset="0"/>
              </a:rPr>
              <a:t>In comparison to 2018, Loyalty remains the number one consumer opportunity for the insurance industry, followed by Confidence and Ease themes.</a:t>
            </a:r>
          </a:p>
          <a:p>
            <a:endParaRPr lang="en-GB" sz="2400"/>
          </a:p>
        </p:txBody>
      </p:sp>
      <p:sp>
        <p:nvSpPr>
          <p:cNvPr id="2" name="Title 1"/>
          <p:cNvSpPr>
            <a:spLocks noGrp="1"/>
          </p:cNvSpPr>
          <p:nvPr>
            <p:ph type="ctrTitle"/>
          </p:nvPr>
        </p:nvSpPr>
        <p:spPr>
          <a:xfrm>
            <a:off x="2116671" y="1559598"/>
            <a:ext cx="8825167" cy="1258964"/>
          </a:xfrm>
        </p:spPr>
        <p:txBody>
          <a:bodyPr/>
          <a:lstStyle/>
          <a:p>
            <a:r>
              <a:rPr lang="en-GB" sz="4000" b="1">
                <a:latin typeface="Rockwell" panose="02060603020205020403" pitchFamily="18" charset="0"/>
                <a:cs typeface="Calibri Light" panose="020F0302020204030204" pitchFamily="34" charset="0"/>
              </a:rPr>
              <a:t>SME survey </a:t>
            </a:r>
          </a:p>
        </p:txBody>
      </p:sp>
      <p:sp>
        <p:nvSpPr>
          <p:cNvPr id="4" name="Subtitle 3"/>
          <p:cNvSpPr>
            <a:spLocks noGrp="1"/>
          </p:cNvSpPr>
          <p:nvPr>
            <p:ph type="subTitle" idx="1"/>
          </p:nvPr>
        </p:nvSpPr>
        <p:spPr>
          <a:xfrm>
            <a:off x="1971815" y="2888644"/>
            <a:ext cx="6308564" cy="752677"/>
          </a:xfrm>
        </p:spPr>
        <p:txBody>
          <a:bodyPr/>
          <a:lstStyle/>
          <a:p>
            <a:r>
              <a:rPr lang="en-GB">
                <a:latin typeface="Rockwell" panose="02060603020205020403" pitchFamily="18" charset="0"/>
                <a:cs typeface="Calibri Light" panose="020F0302020204030204" pitchFamily="34" charset="0"/>
              </a:rPr>
              <a:t>July 2022 &amp; Dec 2022 Wave 10&amp;11 data</a:t>
            </a:r>
          </a:p>
        </p:txBody>
      </p:sp>
    </p:spTree>
    <p:extLst>
      <p:ext uri="{BB962C8B-B14F-4D97-AF65-F5344CB8AC3E}">
        <p14:creationId xmlns:p14="http://schemas.microsoft.com/office/powerpoint/2010/main" val="1068876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pSp>
        <p:nvGrpSpPr>
          <p:cNvPr id="24" name="Group 23">
            <a:extLst>
              <a:ext uri="{FF2B5EF4-FFF2-40B4-BE49-F238E27FC236}">
                <a16:creationId xmlns:a16="http://schemas.microsoft.com/office/drawing/2014/main" id="{00000000-0008-0000-0200-00000E000000}"/>
              </a:ext>
            </a:extLst>
          </p:cNvPr>
          <p:cNvGrpSpPr/>
          <p:nvPr/>
        </p:nvGrpSpPr>
        <p:grpSpPr>
          <a:xfrm>
            <a:off x="554579" y="457533"/>
            <a:ext cx="6367429" cy="7742781"/>
            <a:chOff x="1943" y="90670"/>
            <a:chExt cx="6038850" cy="8484581"/>
          </a:xfrm>
        </p:grpSpPr>
        <p:graphicFrame>
          <p:nvGraphicFramePr>
            <p:cNvPr id="25" name="Chart 24">
              <a:extLst>
                <a:ext uri="{FF2B5EF4-FFF2-40B4-BE49-F238E27FC236}">
                  <a16:creationId xmlns:a16="http://schemas.microsoft.com/office/drawing/2014/main" id="{00000000-0008-0000-0200-000002000000}"/>
                </a:ext>
              </a:extLst>
            </p:cNvPr>
            <p:cNvGraphicFramePr/>
            <p:nvPr>
              <p:extLst>
                <p:ext uri="{D42A27DB-BD31-4B8C-83A1-F6EECF244321}">
                  <p14:modId xmlns:p14="http://schemas.microsoft.com/office/powerpoint/2010/main" val="79051132"/>
                </p:ext>
              </p:extLst>
            </p:nvPr>
          </p:nvGraphicFramePr>
          <p:xfrm>
            <a:off x="1943" y="1127742"/>
            <a:ext cx="6038850" cy="5353050"/>
          </p:xfrm>
          <a:graphic>
            <a:graphicData uri="http://schemas.openxmlformats.org/drawingml/2006/chart">
              <c:chart xmlns:c="http://schemas.openxmlformats.org/drawingml/2006/chart" xmlns:r="http://schemas.openxmlformats.org/officeDocument/2006/relationships" r:id="rId3"/>
            </a:graphicData>
          </a:graphic>
        </p:graphicFrame>
        <p:grpSp>
          <p:nvGrpSpPr>
            <p:cNvPr id="26" name="Group 25">
              <a:extLst>
                <a:ext uri="{FF2B5EF4-FFF2-40B4-BE49-F238E27FC236}">
                  <a16:creationId xmlns:a16="http://schemas.microsoft.com/office/drawing/2014/main" id="{00000000-0008-0000-0200-000003000000}"/>
                </a:ext>
              </a:extLst>
            </p:cNvPr>
            <p:cNvGrpSpPr/>
            <p:nvPr/>
          </p:nvGrpSpPr>
          <p:grpSpPr>
            <a:xfrm>
              <a:off x="101105" y="90670"/>
              <a:ext cx="5604688" cy="8484581"/>
              <a:chOff x="102131" y="88806"/>
              <a:chExt cx="5661572" cy="8310123"/>
            </a:xfrm>
          </p:grpSpPr>
          <p:cxnSp>
            <p:nvCxnSpPr>
              <p:cNvPr id="46" name="Straight Connector 45">
                <a:extLst>
                  <a:ext uri="{FF2B5EF4-FFF2-40B4-BE49-F238E27FC236}">
                    <a16:creationId xmlns:a16="http://schemas.microsoft.com/office/drawing/2014/main" id="{00000000-0008-0000-0200-000006000000}"/>
                  </a:ext>
                </a:extLst>
              </p:cNvPr>
              <p:cNvCxnSpPr/>
              <p:nvPr/>
            </p:nvCxnSpPr>
            <p:spPr bwMode="auto">
              <a:xfrm flipV="1">
                <a:off x="359799" y="2211116"/>
                <a:ext cx="5344080" cy="236664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7" name="Arc 46">
                <a:extLst>
                  <a:ext uri="{FF2B5EF4-FFF2-40B4-BE49-F238E27FC236}">
                    <a16:creationId xmlns:a16="http://schemas.microsoft.com/office/drawing/2014/main" id="{00000000-0008-0000-0200-000004000000}"/>
                  </a:ext>
                </a:extLst>
              </p:cNvPr>
              <p:cNvSpPr/>
              <p:nvPr/>
            </p:nvSpPr>
            <p:spPr bwMode="auto">
              <a:xfrm rot="1971248">
                <a:off x="102131" y="88806"/>
                <a:ext cx="1989574" cy="2393005"/>
              </a:xfrm>
              <a:prstGeom prst="arc">
                <a:avLst>
                  <a:gd name="adj1" fmla="val 19506465"/>
                  <a:gd name="adj2" fmla="val 1531647"/>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wrap="square"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endParaRPr lang="en-GB">
                  <a:solidFill>
                    <a:prstClr val="black"/>
                  </a:solidFill>
                </a:endParaRPr>
              </a:p>
            </p:txBody>
          </p:sp>
          <p:cxnSp>
            <p:nvCxnSpPr>
              <p:cNvPr id="48" name="Straight Connector 47">
                <a:extLst>
                  <a:ext uri="{FF2B5EF4-FFF2-40B4-BE49-F238E27FC236}">
                    <a16:creationId xmlns:a16="http://schemas.microsoft.com/office/drawing/2014/main" id="{00000000-0008-0000-0200-000005000000}"/>
                  </a:ext>
                </a:extLst>
              </p:cNvPr>
              <p:cNvCxnSpPr/>
              <p:nvPr/>
            </p:nvCxnSpPr>
            <p:spPr bwMode="auto">
              <a:xfrm flipV="1">
                <a:off x="1922305" y="3439942"/>
                <a:ext cx="3841398" cy="170960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0000000-0008-0000-0200-000007000000}"/>
                  </a:ext>
                </a:extLst>
              </p:cNvPr>
              <p:cNvCxnSpPr>
                <a:cxnSpLocks/>
                <a:endCxn id="47" idx="2"/>
              </p:cNvCxnSpPr>
              <p:nvPr/>
            </p:nvCxnSpPr>
            <p:spPr bwMode="auto">
              <a:xfrm flipV="1">
                <a:off x="385248" y="2246228"/>
                <a:ext cx="1239731" cy="780699"/>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0" name="Arc 49">
                <a:extLst>
                  <a:ext uri="{FF2B5EF4-FFF2-40B4-BE49-F238E27FC236}">
                    <a16:creationId xmlns:a16="http://schemas.microsoft.com/office/drawing/2014/main" id="{00000000-0008-0000-0200-000008000000}"/>
                  </a:ext>
                </a:extLst>
              </p:cNvPr>
              <p:cNvSpPr/>
              <p:nvPr/>
            </p:nvSpPr>
            <p:spPr bwMode="auto">
              <a:xfrm rot="13569347">
                <a:off x="1136456" y="5154759"/>
                <a:ext cx="3658035" cy="2830305"/>
              </a:xfrm>
              <a:prstGeom prst="arc">
                <a:avLst>
                  <a:gd name="adj1" fmla="val 20156051"/>
                  <a:gd name="adj2" fmla="val 327170"/>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wrap="square"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endParaRPr lang="en-GB">
                  <a:solidFill>
                    <a:prstClr val="black"/>
                  </a:solidFill>
                </a:endParaRPr>
              </a:p>
            </p:txBody>
          </p:sp>
        </p:grpSp>
        <p:sp>
          <p:nvSpPr>
            <p:cNvPr id="27" name="TextBox 20">
              <a:extLst>
                <a:ext uri="{FF2B5EF4-FFF2-40B4-BE49-F238E27FC236}">
                  <a16:creationId xmlns:a16="http://schemas.microsoft.com/office/drawing/2014/main" id="{00000000-0008-0000-0200-00001B000000}"/>
                </a:ext>
              </a:extLst>
            </p:cNvPr>
            <p:cNvSpPr txBox="1"/>
            <p:nvPr/>
          </p:nvSpPr>
          <p:spPr>
            <a:xfrm>
              <a:off x="2594236" y="6063039"/>
              <a:ext cx="1313669" cy="28206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a:t>Importance</a:t>
              </a:r>
            </a:p>
          </p:txBody>
        </p:sp>
        <p:sp>
          <p:nvSpPr>
            <p:cNvPr id="28" name="TextBox 21">
              <a:extLst>
                <a:ext uri="{FF2B5EF4-FFF2-40B4-BE49-F238E27FC236}">
                  <a16:creationId xmlns:a16="http://schemas.microsoft.com/office/drawing/2014/main" id="{00000000-0008-0000-0200-00001C000000}"/>
                </a:ext>
              </a:extLst>
            </p:cNvPr>
            <p:cNvSpPr txBox="1"/>
            <p:nvPr/>
          </p:nvSpPr>
          <p:spPr>
            <a:xfrm rot="16200000">
              <a:off x="-481346" y="3367361"/>
              <a:ext cx="1287058" cy="26936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a:t>Performance</a:t>
              </a:r>
            </a:p>
          </p:txBody>
        </p:sp>
        <p:sp>
          <p:nvSpPr>
            <p:cNvPr id="41" name="TextBox 22">
              <a:extLst>
                <a:ext uri="{FF2B5EF4-FFF2-40B4-BE49-F238E27FC236}">
                  <a16:creationId xmlns:a16="http://schemas.microsoft.com/office/drawing/2014/main" id="{00000000-0008-0000-0200-00001D000000}"/>
                </a:ext>
              </a:extLst>
            </p:cNvPr>
            <p:cNvSpPr txBox="1"/>
            <p:nvPr/>
          </p:nvSpPr>
          <p:spPr>
            <a:xfrm>
              <a:off x="266978" y="6077135"/>
              <a:ext cx="552012" cy="28206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a:t>Low</a:t>
              </a:r>
            </a:p>
          </p:txBody>
        </p:sp>
        <p:sp>
          <p:nvSpPr>
            <p:cNvPr id="42" name="TextBox 23">
              <a:extLst>
                <a:ext uri="{FF2B5EF4-FFF2-40B4-BE49-F238E27FC236}">
                  <a16:creationId xmlns:a16="http://schemas.microsoft.com/office/drawing/2014/main" id="{00000000-0008-0000-0200-00001E000000}"/>
                </a:ext>
              </a:extLst>
            </p:cNvPr>
            <p:cNvSpPr txBox="1"/>
            <p:nvPr/>
          </p:nvSpPr>
          <p:spPr>
            <a:xfrm>
              <a:off x="5346601" y="6036499"/>
              <a:ext cx="599940" cy="28206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a:t>High</a:t>
              </a:r>
            </a:p>
          </p:txBody>
        </p:sp>
        <p:sp>
          <p:nvSpPr>
            <p:cNvPr id="43" name="TextBox 24">
              <a:extLst>
                <a:ext uri="{FF2B5EF4-FFF2-40B4-BE49-F238E27FC236}">
                  <a16:creationId xmlns:a16="http://schemas.microsoft.com/office/drawing/2014/main" id="{00000000-0008-0000-0200-00001F000000}"/>
                </a:ext>
              </a:extLst>
            </p:cNvPr>
            <p:cNvSpPr txBox="1"/>
            <p:nvPr/>
          </p:nvSpPr>
          <p:spPr>
            <a:xfrm rot="16200000">
              <a:off x="-123057" y="5554108"/>
              <a:ext cx="557779" cy="26936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a:t>Low</a:t>
              </a:r>
            </a:p>
          </p:txBody>
        </p:sp>
        <p:sp>
          <p:nvSpPr>
            <p:cNvPr id="44" name="TextBox 25">
              <a:extLst>
                <a:ext uri="{FF2B5EF4-FFF2-40B4-BE49-F238E27FC236}">
                  <a16:creationId xmlns:a16="http://schemas.microsoft.com/office/drawing/2014/main" id="{00000000-0008-0000-0200-000020000000}"/>
                </a:ext>
              </a:extLst>
            </p:cNvPr>
            <p:cNvSpPr txBox="1"/>
            <p:nvPr/>
          </p:nvSpPr>
          <p:spPr>
            <a:xfrm rot="16200000">
              <a:off x="-189308" y="1244695"/>
              <a:ext cx="744576" cy="26936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a:t>High</a:t>
              </a:r>
            </a:p>
          </p:txBody>
        </p:sp>
      </p:grpSp>
      <p:sp>
        <p:nvSpPr>
          <p:cNvPr id="3" name="TextBox 2"/>
          <p:cNvSpPr txBox="1"/>
          <p:nvPr/>
        </p:nvSpPr>
        <p:spPr>
          <a:xfrm>
            <a:off x="422143" y="107716"/>
            <a:ext cx="11549428" cy="1046440"/>
          </a:xfrm>
          <a:prstGeom prst="rect">
            <a:avLst/>
          </a:prstGeom>
          <a:noFill/>
        </p:spPr>
        <p:txBody>
          <a:bodyPr wrap="square" rtlCol="0">
            <a:spAutoFit/>
          </a:bodyPr>
          <a:lstStyle/>
          <a:p>
            <a:pPr>
              <a:buSzPts val="1500"/>
            </a:pPr>
            <a:r>
              <a:rPr lang="en-GB" sz="2000" b="1">
                <a:solidFill>
                  <a:schemeClr val="bg2"/>
                </a:solidFill>
                <a:latin typeface="Rockwell" panose="02060603020205020403" pitchFamily="18" charset="0"/>
                <a:cs typeface="Calibri Light" panose="020F0302020204030204" pitchFamily="34" charset="0"/>
              </a:rPr>
              <a:t>Overall SME themes - wave 10&amp;11</a:t>
            </a:r>
          </a:p>
          <a:p>
            <a:pPr marL="285750" indent="-285750">
              <a:buClr>
                <a:schemeClr val="bg2"/>
              </a:buClr>
              <a:buSzPts val="1500"/>
              <a:buFont typeface="Arial" panose="020B0604020202020204" pitchFamily="34" charset="0"/>
              <a:buChar char="•"/>
            </a:pPr>
            <a:r>
              <a:rPr lang="en-GB">
                <a:solidFill>
                  <a:schemeClr val="bg2"/>
                </a:solidFill>
                <a:latin typeface="+mj-lt"/>
                <a:cs typeface="Calibri Light" panose="020F0302020204030204" pitchFamily="34" charset="0"/>
              </a:rPr>
              <a:t>Loyalty, Confidence, Protection and Ease are the highest opportunity scores for SMEs</a:t>
            </a:r>
          </a:p>
          <a:p>
            <a:pPr marL="285750" indent="-285750">
              <a:buClr>
                <a:schemeClr val="bg2"/>
              </a:buClr>
              <a:buSzPts val="1500"/>
              <a:buFont typeface="Arial" panose="020B0604020202020204" pitchFamily="34" charset="0"/>
              <a:buChar char="•"/>
            </a:pPr>
            <a:r>
              <a:rPr lang="en-GB">
                <a:solidFill>
                  <a:schemeClr val="bg2"/>
                </a:solidFill>
                <a:latin typeface="+mj-lt"/>
                <a:cs typeface="Calibri Light" panose="020F0302020204030204" pitchFamily="34" charset="0"/>
              </a:rPr>
              <a:t>Loyalty and Confidence have been the two highest opportunity scores for SMEs, or factors to improve in order to increase trust, since the research began in 2019</a:t>
            </a:r>
          </a:p>
        </p:txBody>
      </p:sp>
      <p:sp>
        <p:nvSpPr>
          <p:cNvPr id="29" name="TextBox 28">
            <a:extLst>
              <a:ext uri="{FF2B5EF4-FFF2-40B4-BE49-F238E27FC236}">
                <a16:creationId xmlns:a16="http://schemas.microsoft.com/office/drawing/2014/main" id="{D025FA55-99EE-4DD9-A728-3603FA6A1FB0}"/>
              </a:ext>
            </a:extLst>
          </p:cNvPr>
          <p:cNvSpPr txBox="1"/>
          <p:nvPr/>
        </p:nvSpPr>
        <p:spPr>
          <a:xfrm>
            <a:off x="3840098" y="3750365"/>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Invest and improve</a:t>
            </a:r>
          </a:p>
        </p:txBody>
      </p:sp>
      <p:sp>
        <p:nvSpPr>
          <p:cNvPr id="30" name="TextBox 29">
            <a:extLst>
              <a:ext uri="{FF2B5EF4-FFF2-40B4-BE49-F238E27FC236}">
                <a16:creationId xmlns:a16="http://schemas.microsoft.com/office/drawing/2014/main" id="{4B9757CF-561A-466E-ADF7-F472B3DD9BCF}"/>
              </a:ext>
            </a:extLst>
          </p:cNvPr>
          <p:cNvSpPr txBox="1"/>
          <p:nvPr/>
        </p:nvSpPr>
        <p:spPr>
          <a:xfrm>
            <a:off x="4299653" y="1878019"/>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Maintain and streamline</a:t>
            </a:r>
          </a:p>
        </p:txBody>
      </p:sp>
      <p:sp>
        <p:nvSpPr>
          <p:cNvPr id="31" name="TextBox 30">
            <a:extLst>
              <a:ext uri="{FF2B5EF4-FFF2-40B4-BE49-F238E27FC236}">
                <a16:creationId xmlns:a16="http://schemas.microsoft.com/office/drawing/2014/main" id="{BDF558C7-C94D-4E65-AFA6-CF775109F237}"/>
              </a:ext>
            </a:extLst>
          </p:cNvPr>
          <p:cNvSpPr txBox="1"/>
          <p:nvPr/>
        </p:nvSpPr>
        <p:spPr>
          <a:xfrm>
            <a:off x="1125058" y="1812511"/>
            <a:ext cx="1305346" cy="646331"/>
          </a:xfrm>
          <a:prstGeom prst="rect">
            <a:avLst/>
          </a:prstGeom>
          <a:noFill/>
        </p:spPr>
        <p:txBody>
          <a:bodyPr wrap="square" rtlCol="0">
            <a:spAutoFit/>
          </a:bodyPr>
          <a:lstStyle/>
          <a:p>
            <a:r>
              <a:rPr lang="en-GB" sz="1800">
                <a:solidFill>
                  <a:schemeClr val="tx1"/>
                </a:solidFill>
                <a:latin typeface="Rockwell" panose="02060603020205020403" pitchFamily="18" charset="0"/>
              </a:rPr>
              <a:t>Reduce spend</a:t>
            </a:r>
          </a:p>
        </p:txBody>
      </p:sp>
      <p:sp>
        <p:nvSpPr>
          <p:cNvPr id="32" name="TextBox 31">
            <a:extLst>
              <a:ext uri="{FF2B5EF4-FFF2-40B4-BE49-F238E27FC236}">
                <a16:creationId xmlns:a16="http://schemas.microsoft.com/office/drawing/2014/main" id="{8DA05B54-20BD-43E3-ADE6-9CA9387639E9}"/>
              </a:ext>
            </a:extLst>
          </p:cNvPr>
          <p:cNvSpPr txBox="1"/>
          <p:nvPr/>
        </p:nvSpPr>
        <p:spPr>
          <a:xfrm>
            <a:off x="4698840" y="4709217"/>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Priority opportunity</a:t>
            </a:r>
          </a:p>
        </p:txBody>
      </p:sp>
      <p:sp>
        <p:nvSpPr>
          <p:cNvPr id="33" name="TextBox 4"/>
          <p:cNvSpPr txBox="1"/>
          <p:nvPr/>
        </p:nvSpPr>
        <p:spPr>
          <a:xfrm>
            <a:off x="1054024" y="6103384"/>
            <a:ext cx="5238935" cy="41549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50"/>
              <a:t>*The size of each theme bubble denotes the relative opportunity score in each case. </a:t>
            </a:r>
          </a:p>
          <a:p>
            <a:pPr algn="ctr"/>
            <a:r>
              <a:rPr lang="en-GB" sz="1050"/>
              <a:t>The bigger the bubble the greater the opportunity to deliver improved service.</a:t>
            </a:r>
          </a:p>
        </p:txBody>
      </p:sp>
      <p:sp>
        <p:nvSpPr>
          <p:cNvPr id="40" name="Google Shape;281;p26">
            <a:extLst>
              <a:ext uri="{FF2B5EF4-FFF2-40B4-BE49-F238E27FC236}">
                <a16:creationId xmlns:a16="http://schemas.microsoft.com/office/drawing/2014/main" id="{6BA30E1E-56C4-493B-8992-B93B1A6F3097}"/>
              </a:ext>
            </a:extLst>
          </p:cNvPr>
          <p:cNvSpPr txBox="1"/>
          <p:nvPr/>
        </p:nvSpPr>
        <p:spPr>
          <a:xfrm>
            <a:off x="0" y="6530160"/>
            <a:ext cx="9975253" cy="323968"/>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July 2022 &amp; Dec 2022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n=1,497/306</a:t>
            </a:r>
            <a:endParaRPr lang="en-GB" sz="800">
              <a:latin typeface="Arial" panose="020B0604020202020204" pitchFamily="34" charset="0"/>
              <a:cs typeface="Arial" panose="020B0604020202020204" pitchFamily="34" charset="0"/>
            </a:endParaRPr>
          </a:p>
        </p:txBody>
      </p:sp>
      <p:sp>
        <p:nvSpPr>
          <p:cNvPr id="18" name="Rectangle 17"/>
          <p:cNvSpPr/>
          <p:nvPr/>
        </p:nvSpPr>
        <p:spPr>
          <a:xfrm>
            <a:off x="7218281" y="1076781"/>
            <a:ext cx="4399716" cy="5293757"/>
          </a:xfrm>
          <a:prstGeom prst="rect">
            <a:avLst/>
          </a:prstGeom>
        </p:spPr>
        <p:txBody>
          <a:bodyPr wrap="square">
            <a:spAutoFit/>
          </a:bodyPr>
          <a:lstStyle/>
          <a:p>
            <a:pPr marL="285750" indent="-285750">
              <a:buClr>
                <a:schemeClr val="tx1"/>
              </a:buClr>
              <a:buSzPts val="1500"/>
              <a:buFont typeface="Arial" panose="020B0604020202020204" pitchFamily="34" charset="0"/>
              <a:buChar char="•"/>
            </a:pPr>
            <a:r>
              <a:rPr lang="en-GB" sz="1300">
                <a:solidFill>
                  <a:schemeClr val="tx1"/>
                </a:solidFill>
                <a:latin typeface="+mj-lt"/>
                <a:cs typeface="Calibri Light" panose="020F0302020204030204" pitchFamily="34" charset="0"/>
              </a:rPr>
              <a:t>The highest opportunity score is Loyalty and is 7.45 (7.62 in wave 9&amp;10) and the lowest opportunity score is 5.55 for Relationship.  The range in opportunity scores is not as wide as it is for Consumers.  Insurance companies need to maintain current performance in the majority of themes for SMEs</a:t>
            </a:r>
          </a:p>
          <a:p>
            <a:pPr marL="285750" indent="-285750">
              <a:buClr>
                <a:schemeClr val="tx1"/>
              </a:buClr>
              <a:buSzPts val="1500"/>
              <a:buFont typeface="Arial" panose="020B0604020202020204" pitchFamily="34" charset="0"/>
              <a:buChar char="•"/>
            </a:pPr>
            <a:endParaRPr lang="en-GB" sz="130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300">
                <a:solidFill>
                  <a:schemeClr val="tx1"/>
                </a:solidFill>
                <a:latin typeface="+mj-lt"/>
                <a:cs typeface="Calibri Light" panose="020F0302020204030204" pitchFamily="34" charset="0"/>
              </a:rPr>
              <a:t>All opportunity scores for SMEs are stable with wave 9&amp;10, 8 of the 9 themes have increased or decreased by under 0.5 points.  Speed (claims) has increased by 0.77 points since the last wave, this marks the biggest change</a:t>
            </a:r>
          </a:p>
          <a:p>
            <a:pPr>
              <a:buClr>
                <a:schemeClr val="tx1"/>
              </a:buClr>
              <a:buSzPts val="1500"/>
            </a:pPr>
            <a:endParaRPr lang="en-GB" sz="130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300">
                <a:solidFill>
                  <a:schemeClr val="tx1"/>
                </a:solidFill>
                <a:latin typeface="+mj-lt"/>
                <a:cs typeface="Calibri Light" panose="020F0302020204030204" pitchFamily="34" charset="0"/>
              </a:rPr>
              <a:t>The performance scores for each theme have each increased compared to the previous wave but only by &lt;0.5 points</a:t>
            </a:r>
          </a:p>
          <a:p>
            <a:pPr marL="285750" indent="-285750">
              <a:buClr>
                <a:schemeClr val="tx1"/>
              </a:buClr>
              <a:buSzPts val="1500"/>
              <a:buFont typeface="Arial" panose="020B0604020202020204" pitchFamily="34" charset="0"/>
              <a:buChar char="•"/>
            </a:pPr>
            <a:endParaRPr lang="en-GB" sz="130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300">
                <a:solidFill>
                  <a:schemeClr val="tx1"/>
                </a:solidFill>
                <a:latin typeface="+mj-lt"/>
                <a:cs typeface="Calibri Light" panose="020F0302020204030204" pitchFamily="34" charset="0"/>
              </a:rPr>
              <a:t>The importance attributed to each theme is also similar to wave 9&amp;10.  8 of the 9 themes has increased by 0.05 - 0.5 points only.  Control (claims) is down just 0.01 point in terms of importance</a:t>
            </a:r>
          </a:p>
          <a:p>
            <a:pPr marL="285750" indent="-285750">
              <a:buClr>
                <a:schemeClr val="tx1"/>
              </a:buClr>
              <a:buSzPts val="1500"/>
              <a:buFont typeface="Arial" panose="020B0604020202020204" pitchFamily="34" charset="0"/>
              <a:buChar char="•"/>
            </a:pPr>
            <a:endParaRPr lang="en-GB" sz="130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300">
                <a:solidFill>
                  <a:schemeClr val="tx1"/>
                </a:solidFill>
                <a:latin typeface="+mj-lt"/>
                <a:cs typeface="Calibri Light" panose="020F0302020204030204" pitchFamily="34" charset="0"/>
              </a:rPr>
              <a:t>The Confidence theme carries the highest importance score (6.77), and Relationship (5.29) has the lowest</a:t>
            </a:r>
          </a:p>
          <a:p>
            <a:pPr marL="285750" indent="-285750">
              <a:buClr>
                <a:schemeClr val="tx1"/>
              </a:buClr>
              <a:buSzPts val="1500"/>
              <a:buFont typeface="Arial" panose="020B0604020202020204" pitchFamily="34" charset="0"/>
              <a:buChar char="•"/>
            </a:pPr>
            <a:endParaRPr lang="en-GB" sz="1300">
              <a:solidFill>
                <a:schemeClr val="tx1"/>
              </a:solidFill>
              <a:latin typeface="+mj-lt"/>
              <a:cs typeface="Calibri Light" panose="020F0302020204030204" pitchFamily="34" charset="0"/>
            </a:endParaRPr>
          </a:p>
        </p:txBody>
      </p:sp>
    </p:spTree>
    <p:extLst>
      <p:ext uri="{BB962C8B-B14F-4D97-AF65-F5344CB8AC3E}">
        <p14:creationId xmlns:p14="http://schemas.microsoft.com/office/powerpoint/2010/main" val="2239583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8773064" y="1800429"/>
            <a:ext cx="3355676" cy="3816603"/>
          </a:xfrm>
          <a:prstGeom prst="rect">
            <a:avLst/>
          </a:prstGeom>
          <a:noFill/>
          <a:ln>
            <a:noFill/>
          </a:ln>
        </p:spPr>
        <p:txBody>
          <a:bodyPr spcFirstLastPara="1" wrap="square" lIns="0" tIns="0" rIns="0" bIns="0" anchor="t" anchorCtr="0">
            <a:noAutofit/>
          </a:bodyPr>
          <a:lstStyle/>
          <a:p>
            <a:pPr>
              <a:buClrTx/>
              <a:buSzPts val="1500"/>
            </a:pPr>
            <a:r>
              <a:rPr lang="en-GB" sz="1300">
                <a:solidFill>
                  <a:schemeClr val="tx1"/>
                </a:solidFill>
                <a:cs typeface="Calibri Light" panose="020F0302020204030204" pitchFamily="34" charset="0"/>
              </a:rPr>
              <a:t>The remaining key statements to focus on in order to improve trust are:</a:t>
            </a:r>
          </a:p>
          <a:p>
            <a:pPr marL="285750" indent="-285750">
              <a:buClrTx/>
              <a:buSzPts val="1500"/>
              <a:buFont typeface="Arial" panose="020B0604020202020204" pitchFamily="34" charset="0"/>
              <a:buChar char="•"/>
            </a:pPr>
            <a:r>
              <a:rPr lang="en-GB" sz="1300">
                <a:solidFill>
                  <a:schemeClr val="tx1"/>
                </a:solidFill>
                <a:cs typeface="Calibri Light" panose="020F0302020204030204" pitchFamily="34" charset="0"/>
              </a:rPr>
              <a:t>Taking loyalty into account when calculating renewal quotes following a claim</a:t>
            </a:r>
          </a:p>
          <a:p>
            <a:pPr marL="285750" indent="-285750">
              <a:buClrTx/>
              <a:buSzPts val="1500"/>
              <a:buFont typeface="Arial" panose="020B0604020202020204" pitchFamily="34" charset="0"/>
              <a:buChar char="•"/>
            </a:pPr>
            <a:r>
              <a:rPr lang="en-GB" sz="1300">
                <a:solidFill>
                  <a:schemeClr val="tx1"/>
                </a:solidFill>
                <a:cs typeface="Calibri Light" panose="020F0302020204030204" pitchFamily="34" charset="0"/>
              </a:rPr>
              <a:t>No dual pricing for new customers</a:t>
            </a:r>
          </a:p>
          <a:p>
            <a:pPr marL="285750" indent="-285750">
              <a:buClrTx/>
              <a:buSzPts val="1500"/>
              <a:buFont typeface="Arial" panose="020B0604020202020204" pitchFamily="34" charset="0"/>
              <a:buChar char="•"/>
            </a:pPr>
            <a:r>
              <a:rPr lang="en-GB" sz="1300">
                <a:solidFill>
                  <a:schemeClr val="tx1"/>
                </a:solidFill>
                <a:cs typeface="Calibri Light" panose="020F0302020204030204" pitchFamily="34" charset="0"/>
              </a:rPr>
              <a:t>Handling complaints professionally and fairly</a:t>
            </a:r>
          </a:p>
          <a:p>
            <a:pPr marL="285750" indent="-285750">
              <a:buClrTx/>
              <a:buSzPts val="1500"/>
              <a:buFont typeface="Arial" panose="020B0604020202020204" pitchFamily="34" charset="0"/>
              <a:buChar char="•"/>
            </a:pPr>
            <a:r>
              <a:rPr lang="en-GB" sz="1300">
                <a:solidFill>
                  <a:schemeClr val="tx1"/>
                </a:solidFill>
                <a:cs typeface="Calibri Light" panose="020F0302020204030204" pitchFamily="34" charset="0"/>
              </a:rPr>
              <a:t>Explaining the policy clearly</a:t>
            </a:r>
          </a:p>
          <a:p>
            <a:pPr marL="285750" indent="-285750">
              <a:buClrTx/>
              <a:buSzPts val="1500"/>
              <a:buFont typeface="Arial" panose="020B0604020202020204" pitchFamily="34" charset="0"/>
              <a:buChar char="•"/>
            </a:pPr>
            <a:r>
              <a:rPr lang="en-GB" sz="1300">
                <a:solidFill>
                  <a:schemeClr val="tx1"/>
                </a:solidFill>
                <a:cs typeface="Calibri Light" panose="020F0302020204030204" pitchFamily="34" charset="0"/>
              </a:rPr>
              <a:t>Sufficient coverage for a business to continue to trade</a:t>
            </a:r>
          </a:p>
          <a:p>
            <a:pPr marL="285750" indent="-285750">
              <a:buClrTx/>
              <a:buSzPts val="1500"/>
              <a:buFont typeface="Arial" panose="020B0604020202020204" pitchFamily="34" charset="0"/>
              <a:buChar char="•"/>
            </a:pPr>
            <a:r>
              <a:rPr lang="en-GB" sz="1300">
                <a:solidFill>
                  <a:schemeClr val="tx1"/>
                </a:solidFill>
                <a:cs typeface="Calibri Light" panose="020F0302020204030204" pitchFamily="34" charset="0"/>
              </a:rPr>
              <a:t>Matching competitor quotes</a:t>
            </a:r>
          </a:p>
          <a:p>
            <a:pPr marL="285750" indent="-285750">
              <a:buClrTx/>
              <a:buSzPts val="1500"/>
              <a:buFont typeface="Arial" panose="020B0604020202020204" pitchFamily="34" charset="0"/>
              <a:buChar char="•"/>
            </a:pPr>
            <a:r>
              <a:rPr lang="en-GB" sz="1300">
                <a:solidFill>
                  <a:schemeClr val="tx1"/>
                </a:solidFill>
                <a:cs typeface="Calibri Light" panose="020F0302020204030204" pitchFamily="34" charset="0"/>
              </a:rPr>
              <a:t>Assessing risks individually and not using generic assumptions</a:t>
            </a:r>
          </a:p>
          <a:p>
            <a:pPr marL="285750" indent="-285750">
              <a:buClrTx/>
              <a:buSzPts val="1500"/>
              <a:buFont typeface="Arial" panose="020B0604020202020204" pitchFamily="34" charset="0"/>
              <a:buChar char="•"/>
            </a:pPr>
            <a:r>
              <a:rPr lang="en-GB" sz="1300">
                <a:solidFill>
                  <a:schemeClr val="tx1"/>
                </a:solidFill>
                <a:cs typeface="Calibri Light" panose="020F0302020204030204" pitchFamily="34" charset="0"/>
              </a:rPr>
              <a:t>Answering SMEs’ questions quickly and clearly</a:t>
            </a:r>
          </a:p>
          <a:p>
            <a:pPr marL="285750" indent="-285750">
              <a:buClrTx/>
              <a:buSzPts val="1500"/>
              <a:buFont typeface="Arial" panose="020B0604020202020204" pitchFamily="34" charset="0"/>
              <a:buChar char="•"/>
            </a:pPr>
            <a:r>
              <a:rPr lang="en-GB" sz="1300">
                <a:solidFill>
                  <a:schemeClr val="tx1"/>
                </a:solidFill>
                <a:cs typeface="Calibri Light" panose="020F0302020204030204" pitchFamily="34" charset="0"/>
              </a:rPr>
              <a:t>Explaining if there are any discounts or no claims bonuses applied</a:t>
            </a:r>
          </a:p>
          <a:p>
            <a:pPr marL="285750" indent="-285750">
              <a:buClrTx/>
              <a:buSzPts val="1500"/>
              <a:buFont typeface="Arial" panose="020B0604020202020204" pitchFamily="34" charset="0"/>
              <a:buChar char="•"/>
            </a:pPr>
            <a:endParaRPr lang="en-GB" sz="1300">
              <a:solidFill>
                <a:schemeClr val="tx1"/>
              </a:solidFill>
              <a:cs typeface="Calibri Light" panose="020F0302020204030204" pitchFamily="34" charset="0"/>
            </a:endParaRPr>
          </a:p>
          <a:p>
            <a:pPr>
              <a:buClr>
                <a:srgbClr val="FFFFFF"/>
              </a:buClr>
              <a:buSzPts val="1500"/>
            </a:pPr>
            <a:endParaRPr lang="en-GB" sz="1300">
              <a:solidFill>
                <a:schemeClr val="tx1"/>
              </a:solidFill>
              <a:cs typeface="Calibri Light" panose="020F0302020204030204" pitchFamily="34" charset="0"/>
            </a:endParaRPr>
          </a:p>
          <a:p>
            <a:pPr>
              <a:buClr>
                <a:srgbClr val="FFFFFF"/>
              </a:buClr>
              <a:buSzPts val="1500"/>
            </a:pPr>
            <a:endParaRPr lang="en-GB" sz="1300">
              <a:solidFill>
                <a:schemeClr val="tx1"/>
              </a:solidFill>
              <a:cs typeface="Calibri Light" panose="020F0302020204030204" pitchFamily="34" charset="0"/>
            </a:endParaRPr>
          </a:p>
        </p:txBody>
      </p:sp>
      <p:sp>
        <p:nvSpPr>
          <p:cNvPr id="3" name="TextBox 2"/>
          <p:cNvSpPr txBox="1"/>
          <p:nvPr/>
        </p:nvSpPr>
        <p:spPr>
          <a:xfrm>
            <a:off x="422143" y="289187"/>
            <a:ext cx="11227990" cy="830997"/>
          </a:xfrm>
          <a:prstGeom prst="rect">
            <a:avLst/>
          </a:prstGeom>
          <a:noFill/>
        </p:spPr>
        <p:txBody>
          <a:bodyPr wrap="square" rtlCol="0">
            <a:spAutoFit/>
          </a:bodyPr>
          <a:lstStyle/>
          <a:p>
            <a:pPr>
              <a:buSzPts val="1500"/>
            </a:pPr>
            <a:r>
              <a:rPr lang="en-GB" sz="2000" b="1">
                <a:solidFill>
                  <a:schemeClr val="bg2"/>
                </a:solidFill>
                <a:latin typeface="Rockwell" panose="02060603020205020403" pitchFamily="18" charset="0"/>
                <a:cs typeface="Calibri Light" panose="020F0302020204030204" pitchFamily="34" charset="0"/>
              </a:rPr>
              <a:t>Top 10 opportunities for SMEs – wave 10&amp;11</a:t>
            </a:r>
          </a:p>
          <a:p>
            <a:r>
              <a:rPr lang="en-GB">
                <a:solidFill>
                  <a:srgbClr val="008265"/>
                </a:solidFill>
                <a:latin typeface="+mj-lt"/>
                <a:cs typeface="Calibri Light" panose="020F0302020204030204" pitchFamily="34" charset="0"/>
              </a:rPr>
              <a:t>The 4 statements with the highest opportunity scores were also the 4 highest opportunities in wave 9&amp;10 albeit in a different order.  Getting a discount for staying as a customer remains the highest opportunity to improve trust with SMEs</a:t>
            </a:r>
          </a:p>
        </p:txBody>
      </p:sp>
      <p:graphicFrame>
        <p:nvGraphicFramePr>
          <p:cNvPr id="4" name="Table 3"/>
          <p:cNvGraphicFramePr>
            <a:graphicFrameLocks noGrp="1"/>
          </p:cNvGraphicFramePr>
          <p:nvPr>
            <p:extLst>
              <p:ext uri="{D42A27DB-BD31-4B8C-83A1-F6EECF244321}">
                <p14:modId xmlns:p14="http://schemas.microsoft.com/office/powerpoint/2010/main" val="3867437365"/>
              </p:ext>
            </p:extLst>
          </p:nvPr>
        </p:nvGraphicFramePr>
        <p:xfrm>
          <a:off x="218658" y="1489685"/>
          <a:ext cx="8309671" cy="47329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999990">
                  <a:extLst>
                    <a:ext uri="{9D8B030D-6E8A-4147-A177-3AD203B41FA5}">
                      <a16:colId xmlns:a16="http://schemas.microsoft.com/office/drawing/2014/main" val="20002"/>
                    </a:ext>
                  </a:extLst>
                </a:gridCol>
                <a:gridCol w="1190445">
                  <a:extLst>
                    <a:ext uri="{9D8B030D-6E8A-4147-A177-3AD203B41FA5}">
                      <a16:colId xmlns:a16="http://schemas.microsoft.com/office/drawing/2014/main" val="20003"/>
                    </a:ext>
                  </a:extLst>
                </a:gridCol>
                <a:gridCol w="1190445">
                  <a:extLst>
                    <a:ext uri="{9D8B030D-6E8A-4147-A177-3AD203B41FA5}">
                      <a16:colId xmlns:a16="http://schemas.microsoft.com/office/drawing/2014/main" val="20004"/>
                    </a:ext>
                  </a:extLst>
                </a:gridCol>
                <a:gridCol w="1342521">
                  <a:extLst>
                    <a:ext uri="{9D8B030D-6E8A-4147-A177-3AD203B41FA5}">
                      <a16:colId xmlns:a16="http://schemas.microsoft.com/office/drawing/2014/main" val="20005"/>
                    </a:ext>
                  </a:extLst>
                </a:gridCol>
              </a:tblGrid>
              <a:tr h="396705">
                <a:tc>
                  <a:txBody>
                    <a:bodyPr/>
                    <a:lstStyle/>
                    <a:p>
                      <a:endParaRPr lang="en-GB" sz="1100">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008265"/>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mn-lt"/>
                        </a:rPr>
                        <a:t>Confidence </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mn-lt"/>
                        </a:rPr>
                        <a:t>Confidence </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A9D5C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cover is of the right level for my business to continue to trade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93C01F"/>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mn-lt"/>
                        </a:rPr>
                        <a:t>Confidence </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48245">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E20613"/>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1" i="0" u="none" strike="noStrike">
                          <a:solidFill>
                            <a:srgbClr val="AB588C"/>
                          </a:solidFill>
                          <a:effectLst/>
                          <a:latin typeface="+mn-lt"/>
                        </a:rPr>
                        <a:t>Confidence </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530160"/>
            <a:ext cx="9975253" cy="323968"/>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July 2022 &amp; Dec 2022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n=1,497/306</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0698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A711604-E76F-95C1-C60D-C0871C911F80}"/>
              </a:ext>
            </a:extLst>
          </p:cNvPr>
          <p:cNvGraphicFramePr>
            <a:graphicFrameLocks/>
          </p:cNvGraphicFramePr>
          <p:nvPr>
            <p:extLst>
              <p:ext uri="{D42A27DB-BD31-4B8C-83A1-F6EECF244321}">
                <p14:modId xmlns:p14="http://schemas.microsoft.com/office/powerpoint/2010/main" val="1027514933"/>
              </p:ext>
            </p:extLst>
          </p:nvPr>
        </p:nvGraphicFramePr>
        <p:xfrm>
          <a:off x="1252727" y="1545441"/>
          <a:ext cx="6041693" cy="4297857"/>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D025FA55-99EE-4DD9-A728-3603FA6A1FB0}"/>
              </a:ext>
            </a:extLst>
          </p:cNvPr>
          <p:cNvSpPr txBox="1"/>
          <p:nvPr/>
        </p:nvSpPr>
        <p:spPr>
          <a:xfrm>
            <a:off x="4987626" y="3112729"/>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Invest and improve</a:t>
            </a:r>
          </a:p>
        </p:txBody>
      </p:sp>
      <p:sp>
        <p:nvSpPr>
          <p:cNvPr id="3" name="TextBox 2"/>
          <p:cNvSpPr txBox="1"/>
          <p:nvPr/>
        </p:nvSpPr>
        <p:spPr>
          <a:xfrm>
            <a:off x="422143" y="180551"/>
            <a:ext cx="11227990" cy="830997"/>
          </a:xfrm>
          <a:prstGeom prst="rect">
            <a:avLst/>
          </a:prstGeom>
          <a:noFill/>
        </p:spPr>
        <p:txBody>
          <a:bodyPr wrap="square" rtlCol="0">
            <a:spAutoFit/>
          </a:bodyPr>
          <a:lstStyle/>
          <a:p>
            <a:pPr>
              <a:buSzPts val="1500"/>
            </a:pPr>
            <a:r>
              <a:rPr lang="en-GB" sz="2000" b="1">
                <a:solidFill>
                  <a:schemeClr val="bg2"/>
                </a:solidFill>
                <a:latin typeface="Rockwell" panose="02060603020205020403" pitchFamily="18" charset="0"/>
                <a:cs typeface="Calibri Light" panose="020F0302020204030204" pitchFamily="34" charset="0"/>
              </a:rPr>
              <a:t>Top 5 opportunity statements for SMEs – wave 10&amp;11</a:t>
            </a:r>
          </a:p>
          <a:p>
            <a:pPr>
              <a:buSzPts val="1500"/>
            </a:pPr>
            <a:r>
              <a:rPr lang="en-GB">
                <a:solidFill>
                  <a:schemeClr val="bg2"/>
                </a:solidFill>
                <a:latin typeface="+mn-lt"/>
                <a:cs typeface="Calibri Light" panose="020F0302020204030204" pitchFamily="34" charset="0"/>
              </a:rPr>
              <a:t>Providing a discount for staying loyal to the same company, not dual pricing and loyalty being taken into account when calculating renewal quotes following a claim, are the key opportunities to improve trust with SMEs </a:t>
            </a:r>
          </a:p>
        </p:txBody>
      </p:sp>
      <p:sp>
        <p:nvSpPr>
          <p:cNvPr id="18" name="TextBox 17">
            <a:extLst>
              <a:ext uri="{FF2B5EF4-FFF2-40B4-BE49-F238E27FC236}">
                <a16:creationId xmlns:a16="http://schemas.microsoft.com/office/drawing/2014/main" id="{4B9757CF-561A-466E-ADF7-F472B3DD9BCF}"/>
              </a:ext>
            </a:extLst>
          </p:cNvPr>
          <p:cNvSpPr txBox="1"/>
          <p:nvPr/>
        </p:nvSpPr>
        <p:spPr>
          <a:xfrm>
            <a:off x="3461705" y="2247345"/>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Maintain and streamline</a:t>
            </a:r>
          </a:p>
        </p:txBody>
      </p:sp>
      <p:sp>
        <p:nvSpPr>
          <p:cNvPr id="19" name="TextBox 18">
            <a:extLst>
              <a:ext uri="{FF2B5EF4-FFF2-40B4-BE49-F238E27FC236}">
                <a16:creationId xmlns:a16="http://schemas.microsoft.com/office/drawing/2014/main" id="{BDF558C7-C94D-4E65-AFA6-CF775109F237}"/>
              </a:ext>
            </a:extLst>
          </p:cNvPr>
          <p:cNvSpPr txBox="1"/>
          <p:nvPr/>
        </p:nvSpPr>
        <p:spPr>
          <a:xfrm>
            <a:off x="1758437" y="1754766"/>
            <a:ext cx="1305346" cy="646331"/>
          </a:xfrm>
          <a:prstGeom prst="rect">
            <a:avLst/>
          </a:prstGeom>
          <a:noFill/>
        </p:spPr>
        <p:txBody>
          <a:bodyPr wrap="square" rtlCol="0">
            <a:spAutoFit/>
          </a:bodyPr>
          <a:lstStyle/>
          <a:p>
            <a:r>
              <a:rPr lang="en-GB" sz="1800">
                <a:solidFill>
                  <a:schemeClr val="tx1"/>
                </a:solidFill>
                <a:latin typeface="Rockwell" panose="02060603020205020403" pitchFamily="18" charset="0"/>
              </a:rPr>
              <a:t>Reduce spend</a:t>
            </a:r>
          </a:p>
        </p:txBody>
      </p:sp>
      <p:sp>
        <p:nvSpPr>
          <p:cNvPr id="20" name="TextBox 19">
            <a:extLst>
              <a:ext uri="{FF2B5EF4-FFF2-40B4-BE49-F238E27FC236}">
                <a16:creationId xmlns:a16="http://schemas.microsoft.com/office/drawing/2014/main" id="{8DA05B54-20BD-43E3-ADE6-9CA9387639E9}"/>
              </a:ext>
            </a:extLst>
          </p:cNvPr>
          <p:cNvSpPr txBox="1"/>
          <p:nvPr/>
        </p:nvSpPr>
        <p:spPr>
          <a:xfrm>
            <a:off x="5700301" y="4637435"/>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Priority opportunity</a:t>
            </a:r>
          </a:p>
        </p:txBody>
      </p:sp>
      <p:sp>
        <p:nvSpPr>
          <p:cNvPr id="21" name="TextBox 20"/>
          <p:cNvSpPr txBox="1"/>
          <p:nvPr/>
        </p:nvSpPr>
        <p:spPr>
          <a:xfrm>
            <a:off x="3607951" y="5825149"/>
            <a:ext cx="1313669" cy="307777"/>
          </a:xfrm>
          <a:prstGeom prst="rect">
            <a:avLst/>
          </a:prstGeom>
          <a:noFill/>
        </p:spPr>
        <p:txBody>
          <a:bodyPr wrap="square" rtlCol="0">
            <a:spAutoFit/>
          </a:bodyPr>
          <a:lstStyle/>
          <a:p>
            <a:r>
              <a:rPr lang="en-GB"/>
              <a:t>Importance</a:t>
            </a:r>
          </a:p>
        </p:txBody>
      </p:sp>
      <p:sp>
        <p:nvSpPr>
          <p:cNvPr id="22" name="TextBox 21"/>
          <p:cNvSpPr txBox="1"/>
          <p:nvPr/>
        </p:nvSpPr>
        <p:spPr>
          <a:xfrm rot="16200000">
            <a:off x="306943" y="3361092"/>
            <a:ext cx="1242608" cy="307777"/>
          </a:xfrm>
          <a:prstGeom prst="rect">
            <a:avLst/>
          </a:prstGeom>
          <a:noFill/>
        </p:spPr>
        <p:txBody>
          <a:bodyPr wrap="square" rtlCol="0">
            <a:spAutoFit/>
          </a:bodyPr>
          <a:lstStyle/>
          <a:p>
            <a:r>
              <a:rPr lang="en-GB"/>
              <a:t>Performance</a:t>
            </a:r>
          </a:p>
        </p:txBody>
      </p:sp>
      <p:sp>
        <p:nvSpPr>
          <p:cNvPr id="23" name="TextBox 22"/>
          <p:cNvSpPr txBox="1"/>
          <p:nvPr/>
        </p:nvSpPr>
        <p:spPr>
          <a:xfrm>
            <a:off x="1140993" y="5826545"/>
            <a:ext cx="552012" cy="307777"/>
          </a:xfrm>
          <a:prstGeom prst="rect">
            <a:avLst/>
          </a:prstGeom>
          <a:noFill/>
        </p:spPr>
        <p:txBody>
          <a:bodyPr wrap="square" rtlCol="0">
            <a:spAutoFit/>
          </a:bodyPr>
          <a:lstStyle/>
          <a:p>
            <a:r>
              <a:rPr lang="en-GB"/>
              <a:t>Low</a:t>
            </a:r>
          </a:p>
        </p:txBody>
      </p:sp>
      <p:sp>
        <p:nvSpPr>
          <p:cNvPr id="24" name="TextBox 23"/>
          <p:cNvSpPr txBox="1"/>
          <p:nvPr/>
        </p:nvSpPr>
        <p:spPr>
          <a:xfrm>
            <a:off x="6836566" y="5817659"/>
            <a:ext cx="599940" cy="307777"/>
          </a:xfrm>
          <a:prstGeom prst="rect">
            <a:avLst/>
          </a:prstGeom>
          <a:noFill/>
        </p:spPr>
        <p:txBody>
          <a:bodyPr wrap="square" rtlCol="0">
            <a:spAutoFit/>
          </a:bodyPr>
          <a:lstStyle/>
          <a:p>
            <a:r>
              <a:rPr lang="en-GB"/>
              <a:t>High</a:t>
            </a:r>
          </a:p>
        </p:txBody>
      </p:sp>
      <p:sp>
        <p:nvSpPr>
          <p:cNvPr id="25" name="TextBox 24"/>
          <p:cNvSpPr txBox="1"/>
          <p:nvPr/>
        </p:nvSpPr>
        <p:spPr>
          <a:xfrm rot="16200000">
            <a:off x="658883" y="5363689"/>
            <a:ext cx="538729" cy="307777"/>
          </a:xfrm>
          <a:prstGeom prst="rect">
            <a:avLst/>
          </a:prstGeom>
          <a:noFill/>
        </p:spPr>
        <p:txBody>
          <a:bodyPr wrap="square" rtlCol="0">
            <a:spAutoFit/>
          </a:bodyPr>
          <a:lstStyle/>
          <a:p>
            <a:r>
              <a:rPr lang="en-GB"/>
              <a:t>Low</a:t>
            </a:r>
          </a:p>
        </p:txBody>
      </p:sp>
      <p:sp>
        <p:nvSpPr>
          <p:cNvPr id="26" name="TextBox 25"/>
          <p:cNvSpPr txBox="1"/>
          <p:nvPr/>
        </p:nvSpPr>
        <p:spPr>
          <a:xfrm rot="16200000">
            <a:off x="576754" y="1489251"/>
            <a:ext cx="719176" cy="307777"/>
          </a:xfrm>
          <a:prstGeom prst="rect">
            <a:avLst/>
          </a:prstGeom>
          <a:noFill/>
        </p:spPr>
        <p:txBody>
          <a:bodyPr wrap="square" rtlCol="0">
            <a:spAutoFit/>
          </a:bodyPr>
          <a:lstStyle/>
          <a:p>
            <a:r>
              <a:rPr lang="en-GB"/>
              <a:t>High</a:t>
            </a:r>
          </a:p>
        </p:txBody>
      </p:sp>
      <p:sp>
        <p:nvSpPr>
          <p:cNvPr id="28" name="TextBox 4"/>
          <p:cNvSpPr txBox="1"/>
          <p:nvPr/>
        </p:nvSpPr>
        <p:spPr>
          <a:xfrm>
            <a:off x="1090232" y="6132926"/>
            <a:ext cx="6442252" cy="4154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50"/>
              <a:t>*The size of each theme bubble denotes the relative opportunity score in each case. </a:t>
            </a:r>
          </a:p>
          <a:p>
            <a:pPr algn="ctr"/>
            <a:r>
              <a:rPr lang="en-GB" sz="1050"/>
              <a:t>The bigger the bubble the greater the opportunity to deliver improved service.</a:t>
            </a:r>
          </a:p>
        </p:txBody>
      </p:sp>
      <p:sp>
        <p:nvSpPr>
          <p:cNvPr id="33" name="Rectangle 32"/>
          <p:cNvSpPr/>
          <p:nvPr/>
        </p:nvSpPr>
        <p:spPr>
          <a:xfrm>
            <a:off x="7991857" y="2570510"/>
            <a:ext cx="3811942" cy="1384995"/>
          </a:xfrm>
          <a:prstGeom prst="rect">
            <a:avLst/>
          </a:prstGeom>
        </p:spPr>
        <p:txBody>
          <a:bodyPr wrap="square">
            <a:spAutoFit/>
          </a:bodyPr>
          <a:lstStyle/>
          <a:p>
            <a:pPr algn="ctr">
              <a:buClr>
                <a:srgbClr val="FFFFFF"/>
              </a:buClr>
              <a:buSzPts val="1500"/>
            </a:pPr>
            <a:endParaRPr lang="en-GB">
              <a:solidFill>
                <a:schemeClr val="tx1"/>
              </a:solidFill>
              <a:latin typeface="+mj-lt"/>
              <a:cs typeface="Calibri Light" panose="020F0302020204030204" pitchFamily="34" charset="0"/>
            </a:endParaRPr>
          </a:p>
          <a:p>
            <a:pPr>
              <a:buClr>
                <a:schemeClr val="tx1"/>
              </a:buClr>
              <a:buSzPts val="1500"/>
            </a:pPr>
            <a:r>
              <a:rPr lang="en-GB">
                <a:solidFill>
                  <a:schemeClr val="tx1"/>
                </a:solidFill>
                <a:latin typeface="+mj-lt"/>
                <a:cs typeface="Calibri Light" panose="020F0302020204030204" pitchFamily="34" charset="0"/>
              </a:rPr>
              <a:t>Additionally, handling complaints professionally &amp; fairly and explaining a policy clearly make up the top 5 opportunities to improve trust levels with SMEs</a:t>
            </a:r>
          </a:p>
          <a:p>
            <a:pPr>
              <a:buClr>
                <a:schemeClr val="tx1"/>
              </a:buClr>
              <a:buSzPts val="1500"/>
            </a:pPr>
            <a:endParaRPr lang="en-GB">
              <a:solidFill>
                <a:schemeClr val="tx1"/>
              </a:solidFill>
              <a:latin typeface="+mj-lt"/>
              <a:cs typeface="Calibri Light" panose="020F0302020204030204" pitchFamily="34" charset="0"/>
            </a:endParaRPr>
          </a:p>
        </p:txBody>
      </p:sp>
      <p:sp>
        <p:nvSpPr>
          <p:cNvPr id="34" name="Google Shape;281;p26">
            <a:extLst>
              <a:ext uri="{FF2B5EF4-FFF2-40B4-BE49-F238E27FC236}">
                <a16:creationId xmlns:a16="http://schemas.microsoft.com/office/drawing/2014/main" id="{6BA30E1E-56C4-493B-8992-B93B1A6F3097}"/>
              </a:ext>
            </a:extLst>
          </p:cNvPr>
          <p:cNvSpPr txBox="1"/>
          <p:nvPr/>
        </p:nvSpPr>
        <p:spPr>
          <a:xfrm>
            <a:off x="0" y="6530160"/>
            <a:ext cx="9975253" cy="323968"/>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July 2022 &amp; Dec 2022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n=1,497/306</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2000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July 2022 &amp; Dec 2022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 who have claimed on at least one insurance policy in the last 12 months: Female n=934/167 , Male n=561/138.</a:t>
            </a:r>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p:txBody>
      </p:sp>
      <p:sp>
        <p:nvSpPr>
          <p:cNvPr id="3" name="TextBox 2"/>
          <p:cNvSpPr txBox="1"/>
          <p:nvPr/>
        </p:nvSpPr>
        <p:spPr>
          <a:xfrm>
            <a:off x="166164" y="89019"/>
            <a:ext cx="11738922" cy="1631216"/>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SMEs Overall opportunity scores by gender – wave 10&amp;11</a:t>
            </a:r>
          </a:p>
          <a:p>
            <a:r>
              <a:rPr lang="en-GB">
                <a:solidFill>
                  <a:srgbClr val="008265"/>
                </a:solidFill>
                <a:latin typeface="+mj-lt"/>
                <a:cs typeface="Calibri Light" panose="020F0302020204030204" pitchFamily="34" charset="0"/>
              </a:rPr>
              <a:t>Loyalty and Confidence are the two highest opportunity scores for both females and males, consistent with wave 9&amp;10.   </a:t>
            </a:r>
          </a:p>
          <a:p>
            <a:endParaRPr lang="en-GB">
              <a:solidFill>
                <a:srgbClr val="008265"/>
              </a:solidFill>
              <a:latin typeface="+mj-lt"/>
              <a:cs typeface="Calibri Light" panose="020F0302020204030204" pitchFamily="34" charset="0"/>
            </a:endParaRPr>
          </a:p>
          <a:p>
            <a:r>
              <a:rPr lang="en-GB">
                <a:solidFill>
                  <a:srgbClr val="008265"/>
                </a:solidFill>
                <a:latin typeface="+mj-lt"/>
                <a:cs typeface="Calibri Light" panose="020F0302020204030204" pitchFamily="34" charset="0"/>
              </a:rPr>
              <a:t>The Protection theme is the third highest opportunity to improve for female and male decision makers / influencers, due to a slight increase in opportunity score compared to the previous wave.  </a:t>
            </a:r>
          </a:p>
          <a:p>
            <a:endParaRPr lang="en-GB" sz="2400"/>
          </a:p>
        </p:txBody>
      </p:sp>
      <p:graphicFrame>
        <p:nvGraphicFramePr>
          <p:cNvPr id="12" name="Chart 11"/>
          <p:cNvGraphicFramePr/>
          <p:nvPr>
            <p:extLst>
              <p:ext uri="{D42A27DB-BD31-4B8C-83A1-F6EECF244321}">
                <p14:modId xmlns:p14="http://schemas.microsoft.com/office/powerpoint/2010/main" val="3610490188"/>
              </p:ext>
            </p:extLst>
          </p:nvPr>
        </p:nvGraphicFramePr>
        <p:xfrm>
          <a:off x="286914" y="1602170"/>
          <a:ext cx="4440361" cy="4169168"/>
        </p:xfrm>
        <a:graphic>
          <a:graphicData uri="http://schemas.openxmlformats.org/drawingml/2006/chart">
            <c:chart xmlns:c="http://schemas.openxmlformats.org/drawingml/2006/chart" xmlns:r="http://schemas.openxmlformats.org/officeDocument/2006/relationships" r:id="rId3"/>
          </a:graphicData>
        </a:graphic>
      </p:graphicFrame>
      <p:sp>
        <p:nvSpPr>
          <p:cNvPr id="14" name="Google Shape;554;p52">
            <a:extLst>
              <a:ext uri="{FF2B5EF4-FFF2-40B4-BE49-F238E27FC236}">
                <a16:creationId xmlns:a16="http://schemas.microsoft.com/office/drawing/2014/main" id="{59A45DC8-C252-41E7-A50B-0F54B9CB0DA3}"/>
              </a:ext>
            </a:extLst>
          </p:cNvPr>
          <p:cNvSpPr txBox="1"/>
          <p:nvPr/>
        </p:nvSpPr>
        <p:spPr>
          <a:xfrm>
            <a:off x="8240434" y="2147646"/>
            <a:ext cx="3664652" cy="3436721"/>
          </a:xfrm>
          <a:prstGeom prst="rect">
            <a:avLst/>
          </a:prstGeom>
          <a:noFill/>
          <a:ln>
            <a:noFill/>
          </a:ln>
        </p:spPr>
        <p:txBody>
          <a:bodyPr spcFirstLastPara="1" wrap="square" lIns="0" tIns="0" rIns="0" bIns="0" anchor="t" anchorCtr="0">
            <a:noAutofit/>
          </a:bodyPr>
          <a:lstStyle/>
          <a:p>
            <a:pPr marL="285750" indent="-285750">
              <a:buClrTx/>
              <a:buSzPts val="1500"/>
              <a:buFont typeface="Arial" panose="020B0604020202020204" pitchFamily="34" charset="0"/>
              <a:buChar char="•"/>
            </a:pPr>
            <a:r>
              <a:rPr lang="en-GB">
                <a:solidFill>
                  <a:schemeClr val="tx1"/>
                </a:solidFill>
                <a:latin typeface="+mj-lt"/>
                <a:cs typeface="Calibri Light" panose="020F0302020204030204" pitchFamily="34" charset="0"/>
              </a:rPr>
              <a:t>The biggest changes in opportunity scores are for Control (claims), down by 2.05 points for men but up for women </a:t>
            </a:r>
          </a:p>
          <a:p>
            <a:pPr marL="285750" indent="-285750">
              <a:buClrTx/>
              <a:buSzPts val="1500"/>
              <a:buFont typeface="Arial" panose="020B0604020202020204" pitchFamily="34" charset="0"/>
              <a:buChar char="•"/>
            </a:pPr>
            <a:endParaRPr lang="en-GB">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a:solidFill>
                  <a:schemeClr val="tx1"/>
                </a:solidFill>
                <a:latin typeface="+mj-lt"/>
                <a:cs typeface="Calibri Light" panose="020F0302020204030204" pitchFamily="34" charset="0"/>
              </a:rPr>
              <a:t>In fact all 3 claims themes have increased as opportunities to improve trust with female decision makers / influencers.  Speed (claims) is up by 1.25 points and Respect and Control are both up by 1.02 points</a:t>
            </a:r>
          </a:p>
          <a:p>
            <a:pPr marL="285750" indent="-285750">
              <a:buClrTx/>
              <a:buSzPts val="1500"/>
              <a:buFont typeface="Arial" panose="020B0604020202020204" pitchFamily="34" charset="0"/>
              <a:buChar char="•"/>
            </a:pPr>
            <a:endParaRPr lang="en-GB">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a:solidFill>
                  <a:schemeClr val="tx1"/>
                </a:solidFill>
                <a:latin typeface="+mj-lt"/>
                <a:cs typeface="Calibri Light" panose="020F0302020204030204" pitchFamily="34" charset="0"/>
              </a:rPr>
              <a:t>The biggest gap in opportunity score between men and women is for Control (claims), it is 1.56 points.  All of the other 8 themes are relatively consistent between men and women with the biggest difference only 0.65 points (out of a possible -30 to +30)</a:t>
            </a:r>
          </a:p>
          <a:p>
            <a:pPr>
              <a:buClrTx/>
              <a:buSzPts val="1500"/>
            </a:pPr>
            <a:endParaRPr lang="en-GB">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endParaRPr lang="en-GB">
              <a:solidFill>
                <a:schemeClr val="tx1"/>
              </a:solidFill>
              <a:latin typeface="+mj-lt"/>
              <a:cs typeface="Calibri Light" panose="020F0302020204030204" pitchFamily="34" charset="0"/>
            </a:endParaRPr>
          </a:p>
        </p:txBody>
      </p:sp>
      <p:graphicFrame>
        <p:nvGraphicFramePr>
          <p:cNvPr id="7" name="Chart 6"/>
          <p:cNvGraphicFramePr/>
          <p:nvPr>
            <p:extLst>
              <p:ext uri="{D42A27DB-BD31-4B8C-83A1-F6EECF244321}">
                <p14:modId xmlns:p14="http://schemas.microsoft.com/office/powerpoint/2010/main" val="992279867"/>
              </p:ext>
            </p:extLst>
          </p:nvPr>
        </p:nvGraphicFramePr>
        <p:xfrm>
          <a:off x="4399690" y="1592677"/>
          <a:ext cx="4440361" cy="42913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0377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5847273" y="1114089"/>
            <a:ext cx="5796471" cy="4704909"/>
          </a:xfrm>
          <a:prstGeom prst="rect">
            <a:avLst/>
          </a:prstGeom>
          <a:noFill/>
          <a:ln>
            <a:noFill/>
          </a:ln>
        </p:spPr>
        <p:txBody>
          <a:bodyPr spcFirstLastPara="1" wrap="square" lIns="0" tIns="0" rIns="0" bIns="0" anchor="t" anchorCtr="0">
            <a:noAutofit/>
          </a:bodyPr>
          <a:lstStyle/>
          <a:p>
            <a:pPr marL="285750" indent="-285750">
              <a:buClrTx/>
              <a:buSzPts val="1500"/>
              <a:buFont typeface="Arial" panose="020B0604020202020204" pitchFamily="34" charset="0"/>
              <a:buChar char="•"/>
            </a:pPr>
            <a:endParaRPr lang="en-GB">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a:solidFill>
                  <a:schemeClr val="tx1"/>
                </a:solidFill>
                <a:latin typeface="+mj-lt"/>
                <a:cs typeface="Calibri Light" panose="020F0302020204030204" pitchFamily="34" charset="0"/>
              </a:rPr>
              <a:t>Loyalty is consistently the largest opportunity for improving trust among decision makers / influencers across all age groups followed by Confidence</a:t>
            </a:r>
          </a:p>
          <a:p>
            <a:pPr marL="285750" indent="-285750">
              <a:buClrTx/>
              <a:buSzPts val="1500"/>
              <a:buFont typeface="Arial" panose="020B0604020202020204" pitchFamily="34" charset="0"/>
              <a:buChar char="•"/>
            </a:pPr>
            <a:endParaRPr lang="en-GB">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a:solidFill>
                  <a:schemeClr val="tx1"/>
                </a:solidFill>
                <a:latin typeface="+mj-lt"/>
                <a:cs typeface="Calibri Light" panose="020F0302020204030204" pitchFamily="34" charset="0"/>
              </a:rPr>
              <a:t>The opportunity to improve trust is highest amongst decision makers / influencers age 35 and upwards</a:t>
            </a:r>
          </a:p>
          <a:p>
            <a:pPr>
              <a:buClrTx/>
              <a:buSzPts val="1500"/>
            </a:pPr>
            <a:endParaRPr lang="en-GB">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a:solidFill>
                  <a:schemeClr val="tx1"/>
                </a:solidFill>
                <a:latin typeface="+mj-lt"/>
                <a:cs typeface="Calibri Light" panose="020F0302020204030204" pitchFamily="34" charset="0"/>
              </a:rPr>
              <a:t>Protection, Ease and Relationship opportunity scores have each increased for all age groups compared to wave 9&amp;10.  Protection and Ease are the third and fourth highest opportunities to increase trust both overall and for the 35+ age groups </a:t>
            </a:r>
          </a:p>
          <a:p>
            <a:pPr marL="285750" indent="-285750">
              <a:buClrTx/>
              <a:buSzPts val="1500"/>
              <a:buFont typeface="Arial" panose="020B0604020202020204" pitchFamily="34" charset="0"/>
              <a:buChar char="•"/>
            </a:pPr>
            <a:endParaRPr lang="en-GB">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a:solidFill>
                  <a:schemeClr val="tx1"/>
                </a:solidFill>
                <a:latin typeface="+mj-lt"/>
                <a:cs typeface="Calibri Light" panose="020F0302020204030204" pitchFamily="34" charset="0"/>
              </a:rPr>
              <a:t>Consistent with the younger Consumer age group, the proportion of those aged 18-34 years that have made a claim in the previous 12 months is far higher than other age groups: 29.2% compared to 14.7% (35-54) and 3.3% (55+) </a:t>
            </a:r>
          </a:p>
          <a:p>
            <a:pPr>
              <a:buClrTx/>
              <a:buSzPts val="1500"/>
            </a:pPr>
            <a:endParaRPr lang="en-GB">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a:solidFill>
                  <a:schemeClr val="tx1"/>
                </a:solidFill>
                <a:latin typeface="+mj-lt"/>
                <a:cs typeface="Calibri Light" panose="020F0302020204030204" pitchFamily="34" charset="0"/>
              </a:rPr>
              <a:t>The biggest changes in opportunity scores compared with the previous wave is Speed (claims) for 18-34 year olds, up by 1.20 points and Control (claims) for 35-54 year olds, which is 1.24 points lower than in wave 9&amp;10</a:t>
            </a:r>
          </a:p>
          <a:p>
            <a:pPr marL="285750" indent="-285750">
              <a:buClr>
                <a:schemeClr val="tx1"/>
              </a:buClr>
              <a:buSzPts val="1500"/>
              <a:buFont typeface="Arial" panose="020B0604020202020204" pitchFamily="34" charset="0"/>
              <a:buChar char="•"/>
            </a:pPr>
            <a:endParaRPr lang="en-GB">
              <a:solidFill>
                <a:schemeClr val="tx1"/>
              </a:solidFill>
              <a:latin typeface="+mj-lt"/>
              <a:cs typeface="Calibri Light" panose="020F0302020204030204" pitchFamily="34" charset="0"/>
            </a:endParaRPr>
          </a:p>
          <a:p>
            <a:pPr>
              <a:buClr>
                <a:schemeClr val="tx1"/>
              </a:buClr>
              <a:buSzPts val="1500"/>
            </a:pPr>
            <a:endParaRPr lang="en-GB">
              <a:solidFill>
                <a:schemeClr val="tx1"/>
              </a:solidFill>
              <a:latin typeface="+mj-lt"/>
              <a:cs typeface="Calibri Light" panose="020F0302020204030204" pitchFamily="34" charset="0"/>
            </a:endParaRPr>
          </a:p>
        </p:txBody>
      </p:sp>
      <p:sp>
        <p:nvSpPr>
          <p:cNvPr id="3" name="TextBox 2"/>
          <p:cNvSpPr txBox="1"/>
          <p:nvPr/>
        </p:nvSpPr>
        <p:spPr>
          <a:xfrm>
            <a:off x="233278" y="66727"/>
            <a:ext cx="11227990" cy="830997"/>
          </a:xfrm>
          <a:prstGeom prst="rect">
            <a:avLst/>
          </a:prstGeom>
          <a:noFill/>
        </p:spPr>
        <p:txBody>
          <a:bodyPr wrap="square" rtlCol="0">
            <a:spAutoFit/>
          </a:bodyPr>
          <a:lstStyle/>
          <a:p>
            <a:pPr>
              <a:buSzPts val="1500"/>
            </a:pPr>
            <a:r>
              <a:rPr lang="en-GB" sz="2000" b="1">
                <a:solidFill>
                  <a:schemeClr val="bg2"/>
                </a:solidFill>
                <a:latin typeface="Rockwell" panose="02060603020205020403" pitchFamily="18" charset="0"/>
                <a:cs typeface="Calibri Light" panose="020F0302020204030204" pitchFamily="34" charset="0"/>
              </a:rPr>
              <a:t>SMEs Opportunity themes by age – wave 10&amp;11</a:t>
            </a:r>
          </a:p>
          <a:p>
            <a:r>
              <a:rPr lang="en-GB">
                <a:solidFill>
                  <a:srgbClr val="008265"/>
                </a:solidFill>
                <a:latin typeface="+mj-lt"/>
                <a:cs typeface="Calibri Light" panose="020F0302020204030204" pitchFamily="34" charset="0"/>
              </a:rPr>
              <a:t>Younger decision makers / influencers continue to express lower opportunity scores than the average, mirroring younger Consumers, so are not naturally an area for immediate focus  </a:t>
            </a:r>
          </a:p>
        </p:txBody>
      </p:sp>
      <p:sp>
        <p:nvSpPr>
          <p:cNvPr id="5" name="TextBox 4"/>
          <p:cNvSpPr txBox="1"/>
          <p:nvPr/>
        </p:nvSpPr>
        <p:spPr>
          <a:xfrm>
            <a:off x="548256" y="5373026"/>
            <a:ext cx="5446144" cy="553998"/>
          </a:xfrm>
          <a:prstGeom prst="rect">
            <a:avLst/>
          </a:prstGeom>
          <a:noFill/>
        </p:spPr>
        <p:txBody>
          <a:bodyPr wrap="square" rtlCol="0">
            <a:spAutoFit/>
          </a:bodyPr>
          <a:lstStyle/>
          <a:p>
            <a:r>
              <a:rPr lang="en-GB" sz="1000">
                <a:solidFill>
                  <a:schemeClr val="tx1"/>
                </a:solidFill>
                <a:latin typeface="+mj-lt"/>
                <a:cs typeface="Calibri Light" panose="020F0302020204030204" pitchFamily="34" charset="0"/>
              </a:rPr>
              <a:t>Table is showing opportunity scores by age range, relative to all respondents’ average scores</a:t>
            </a:r>
          </a:p>
          <a:p>
            <a:endParaRPr lang="en-GB" sz="1000">
              <a:solidFill>
                <a:schemeClr val="tx1"/>
              </a:solidFill>
              <a:latin typeface="+mj-lt"/>
              <a:cs typeface="Calibri Light" panose="020F0302020204030204" pitchFamily="34" charset="0"/>
            </a:endParaRPr>
          </a:p>
          <a:p>
            <a:endParaRPr lang="en-GB" sz="1000">
              <a:solidFill>
                <a:schemeClr val="tx1"/>
              </a:solidFill>
              <a:latin typeface="+mj-lt"/>
              <a:cs typeface="Calibri Light" panose="020F0302020204030204" pitchFamily="34" charset="0"/>
            </a:endParaRPr>
          </a:p>
        </p:txBody>
      </p:sp>
      <p:sp>
        <p:nvSpPr>
          <p:cNvPr id="7" name="Google Shape;281;p26">
            <a:extLst>
              <a:ext uri="{FF2B5EF4-FFF2-40B4-BE49-F238E27FC236}">
                <a16:creationId xmlns:a16="http://schemas.microsoft.com/office/drawing/2014/main" id="{6BA30E1E-56C4-493B-8992-B93B1A6F3097}"/>
              </a:ext>
            </a:extLst>
          </p:cNvPr>
          <p:cNvSpPr txBox="1"/>
          <p:nvPr/>
        </p:nvSpPr>
        <p:spPr>
          <a:xfrm>
            <a:off x="0" y="6508878"/>
            <a:ext cx="9155091" cy="349122"/>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July 2022 &amp; Dec 2022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18-34 n=733/214, 35-54 n=584/86, 55 or older n=180/6* (*low sample, shown for completeness only).</a:t>
            </a:r>
            <a:endParaRPr lang="en-GB" sz="80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030206442"/>
              </p:ext>
            </p:extLst>
          </p:nvPr>
        </p:nvGraphicFramePr>
        <p:xfrm>
          <a:off x="699024" y="1250195"/>
          <a:ext cx="4708602" cy="3795165"/>
        </p:xfrm>
        <a:graphic>
          <a:graphicData uri="http://schemas.openxmlformats.org/drawingml/2006/table">
            <a:tbl>
              <a:tblPr firstRow="1" bandRow="1"/>
              <a:tblGrid>
                <a:gridCol w="1162010">
                  <a:extLst>
                    <a:ext uri="{9D8B030D-6E8A-4147-A177-3AD203B41FA5}">
                      <a16:colId xmlns:a16="http://schemas.microsoft.com/office/drawing/2014/main" val="20000"/>
                    </a:ext>
                  </a:extLst>
                </a:gridCol>
                <a:gridCol w="1062592">
                  <a:extLst>
                    <a:ext uri="{9D8B030D-6E8A-4147-A177-3AD203B41FA5}">
                      <a16:colId xmlns:a16="http://schemas.microsoft.com/office/drawing/2014/main" val="20001"/>
                    </a:ext>
                  </a:extLst>
                </a:gridCol>
                <a:gridCol w="828000">
                  <a:extLst>
                    <a:ext uri="{9D8B030D-6E8A-4147-A177-3AD203B41FA5}">
                      <a16:colId xmlns:a16="http://schemas.microsoft.com/office/drawing/2014/main" val="20002"/>
                    </a:ext>
                  </a:extLst>
                </a:gridCol>
                <a:gridCol w="828000">
                  <a:extLst>
                    <a:ext uri="{9D8B030D-6E8A-4147-A177-3AD203B41FA5}">
                      <a16:colId xmlns:a16="http://schemas.microsoft.com/office/drawing/2014/main" val="20003"/>
                    </a:ext>
                  </a:extLst>
                </a:gridCol>
                <a:gridCol w="828000">
                  <a:extLst>
                    <a:ext uri="{9D8B030D-6E8A-4147-A177-3AD203B41FA5}">
                      <a16:colId xmlns:a16="http://schemas.microsoft.com/office/drawing/2014/main" val="20004"/>
                    </a:ext>
                  </a:extLst>
                </a:gridCol>
              </a:tblGrid>
              <a:tr h="412641">
                <a:tc>
                  <a:txBody>
                    <a:bodyPr/>
                    <a:lstStyle/>
                    <a:p>
                      <a:pPr algn="l" fontAlgn="t"/>
                      <a:endParaRPr lang="en-GB" sz="1100" b="0" i="0" u="none" strike="noStrike">
                        <a:solidFill>
                          <a:srgbClr val="000000"/>
                        </a:solidFill>
                        <a:effectLst/>
                        <a:latin typeface="+mj-lt"/>
                      </a:endParaRP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100" b="1" i="0" u="none" strike="noStrike">
                          <a:solidFill>
                            <a:srgbClr val="FFFFFF"/>
                          </a:solidFill>
                          <a:effectLst/>
                          <a:latin typeface="+mj-lt"/>
                        </a:rPr>
                        <a:t>All respondents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100" b="1" i="0" u="none" strike="noStrike">
                          <a:solidFill>
                            <a:srgbClr val="FFFFFF"/>
                          </a:solidFill>
                          <a:effectLst/>
                          <a:latin typeface="+mj-lt"/>
                        </a:rPr>
                        <a:t>18-34 years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100" b="1" i="0" u="none" strike="noStrike">
                          <a:solidFill>
                            <a:srgbClr val="FFFFFF"/>
                          </a:solidFill>
                          <a:effectLst/>
                          <a:latin typeface="+mj-lt"/>
                        </a:rPr>
                        <a:t>35-54 years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100" b="1" i="0" u="none" strike="noStrike">
                          <a:solidFill>
                            <a:srgbClr val="FFFFFF"/>
                          </a:solidFill>
                          <a:effectLst/>
                          <a:latin typeface="+mj-lt"/>
                        </a:rPr>
                        <a:t>55 or older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0000"/>
                  </a:ext>
                </a:extLst>
              </a:tr>
              <a:tr h="375836">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1"/>
                  </a:ext>
                </a:extLst>
              </a:tr>
              <a:tr h="375836">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2"/>
                  </a:ext>
                </a:extLst>
              </a:tr>
              <a:tr h="375836">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3"/>
                  </a:ext>
                </a:extLst>
              </a:tr>
              <a:tr h="375836">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4"/>
                  </a:ext>
                </a:extLst>
              </a:tr>
              <a:tr h="375836">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375836">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375836">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10.67*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375836">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8"/>
                  </a:ext>
                </a:extLst>
              </a:tr>
              <a:tr h="375836">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9"/>
                  </a:ext>
                </a:extLst>
              </a:tr>
            </a:tbl>
          </a:graphicData>
        </a:graphic>
      </p:graphicFrame>
      <p:sp>
        <p:nvSpPr>
          <p:cNvPr id="9" name="Rectangle 8"/>
          <p:cNvSpPr/>
          <p:nvPr/>
        </p:nvSpPr>
        <p:spPr>
          <a:xfrm>
            <a:off x="1399756" y="5822032"/>
            <a:ext cx="1625600" cy="276999"/>
          </a:xfrm>
          <a:prstGeom prst="rect">
            <a:avLst/>
          </a:prstGeom>
          <a:solidFill>
            <a:srgbClr val="FCE4D6"/>
          </a:solidFill>
          <a:ln>
            <a:solidFill>
              <a:srgbClr val="FCE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Below overall score</a:t>
            </a:r>
          </a:p>
        </p:txBody>
      </p:sp>
      <p:sp>
        <p:nvSpPr>
          <p:cNvPr id="10" name="Rectangle 9"/>
          <p:cNvSpPr/>
          <p:nvPr/>
        </p:nvSpPr>
        <p:spPr>
          <a:xfrm>
            <a:off x="1399756" y="5822031"/>
            <a:ext cx="1625600" cy="276999"/>
          </a:xfrm>
          <a:prstGeom prst="rect">
            <a:avLst/>
          </a:prstGeom>
          <a:solidFill>
            <a:srgbClr val="FCE4D6"/>
          </a:solidFill>
          <a:ln>
            <a:solidFill>
              <a:srgbClr val="FCE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Below overall score</a:t>
            </a:r>
          </a:p>
        </p:txBody>
      </p:sp>
      <p:sp>
        <p:nvSpPr>
          <p:cNvPr id="12" name="Rectangle 11"/>
          <p:cNvSpPr/>
          <p:nvPr/>
        </p:nvSpPr>
        <p:spPr>
          <a:xfrm>
            <a:off x="3440205" y="5818999"/>
            <a:ext cx="1625600" cy="276999"/>
          </a:xfrm>
          <a:prstGeom prst="rect">
            <a:avLst/>
          </a:prstGeom>
          <a:solidFill>
            <a:srgbClr val="E2EFDA"/>
          </a:solidFill>
          <a:ln>
            <a:solidFill>
              <a:srgbClr val="E2E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Above overall score</a:t>
            </a:r>
          </a:p>
        </p:txBody>
      </p:sp>
    </p:spTree>
    <p:extLst>
      <p:ext uri="{BB962C8B-B14F-4D97-AF65-F5344CB8AC3E}">
        <p14:creationId xmlns:p14="http://schemas.microsoft.com/office/powerpoint/2010/main" val="2067014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892552"/>
          </a:xfrm>
          <a:prstGeom prst="rect">
            <a:avLst/>
          </a:prstGeom>
          <a:noFill/>
        </p:spPr>
        <p:txBody>
          <a:bodyPr wrap="square" rtlCol="0">
            <a:spAutoFit/>
          </a:bodyPr>
          <a:lstStyle/>
          <a:p>
            <a:pPr>
              <a:buSzPts val="1500"/>
            </a:pPr>
            <a:r>
              <a:rPr lang="en-GB" sz="2000" b="1">
                <a:solidFill>
                  <a:schemeClr val="bg2"/>
                </a:solidFill>
                <a:latin typeface="Rockwell" panose="02060603020205020403" pitchFamily="18" charset="0"/>
                <a:cs typeface="Calibri Light" panose="020F0302020204030204" pitchFamily="34" charset="0"/>
              </a:rPr>
              <a:t>SMEs Opportunity themes by ethnicity – wave 10&amp;11</a:t>
            </a:r>
          </a:p>
          <a:p>
            <a:r>
              <a:rPr lang="en-GB" sz="1600">
                <a:solidFill>
                  <a:srgbClr val="008265"/>
                </a:solidFill>
                <a:latin typeface="+mj-lt"/>
                <a:cs typeface="Calibri Light" panose="020F0302020204030204" pitchFamily="34" charset="0"/>
              </a:rPr>
              <a:t>Loyalty is the highest opportunity to increase trust with White / White British decision makers / influencers within SMEs and Protection is amongst Ethnic minorities  </a:t>
            </a:r>
          </a:p>
        </p:txBody>
      </p:sp>
      <p:graphicFrame>
        <p:nvGraphicFramePr>
          <p:cNvPr id="6" name="Chart 5"/>
          <p:cNvGraphicFramePr/>
          <p:nvPr>
            <p:extLst>
              <p:ext uri="{D42A27DB-BD31-4B8C-83A1-F6EECF244321}">
                <p14:modId xmlns:p14="http://schemas.microsoft.com/office/powerpoint/2010/main" val="2189781598"/>
              </p:ext>
            </p:extLst>
          </p:nvPr>
        </p:nvGraphicFramePr>
        <p:xfrm>
          <a:off x="4301" y="1424159"/>
          <a:ext cx="4185178" cy="4738750"/>
        </p:xfrm>
        <a:graphic>
          <a:graphicData uri="http://schemas.openxmlformats.org/drawingml/2006/chart">
            <c:chart xmlns:c="http://schemas.openxmlformats.org/drawingml/2006/chart" xmlns:r="http://schemas.openxmlformats.org/officeDocument/2006/relationships" r:id="rId3"/>
          </a:graphicData>
        </a:graphic>
      </p:graphicFrame>
      <p:sp>
        <p:nvSpPr>
          <p:cNvPr id="9" name="Google Shape;554;p52">
            <a:extLst>
              <a:ext uri="{FF2B5EF4-FFF2-40B4-BE49-F238E27FC236}">
                <a16:creationId xmlns:a16="http://schemas.microsoft.com/office/drawing/2014/main" id="{59A45DC8-C252-41E7-A50B-0F54B9CB0DA3}"/>
              </a:ext>
            </a:extLst>
          </p:cNvPr>
          <p:cNvSpPr txBox="1"/>
          <p:nvPr/>
        </p:nvSpPr>
        <p:spPr>
          <a:xfrm>
            <a:off x="8079709" y="1097311"/>
            <a:ext cx="4075331" cy="5065598"/>
          </a:xfrm>
          <a:prstGeom prst="rect">
            <a:avLst/>
          </a:prstGeom>
          <a:noFill/>
          <a:ln>
            <a:noFill/>
          </a:ln>
        </p:spPr>
        <p:txBody>
          <a:bodyPr spcFirstLastPara="1" wrap="square" lIns="0" tIns="0" rIns="0" bIns="0" anchor="t" anchorCtr="0">
            <a:noAutofit/>
          </a:bodyPr>
          <a:lstStyle/>
          <a:p>
            <a:pPr>
              <a:buClr>
                <a:srgbClr val="FFFFFF"/>
              </a:buClr>
              <a:buSzPts val="1500"/>
            </a:pPr>
            <a:endParaRPr lang="en-GB" sz="1200">
              <a:solidFill>
                <a:schemeClr val="tx1"/>
              </a:solidFill>
              <a:latin typeface="+mj-lt"/>
              <a:cs typeface="Calibri Light" panose="020F0302020204030204" pitchFamily="34" charset="0"/>
            </a:endParaRPr>
          </a:p>
          <a:p>
            <a:pPr>
              <a:buClr>
                <a:srgbClr val="FFFFFF"/>
              </a:buClr>
              <a:buSzPts val="1500"/>
            </a:pPr>
            <a:r>
              <a:rPr lang="en-GB" sz="1200">
                <a:solidFill>
                  <a:schemeClr val="tx1"/>
                </a:solidFill>
                <a:latin typeface="+mj-lt"/>
                <a:cs typeface="Calibri Light" panose="020F0302020204030204" pitchFamily="34" charset="0"/>
              </a:rPr>
              <a:t>White / White British decision makers / influencers at SMEs</a:t>
            </a:r>
          </a:p>
          <a:p>
            <a:pPr>
              <a:buClr>
                <a:srgbClr val="FFFFFF"/>
              </a:buClr>
              <a:buSzPts val="1500"/>
            </a:pPr>
            <a:endParaRPr lang="en-GB" sz="120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sz="1200">
                <a:solidFill>
                  <a:schemeClr val="tx1"/>
                </a:solidFill>
                <a:latin typeface="+mj-lt"/>
                <a:cs typeface="Calibri Light" panose="020F0302020204030204" pitchFamily="34" charset="0"/>
              </a:rPr>
              <a:t>Opportunity scores for the Speed and Respect claims themes have increased the most compared to the previous wave, albeit only slightly</a:t>
            </a:r>
          </a:p>
          <a:p>
            <a:pPr marL="171450" indent="-171450">
              <a:buClrTx/>
              <a:buSzPts val="1500"/>
              <a:buFont typeface="Arial" panose="020B0604020202020204" pitchFamily="34" charset="0"/>
              <a:buChar char="•"/>
            </a:pPr>
            <a:endParaRPr lang="en-GB" sz="120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sz="1200">
                <a:solidFill>
                  <a:schemeClr val="tx1"/>
                </a:solidFill>
                <a:latin typeface="+mj-lt"/>
                <a:cs typeface="Calibri Light" panose="020F0302020204030204" pitchFamily="34" charset="0"/>
              </a:rPr>
              <a:t>Speed is up by 1.12 points and Respect is up by 0.86 points. This is due to slight increases in the Importance attributed to these claims themes</a:t>
            </a:r>
          </a:p>
          <a:p>
            <a:pPr marL="171450" indent="-171450">
              <a:buClrTx/>
              <a:buSzPts val="1500"/>
              <a:buFont typeface="Arial" panose="020B0604020202020204" pitchFamily="34" charset="0"/>
              <a:buChar char="•"/>
            </a:pPr>
            <a:endParaRPr lang="en-GB" sz="120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sz="1200">
                <a:solidFill>
                  <a:schemeClr val="tx1"/>
                </a:solidFill>
                <a:latin typeface="+mj-lt"/>
                <a:cs typeface="Calibri Light" panose="020F0302020204030204" pitchFamily="34" charset="0"/>
              </a:rPr>
              <a:t>The single biggest factors to improving trust are SMEs getting a discount for staying with the same company and handling complaints professionally and fairly</a:t>
            </a:r>
          </a:p>
          <a:p>
            <a:pPr>
              <a:buClr>
                <a:srgbClr val="FFFFFF"/>
              </a:buClr>
              <a:buSzPts val="1500"/>
            </a:pPr>
            <a:endParaRPr lang="en-GB" sz="1200">
              <a:solidFill>
                <a:schemeClr val="tx1"/>
              </a:solidFill>
              <a:latin typeface="+mj-lt"/>
              <a:cs typeface="Calibri Light" panose="020F0302020204030204" pitchFamily="34" charset="0"/>
            </a:endParaRPr>
          </a:p>
          <a:p>
            <a:pPr>
              <a:buClr>
                <a:srgbClr val="FFFFFF"/>
              </a:buClr>
              <a:buSzPts val="1500"/>
            </a:pPr>
            <a:endParaRPr lang="en-GB" sz="1200">
              <a:solidFill>
                <a:schemeClr val="tx1"/>
              </a:solidFill>
              <a:latin typeface="+mj-lt"/>
              <a:cs typeface="Calibri Light" panose="020F0302020204030204" pitchFamily="34" charset="0"/>
            </a:endParaRPr>
          </a:p>
          <a:p>
            <a:pPr>
              <a:buClr>
                <a:srgbClr val="FFFFFF"/>
              </a:buClr>
              <a:buSzPts val="1500"/>
            </a:pPr>
            <a:r>
              <a:rPr lang="en-GB" sz="1200">
                <a:solidFill>
                  <a:schemeClr val="tx1"/>
                </a:solidFill>
                <a:latin typeface="+mj-lt"/>
                <a:cs typeface="Calibri Light" panose="020F0302020204030204" pitchFamily="34" charset="0"/>
              </a:rPr>
              <a:t>Ethnic minority decision makers / influencers at SMEs</a:t>
            </a:r>
          </a:p>
          <a:p>
            <a:pPr>
              <a:buClr>
                <a:srgbClr val="FFFFFF"/>
              </a:buClr>
              <a:buSzPts val="1500"/>
            </a:pPr>
            <a:endParaRPr lang="en-GB" sz="1200">
              <a:solidFill>
                <a:schemeClr val="tx1"/>
              </a:solidFill>
              <a:latin typeface="+mj-lt"/>
              <a:cs typeface="Calibri Light" panose="020F0302020204030204" pitchFamily="34" charset="0"/>
            </a:endParaRPr>
          </a:p>
          <a:p>
            <a:pPr marL="171450" indent="-171450">
              <a:buClr>
                <a:schemeClr val="tx1"/>
              </a:buClr>
              <a:buSzPts val="1500"/>
              <a:buFont typeface="Arial" panose="020B0604020202020204" pitchFamily="34" charset="0"/>
              <a:buChar char="•"/>
            </a:pPr>
            <a:r>
              <a:rPr lang="en-GB" sz="1200">
                <a:solidFill>
                  <a:schemeClr val="tx1">
                    <a:lumMod val="95000"/>
                    <a:lumOff val="5000"/>
                  </a:schemeClr>
                </a:solidFill>
                <a:latin typeface="+mj-lt"/>
                <a:cs typeface="Calibri Light" panose="020F0302020204030204" pitchFamily="34" charset="0"/>
              </a:rPr>
              <a:t>The Protection theme has increased the most as an opportunity score amongst Ethnic minorities.  It is up 1.25 points compared to wave 9&amp;10 due to a slight increase in importance attributed to it and a slight decrease in performance of their current provider  </a:t>
            </a:r>
          </a:p>
          <a:p>
            <a:pPr marL="171450" indent="-171450">
              <a:buClr>
                <a:schemeClr val="tx1"/>
              </a:buClr>
              <a:buSzPts val="1500"/>
              <a:buFont typeface="Arial" panose="020B0604020202020204" pitchFamily="34" charset="0"/>
              <a:buChar char="•"/>
            </a:pPr>
            <a:endParaRPr lang="en-GB" sz="1200">
              <a:solidFill>
                <a:schemeClr val="tx1">
                  <a:lumMod val="95000"/>
                  <a:lumOff val="5000"/>
                </a:schemeClr>
              </a:solidFill>
              <a:latin typeface="+mj-lt"/>
              <a:cs typeface="Calibri Light" panose="020F0302020204030204" pitchFamily="34" charset="0"/>
            </a:endParaRPr>
          </a:p>
          <a:p>
            <a:pPr marL="171450" indent="-171450">
              <a:buClr>
                <a:schemeClr val="tx1"/>
              </a:buClr>
              <a:buSzPts val="1500"/>
              <a:buFont typeface="Arial" panose="020B0604020202020204" pitchFamily="34" charset="0"/>
              <a:buChar char="•"/>
            </a:pPr>
            <a:r>
              <a:rPr lang="en-GB" sz="1200">
                <a:solidFill>
                  <a:schemeClr val="tx1">
                    <a:lumMod val="95000"/>
                    <a:lumOff val="5000"/>
                  </a:schemeClr>
                </a:solidFill>
                <a:latin typeface="+mj-lt"/>
                <a:cs typeface="Calibri Light" panose="020F0302020204030204" pitchFamily="34" charset="0"/>
              </a:rPr>
              <a:t>The single biggest factors to improving trust are SMEs getting a discount for staying with the same company and being able to go to their provider for advice</a:t>
            </a:r>
          </a:p>
          <a:p>
            <a:pPr marL="171450" indent="-171450">
              <a:buClr>
                <a:schemeClr val="tx1"/>
              </a:buClr>
              <a:buSzPts val="1500"/>
              <a:buFont typeface="Arial" panose="020B0604020202020204" pitchFamily="34" charset="0"/>
              <a:buChar char="•"/>
            </a:pPr>
            <a:endParaRPr lang="en-GB" sz="1200">
              <a:solidFill>
                <a:schemeClr val="tx1">
                  <a:lumMod val="95000"/>
                  <a:lumOff val="5000"/>
                </a:schemeClr>
              </a:solidFill>
              <a:latin typeface="+mj-lt"/>
              <a:cs typeface="Calibri Light" panose="020F0302020204030204" pitchFamily="34" charset="0"/>
            </a:endParaRPr>
          </a:p>
          <a:p>
            <a:pPr>
              <a:buClr>
                <a:schemeClr val="tx1"/>
              </a:buClr>
              <a:buSzPts val="1500"/>
            </a:pPr>
            <a:endParaRPr lang="en-GB" sz="1200">
              <a:solidFill>
                <a:schemeClr val="tx1">
                  <a:lumMod val="95000"/>
                  <a:lumOff val="5000"/>
                </a:schemeClr>
              </a:solidFill>
              <a:latin typeface="+mj-lt"/>
              <a:cs typeface="Calibri Light" panose="020F0302020204030204" pitchFamily="34" charset="0"/>
            </a:endParaRPr>
          </a:p>
          <a:p>
            <a:pPr>
              <a:buClr>
                <a:srgbClr val="FFFFFF"/>
              </a:buClr>
              <a:buSzPts val="1500"/>
            </a:pPr>
            <a:endParaRPr lang="en-GB" sz="1200">
              <a:solidFill>
                <a:schemeClr val="tx1"/>
              </a:solidFill>
              <a:latin typeface="+mj-lt"/>
              <a:cs typeface="Calibri Light" panose="020F0302020204030204" pitchFamily="34" charset="0"/>
            </a:endParaRPr>
          </a:p>
        </p:txBody>
      </p:sp>
      <p:sp>
        <p:nvSpPr>
          <p:cNvPr id="11" name="Google Shape;281;p26">
            <a:extLst>
              <a:ext uri="{FF2B5EF4-FFF2-40B4-BE49-F238E27FC236}">
                <a16:creationId xmlns:a16="http://schemas.microsoft.com/office/drawing/2014/main" id="{6BA30E1E-56C4-493B-8992-B93B1A6F3097}"/>
              </a:ext>
            </a:extLst>
          </p:cNvPr>
          <p:cNvSpPr txBox="1"/>
          <p:nvPr/>
        </p:nvSpPr>
        <p:spPr>
          <a:xfrm>
            <a:off x="0" y="6489757"/>
            <a:ext cx="8679664" cy="368243"/>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July 2022 &amp; Dec 2022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White/ White British n=1,231/222, Ethnic minorities n=247/78.</a:t>
            </a:r>
            <a:endParaRPr lang="en-GB" sz="800">
              <a:latin typeface="Arial" panose="020B0604020202020204" pitchFamily="34" charset="0"/>
              <a:cs typeface="Arial" panose="020B0604020202020204" pitchFamily="34" charset="0"/>
            </a:endParaRPr>
          </a:p>
        </p:txBody>
      </p:sp>
      <p:graphicFrame>
        <p:nvGraphicFramePr>
          <p:cNvPr id="7" name="Chart 6"/>
          <p:cNvGraphicFramePr/>
          <p:nvPr>
            <p:extLst>
              <p:ext uri="{D42A27DB-BD31-4B8C-83A1-F6EECF244321}">
                <p14:modId xmlns:p14="http://schemas.microsoft.com/office/powerpoint/2010/main" val="1064344634"/>
              </p:ext>
            </p:extLst>
          </p:nvPr>
        </p:nvGraphicFramePr>
        <p:xfrm>
          <a:off x="3861874" y="1424159"/>
          <a:ext cx="4185178" cy="47387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61659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July 2022 &amp; Dec 2022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1-5 employees n=436/40*  *low sample, 6-20 employees n= 478/119, More than 20 employees n=583/147.</a:t>
            </a:r>
            <a:endParaRPr lang="en-GB" sz="800">
              <a:latin typeface="Arial" panose="020B0604020202020204" pitchFamily="34" charset="0"/>
              <a:cs typeface="Arial" panose="020B0604020202020204" pitchFamily="34" charset="0"/>
            </a:endParaRPr>
          </a:p>
        </p:txBody>
      </p:sp>
      <p:sp>
        <p:nvSpPr>
          <p:cNvPr id="3" name="TextBox 2"/>
          <p:cNvSpPr txBox="1"/>
          <p:nvPr/>
        </p:nvSpPr>
        <p:spPr>
          <a:xfrm>
            <a:off x="248219" y="112471"/>
            <a:ext cx="11227990" cy="1508105"/>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SMEs Opportunity themes by number of employees – wave 10&amp;11</a:t>
            </a:r>
          </a:p>
          <a:p>
            <a:r>
              <a:rPr lang="en-GB" sz="1600">
                <a:solidFill>
                  <a:srgbClr val="008265"/>
                </a:solidFill>
                <a:latin typeface="+mj-lt"/>
                <a:cs typeface="Calibri Light" panose="020F0302020204030204" pitchFamily="34" charset="0"/>
              </a:rPr>
              <a:t>On average, the greatest opportunity to improve trust in SMEs continues to be with those employing more than 20 people, the average of all themes’ Opportunity scores for 20+ employees is 7.06 compared to 5.75 for 6-20 employees and 5.35 for 1-5 employees</a:t>
            </a:r>
          </a:p>
          <a:p>
            <a:endParaRPr lang="en-GB" sz="2400"/>
          </a:p>
        </p:txBody>
      </p:sp>
      <p:graphicFrame>
        <p:nvGraphicFramePr>
          <p:cNvPr id="6" name="Chart 5"/>
          <p:cNvGraphicFramePr/>
          <p:nvPr>
            <p:extLst>
              <p:ext uri="{D42A27DB-BD31-4B8C-83A1-F6EECF244321}">
                <p14:modId xmlns:p14="http://schemas.microsoft.com/office/powerpoint/2010/main" val="1230653473"/>
              </p:ext>
            </p:extLst>
          </p:nvPr>
        </p:nvGraphicFramePr>
        <p:xfrm>
          <a:off x="425998" y="1042762"/>
          <a:ext cx="3474314" cy="401387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25998" y="4926794"/>
            <a:ext cx="11534353" cy="1492716"/>
          </a:xfrm>
          <a:prstGeom prst="rect">
            <a:avLst/>
          </a:prstGeom>
          <a:noFill/>
        </p:spPr>
        <p:txBody>
          <a:bodyPr wrap="square" rtlCol="0">
            <a:spAutoFit/>
          </a:bodyPr>
          <a:lstStyle/>
          <a:p>
            <a:pPr marL="285750" indent="-285750">
              <a:buFont typeface="Arial" panose="020B0604020202020204" pitchFamily="34" charset="0"/>
              <a:buChar char="•"/>
            </a:pPr>
            <a:r>
              <a:rPr lang="en-GB" sz="1300">
                <a:solidFill>
                  <a:schemeClr val="tx1"/>
                </a:solidFill>
                <a:latin typeface="+mj-lt"/>
                <a:cs typeface="Calibri Light" panose="020F0302020204030204" pitchFamily="34" charset="0"/>
              </a:rPr>
              <a:t>SMEs employing more than 20 people have a higher stated importance score across each of the 9 themes compared to SMEs with fewer employees</a:t>
            </a:r>
          </a:p>
          <a:p>
            <a:pPr marL="285750" indent="-285750">
              <a:buFont typeface="Arial" panose="020B0604020202020204" pitchFamily="34" charset="0"/>
              <a:buChar char="•"/>
            </a:pPr>
            <a:endParaRPr lang="en-GB" sz="1300">
              <a:solidFill>
                <a:schemeClr val="tx1"/>
              </a:solidFill>
              <a:latin typeface="+mj-lt"/>
              <a:cs typeface="Calibri Light" panose="020F0302020204030204" pitchFamily="34" charset="0"/>
            </a:endParaRPr>
          </a:p>
          <a:p>
            <a:pPr marL="285750" indent="-285750">
              <a:buFont typeface="Arial" panose="020B0604020202020204" pitchFamily="34" charset="0"/>
              <a:buChar char="•"/>
            </a:pPr>
            <a:r>
              <a:rPr lang="en-GB" sz="1300">
                <a:solidFill>
                  <a:schemeClr val="tx1"/>
                </a:solidFill>
                <a:latin typeface="+mj-lt"/>
                <a:cs typeface="Calibri Light" panose="020F0302020204030204" pitchFamily="34" charset="0"/>
              </a:rPr>
              <a:t>Speed in relation to claims is the highest single opportunity score, for SMEs with more than 20 employees.  Loyalty is the key theme to improve for SMEs with 20 or less employees </a:t>
            </a:r>
          </a:p>
          <a:p>
            <a:endParaRPr lang="en-GB" sz="1300">
              <a:solidFill>
                <a:schemeClr val="tx1"/>
              </a:solidFill>
              <a:latin typeface="+mj-lt"/>
              <a:cs typeface="Calibri Light" panose="020F0302020204030204" pitchFamily="34" charset="0"/>
            </a:endParaRPr>
          </a:p>
          <a:p>
            <a:pPr marL="285750" indent="-285750">
              <a:buFont typeface="Arial" panose="020B0604020202020204" pitchFamily="34" charset="0"/>
              <a:buChar char="•"/>
            </a:pPr>
            <a:r>
              <a:rPr lang="en-GB" sz="1300">
                <a:solidFill>
                  <a:schemeClr val="tx1"/>
                </a:solidFill>
                <a:latin typeface="+mj-lt"/>
                <a:cs typeface="Calibri Light" panose="020F0302020204030204" pitchFamily="34" charset="0"/>
              </a:rPr>
              <a:t>Both the importance attributed to the three claims themes and performance scores of their current provider has slightly increased compared to wave 9&amp;10 for SMEs employing 6-20 people and SMEs with more than 20 employees</a:t>
            </a:r>
          </a:p>
        </p:txBody>
      </p:sp>
      <p:graphicFrame>
        <p:nvGraphicFramePr>
          <p:cNvPr id="11" name="Chart 10"/>
          <p:cNvGraphicFramePr/>
          <p:nvPr>
            <p:extLst>
              <p:ext uri="{D42A27DB-BD31-4B8C-83A1-F6EECF244321}">
                <p14:modId xmlns:p14="http://schemas.microsoft.com/office/powerpoint/2010/main" val="3254710341"/>
              </p:ext>
            </p:extLst>
          </p:nvPr>
        </p:nvGraphicFramePr>
        <p:xfrm>
          <a:off x="3975074" y="1042762"/>
          <a:ext cx="3474314" cy="40138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ext uri="{D42A27DB-BD31-4B8C-83A1-F6EECF244321}">
                <p14:modId xmlns:p14="http://schemas.microsoft.com/office/powerpoint/2010/main" val="1519751431"/>
              </p:ext>
            </p:extLst>
          </p:nvPr>
        </p:nvGraphicFramePr>
        <p:xfrm>
          <a:off x="7524150" y="1042762"/>
          <a:ext cx="3474314" cy="40138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53596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534959"/>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332636" y="-172846"/>
            <a:ext cx="11663292" cy="1816150"/>
          </a:xfrm>
          <a:prstGeom prst="rect">
            <a:avLst/>
          </a:prstGeom>
          <a:noFill/>
          <a:ln>
            <a:noFill/>
          </a:ln>
        </p:spPr>
        <p:txBody>
          <a:bodyPr spcFirstLastPara="1" wrap="square" lIns="0" tIns="0" rIns="0" bIns="0" anchor="t" anchorCtr="0">
            <a:noAutofit/>
          </a:bodyPr>
          <a:lstStyle/>
          <a:p>
            <a:pPr>
              <a:buClr>
                <a:srgbClr val="FFFFFF"/>
              </a:buClr>
              <a:buSzPts val="2400"/>
            </a:pPr>
            <a:endParaRPr sz="1600">
              <a:solidFill>
                <a:schemeClr val="bg2"/>
              </a:solidFill>
              <a:latin typeface="Calibri Light" panose="020F0302020204030204" pitchFamily="34" charset="0"/>
              <a:cs typeface="Calibri Light" panose="020F0302020204030204" pitchFamily="34" charset="0"/>
            </a:endParaRPr>
          </a:p>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SMEs Overall satisfaction with the policy held – wave 10&amp;11: </a:t>
            </a:r>
          </a:p>
          <a:p>
            <a:pPr>
              <a:buClr>
                <a:srgbClr val="FFFFFF"/>
              </a:buClr>
              <a:buSzPts val="1500"/>
            </a:pPr>
            <a:r>
              <a:rPr lang="en-GB" sz="1600">
                <a:solidFill>
                  <a:srgbClr val="008265"/>
                </a:solidFill>
                <a:latin typeface="+mj-lt"/>
                <a:cs typeface="Calibri Light" panose="020F0302020204030204" pitchFamily="34" charset="0"/>
              </a:rPr>
              <a:t>SME Overall satisfaction is 83%, a slight increase of 1 percentage point compared to wave 9&amp;10 and at its highest level since the Trust index started in 2019</a:t>
            </a:r>
          </a:p>
          <a:p>
            <a:pPr>
              <a:buClr>
                <a:srgbClr val="FFFFFF"/>
              </a:buClr>
              <a:buSzPts val="1500"/>
            </a:pPr>
            <a:endParaRPr lang="en-GB" sz="160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sz="1200">
                <a:solidFill>
                  <a:schemeClr val="tx1"/>
                </a:solidFill>
                <a:latin typeface="+mj-lt"/>
                <a:cs typeface="Calibri Light" panose="020F0302020204030204" pitchFamily="34" charset="0"/>
              </a:rPr>
              <a:t>SMEs are most satisfied with their Motor policy</a:t>
            </a:r>
          </a:p>
          <a:p>
            <a:pPr marL="171450" indent="-171450">
              <a:buClrTx/>
              <a:buSzPts val="1500"/>
              <a:buFont typeface="Arial" panose="020B0604020202020204" pitchFamily="34" charset="0"/>
              <a:buChar char="•"/>
            </a:pPr>
            <a:r>
              <a:rPr lang="en-GB" sz="1200">
                <a:solidFill>
                  <a:schemeClr val="tx1"/>
                </a:solidFill>
                <a:latin typeface="+mj-lt"/>
                <a:cs typeface="Calibri Light" panose="020F0302020204030204" pitchFamily="34" charset="0"/>
              </a:rPr>
              <a:t>SMEs that employ more than 20 people are more satisfied with their policy than the organisations with 1-5 or 6-20 employees</a:t>
            </a:r>
          </a:p>
          <a:p>
            <a:pPr marL="171450" indent="-171450">
              <a:buClrTx/>
              <a:buSzPts val="1500"/>
              <a:buFont typeface="Arial" panose="020B0604020202020204" pitchFamily="34" charset="0"/>
              <a:buChar char="•"/>
            </a:pPr>
            <a:r>
              <a:rPr lang="en-GB" sz="1200">
                <a:solidFill>
                  <a:schemeClr val="tx1"/>
                </a:solidFill>
                <a:latin typeface="+mj-lt"/>
                <a:cs typeface="Calibri Light" panose="020F0302020204030204" pitchFamily="34" charset="0"/>
              </a:rPr>
              <a:t>White / White British decision makers / influencers within SMEs are more satisfied than decision makers / influencers from an Ethnic minority group</a:t>
            </a:r>
          </a:p>
          <a:p>
            <a:pPr marL="171450" indent="-171450">
              <a:buClrTx/>
              <a:buSzPts val="1500"/>
              <a:buFont typeface="Arial" panose="020B0604020202020204" pitchFamily="34" charset="0"/>
              <a:buChar char="•"/>
            </a:pPr>
            <a:endParaRPr lang="en-GB" sz="120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endParaRPr lang="en-GB" sz="1200">
              <a:solidFill>
                <a:schemeClr val="bg2"/>
              </a:solidFill>
              <a:latin typeface="Calibri Light" panose="020F0302020204030204" pitchFamily="34" charset="0"/>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299171"/>
            <a:ext cx="9963187" cy="432195"/>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July 2022 &amp; Dec 2022 data. All SMEs that hold at least one (motor, travel, buildings and/or contents, business interruption) insurance policy: 18-34 n=733, 35-54 n=584 , 55 or older n=180, Male n=561, Female n=934, White/ White British n=1,231 , Ethnic minorities n=247, 1-5 employees n=436, 6-20 employees n=478, More than 20 employees n=583, Motor n=370, Employers’ Liability n=354, Buildings and/or Contents n=493, Business Interruption n=280 Total n=1,497.</a:t>
            </a:r>
            <a:r>
              <a:rPr lang="en-GB" sz="80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a:p>
            <a:endParaRPr lang="en-GB" sz="800">
              <a:solidFill>
                <a:schemeClr val="tx1"/>
              </a:solidFill>
              <a:latin typeface="Arial" panose="020B0604020202020204" pitchFamily="34" charset="0"/>
              <a:cs typeface="Arial" panose="020B0604020202020204" pitchFamily="34" charset="0"/>
            </a:endParaRPr>
          </a:p>
        </p:txBody>
      </p:sp>
      <p:graphicFrame>
        <p:nvGraphicFramePr>
          <p:cNvPr id="12" name="Chart 11"/>
          <p:cNvGraphicFramePr/>
          <p:nvPr>
            <p:extLst>
              <p:ext uri="{D42A27DB-BD31-4B8C-83A1-F6EECF244321}">
                <p14:modId xmlns:p14="http://schemas.microsoft.com/office/powerpoint/2010/main" val="2075854653"/>
              </p:ext>
            </p:extLst>
          </p:nvPr>
        </p:nvGraphicFramePr>
        <p:xfrm>
          <a:off x="0" y="1836872"/>
          <a:ext cx="12191999" cy="4845755"/>
        </p:xfrm>
        <a:graphic>
          <a:graphicData uri="http://schemas.openxmlformats.org/drawingml/2006/chart">
            <c:chart xmlns:c="http://schemas.openxmlformats.org/drawingml/2006/chart" xmlns:r="http://schemas.openxmlformats.org/officeDocument/2006/relationships" r:id="rId3"/>
          </a:graphicData>
        </a:graphic>
      </p:graphicFrame>
      <p:sp>
        <p:nvSpPr>
          <p:cNvPr id="13" name="Rounded Rectangle 12"/>
          <p:cNvSpPr/>
          <p:nvPr/>
        </p:nvSpPr>
        <p:spPr>
          <a:xfrm>
            <a:off x="126749" y="2247487"/>
            <a:ext cx="2136587"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9" name="Rounded Rectangle 18"/>
          <p:cNvSpPr/>
          <p:nvPr/>
        </p:nvSpPr>
        <p:spPr>
          <a:xfrm>
            <a:off x="5228552" y="2247487"/>
            <a:ext cx="2358252"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0" name="Rounded Rectangle 19"/>
          <p:cNvSpPr/>
          <p:nvPr/>
        </p:nvSpPr>
        <p:spPr>
          <a:xfrm>
            <a:off x="7586804" y="2247487"/>
            <a:ext cx="3041964"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1" name="Rounded Rectangle 20"/>
          <p:cNvSpPr/>
          <p:nvPr/>
        </p:nvSpPr>
        <p:spPr>
          <a:xfrm>
            <a:off x="2263338" y="2247487"/>
            <a:ext cx="1498861"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5" name="TextBox 14"/>
          <p:cNvSpPr txBox="1"/>
          <p:nvPr/>
        </p:nvSpPr>
        <p:spPr>
          <a:xfrm>
            <a:off x="450331" y="2399744"/>
            <a:ext cx="1320800" cy="261610"/>
          </a:xfrm>
          <a:prstGeom prst="rect">
            <a:avLst/>
          </a:prstGeom>
          <a:noFill/>
        </p:spPr>
        <p:txBody>
          <a:bodyPr wrap="square" rtlCol="0">
            <a:spAutoFit/>
          </a:bodyPr>
          <a:lstStyle/>
          <a:p>
            <a:pPr algn="ctr"/>
            <a:r>
              <a:rPr lang="en-GB" sz="1100"/>
              <a:t>Age</a:t>
            </a:r>
          </a:p>
        </p:txBody>
      </p:sp>
      <p:sp>
        <p:nvSpPr>
          <p:cNvPr id="24" name="TextBox 14"/>
          <p:cNvSpPr txBox="1"/>
          <p:nvPr/>
        </p:nvSpPr>
        <p:spPr>
          <a:xfrm>
            <a:off x="3803125" y="2399744"/>
            <a:ext cx="132080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a:t>Ethnicity</a:t>
            </a:r>
            <a:endParaRPr lang="en-GB" sz="1100"/>
          </a:p>
        </p:txBody>
      </p:sp>
      <p:sp>
        <p:nvSpPr>
          <p:cNvPr id="25" name="TextBox 14"/>
          <p:cNvSpPr txBox="1"/>
          <p:nvPr/>
        </p:nvSpPr>
        <p:spPr>
          <a:xfrm>
            <a:off x="5555119" y="2399744"/>
            <a:ext cx="170511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a:t>Number of employees</a:t>
            </a:r>
            <a:endParaRPr lang="en-GB" sz="1100"/>
          </a:p>
        </p:txBody>
      </p:sp>
      <p:sp>
        <p:nvSpPr>
          <p:cNvPr id="26" name="TextBox 14"/>
          <p:cNvSpPr txBox="1"/>
          <p:nvPr/>
        </p:nvSpPr>
        <p:spPr>
          <a:xfrm>
            <a:off x="8101497" y="2399744"/>
            <a:ext cx="170511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a:t>Policy type held</a:t>
            </a:r>
            <a:endParaRPr lang="en-GB" sz="1100"/>
          </a:p>
        </p:txBody>
      </p:sp>
      <p:sp>
        <p:nvSpPr>
          <p:cNvPr id="29" name="Rounded Rectangle 28"/>
          <p:cNvSpPr/>
          <p:nvPr/>
        </p:nvSpPr>
        <p:spPr>
          <a:xfrm>
            <a:off x="3762201" y="2247487"/>
            <a:ext cx="1466350"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69967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3" name="TextBox 2"/>
          <p:cNvSpPr txBox="1"/>
          <p:nvPr/>
        </p:nvSpPr>
        <p:spPr>
          <a:xfrm>
            <a:off x="422143" y="289187"/>
            <a:ext cx="11227990" cy="1200329"/>
          </a:xfrm>
          <a:prstGeom prst="rect">
            <a:avLst/>
          </a:prstGeom>
          <a:noFill/>
        </p:spPr>
        <p:txBody>
          <a:bodyPr wrap="square" rtlCol="0">
            <a:spAutoFit/>
          </a:bodyPr>
          <a:lstStyle/>
          <a:p>
            <a:r>
              <a:rPr lang="en-GB" sz="2400" b="1">
                <a:solidFill>
                  <a:schemeClr val="bg2"/>
                </a:solidFill>
                <a:latin typeface="Calibri Light" panose="020F0302020204030204" pitchFamily="34" charset="0"/>
                <a:cs typeface="Calibri Light" panose="020F0302020204030204" pitchFamily="34" charset="0"/>
              </a:rPr>
              <a:t>In comparison to 2018, Loyalty remains the number one consumer opportunity for the insurance industry, followed by Confidence and Ease themes.</a:t>
            </a:r>
          </a:p>
          <a:p>
            <a:endParaRPr lang="en-GB" sz="2400"/>
          </a:p>
        </p:txBody>
      </p:sp>
      <p:sp>
        <p:nvSpPr>
          <p:cNvPr id="2" name="Title 1"/>
          <p:cNvSpPr>
            <a:spLocks noGrp="1"/>
          </p:cNvSpPr>
          <p:nvPr>
            <p:ph type="ctrTitle"/>
          </p:nvPr>
        </p:nvSpPr>
        <p:spPr>
          <a:xfrm>
            <a:off x="2116668" y="1947772"/>
            <a:ext cx="9621007" cy="1839650"/>
          </a:xfrm>
        </p:spPr>
        <p:txBody>
          <a:bodyPr/>
          <a:lstStyle/>
          <a:p>
            <a:pPr>
              <a:lnSpc>
                <a:spcPct val="150000"/>
              </a:lnSpc>
            </a:pPr>
            <a:r>
              <a:rPr lang="en-GB" sz="4000" b="1">
                <a:latin typeface="Rockwell" panose="02060603020205020403" pitchFamily="18" charset="0"/>
                <a:cs typeface="Calibri Light" panose="020F0302020204030204" pitchFamily="34" charset="0"/>
              </a:rPr>
              <a:t>Appendix</a:t>
            </a:r>
            <a:br>
              <a:rPr lang="en-GB" sz="4000" b="1">
                <a:latin typeface="Rockwell" panose="02060603020205020403" pitchFamily="18" charset="0"/>
                <a:cs typeface="Calibri Light" panose="020F0302020204030204" pitchFamily="34" charset="0"/>
              </a:rPr>
            </a:br>
            <a:endParaRPr lang="en-GB" sz="4000" b="1">
              <a:latin typeface="Rockwell" panose="02060603020205020403" pitchFamily="18" charset="0"/>
              <a:cs typeface="Calibri Light" panose="020F0302020204030204" pitchFamily="34" charset="0"/>
            </a:endParaRPr>
          </a:p>
        </p:txBody>
      </p:sp>
    </p:spTree>
    <p:extLst>
      <p:ext uri="{BB962C8B-B14F-4D97-AF65-F5344CB8AC3E}">
        <p14:creationId xmlns:p14="http://schemas.microsoft.com/office/powerpoint/2010/main" val="2463733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34003" y="162688"/>
            <a:ext cx="11227990" cy="523220"/>
          </a:xfrm>
          <a:prstGeom prst="rect">
            <a:avLst/>
          </a:prstGeom>
          <a:noFill/>
        </p:spPr>
        <p:txBody>
          <a:bodyPr wrap="square" rtlCol="0">
            <a:spAutoFit/>
          </a:bodyPr>
          <a:lstStyle/>
          <a:p>
            <a:r>
              <a:rPr lang="en-GB" sz="2800" b="1">
                <a:solidFill>
                  <a:schemeClr val="bg2"/>
                </a:solidFill>
                <a:latin typeface="Rockwell" panose="02060603020205020403" pitchFamily="18" charset="0"/>
                <a:cs typeface="Calibri Light" panose="020F0302020204030204" pitchFamily="34" charset="0"/>
              </a:rPr>
              <a:t>Background and methodology</a:t>
            </a:r>
            <a:endParaRPr lang="en-GB" sz="2800">
              <a:latin typeface="Rockwell" panose="02060603020205020403"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1129" y="3414833"/>
            <a:ext cx="5048632" cy="2920657"/>
          </a:xfrm>
          <a:prstGeom prst="rect">
            <a:avLst/>
          </a:prstGeom>
        </p:spPr>
      </p:pic>
      <p:sp>
        <p:nvSpPr>
          <p:cNvPr id="5" name="Rectangle 4"/>
          <p:cNvSpPr/>
          <p:nvPr/>
        </p:nvSpPr>
        <p:spPr>
          <a:xfrm>
            <a:off x="319235" y="1070478"/>
            <a:ext cx="5048632" cy="4300665"/>
          </a:xfrm>
          <a:prstGeom prst="rect">
            <a:avLst/>
          </a:prstGeom>
        </p:spPr>
        <p:txBody>
          <a:bodyPr wrap="square">
            <a:spAutoFit/>
          </a:bodyPr>
          <a:lstStyle/>
          <a:p>
            <a:pPr marL="171450" indent="-171450">
              <a:lnSpc>
                <a:spcPct val="114000"/>
              </a:lnSpc>
              <a:spcAft>
                <a:spcPts val="600"/>
              </a:spcAft>
              <a:buFont typeface="Arial" panose="020B0604020202020204" pitchFamily="34" charset="0"/>
              <a:buChar char="•"/>
            </a:pPr>
            <a:r>
              <a:rPr lang="en-GB">
                <a:solidFill>
                  <a:schemeClr val="bg2">
                    <a:lumMod val="25000"/>
                  </a:schemeClr>
                </a:solidFill>
                <a:latin typeface="+mj-lt"/>
                <a:cs typeface="Calibri Light" panose="020F0302020204030204" pitchFamily="34" charset="0"/>
              </a:rPr>
              <a:t>As part of the Institute of Customer Service/CII Trust in Insurance tracker, 1,001 consumers and 1,497 SME employees, who are involved in the insurance buying decisions, were surveyed</a:t>
            </a:r>
          </a:p>
          <a:p>
            <a:pPr marL="171450" indent="-171450">
              <a:lnSpc>
                <a:spcPct val="114000"/>
              </a:lnSpc>
              <a:spcAft>
                <a:spcPts val="600"/>
              </a:spcAft>
              <a:buFont typeface="Arial" panose="020B0604020202020204" pitchFamily="34" charset="0"/>
              <a:buChar char="•"/>
            </a:pPr>
            <a:endParaRPr lang="en-GB">
              <a:solidFill>
                <a:schemeClr val="bg2">
                  <a:lumMod val="25000"/>
                </a:schemeClr>
              </a:solidFill>
              <a:latin typeface="+mj-lt"/>
              <a:cs typeface="Calibri Light" panose="020F0302020204030204" pitchFamily="34" charset="0"/>
            </a:endParaRPr>
          </a:p>
          <a:p>
            <a:pPr marL="171450" indent="-171450">
              <a:lnSpc>
                <a:spcPct val="114000"/>
              </a:lnSpc>
              <a:spcAft>
                <a:spcPts val="600"/>
              </a:spcAft>
              <a:buFont typeface="Arial" panose="020B0604020202020204" pitchFamily="34" charset="0"/>
              <a:buChar char="•"/>
            </a:pPr>
            <a:r>
              <a:rPr lang="en-GB">
                <a:solidFill>
                  <a:schemeClr val="bg2">
                    <a:lumMod val="25000"/>
                  </a:schemeClr>
                </a:solidFill>
                <a:latin typeface="+mj-lt"/>
                <a:cs typeface="Calibri Light" panose="020F0302020204030204" pitchFamily="34" charset="0"/>
              </a:rPr>
              <a:t>For this report we have analysed the combined data sets from data collected in July 2022 and December 2022</a:t>
            </a:r>
          </a:p>
          <a:p>
            <a:pPr marL="171450" indent="-171450">
              <a:lnSpc>
                <a:spcPct val="114000"/>
              </a:lnSpc>
              <a:spcAft>
                <a:spcPts val="600"/>
              </a:spcAft>
              <a:buFont typeface="Arial" panose="020B0604020202020204" pitchFamily="34" charset="0"/>
              <a:buChar char="•"/>
            </a:pPr>
            <a:endParaRPr lang="en-GB">
              <a:solidFill>
                <a:schemeClr val="bg2">
                  <a:lumMod val="25000"/>
                </a:schemeClr>
              </a:solidFill>
              <a:latin typeface="+mj-lt"/>
              <a:cs typeface="Calibri Light" panose="020F0302020204030204" pitchFamily="34" charset="0"/>
            </a:endParaRPr>
          </a:p>
          <a:p>
            <a:pPr marL="171450" indent="-171450">
              <a:lnSpc>
                <a:spcPct val="114000"/>
              </a:lnSpc>
              <a:spcAft>
                <a:spcPts val="600"/>
              </a:spcAft>
              <a:buFont typeface="Arial" panose="020B0604020202020204" pitchFamily="34" charset="0"/>
              <a:buChar char="•"/>
            </a:pPr>
            <a:r>
              <a:rPr lang="en-GB">
                <a:solidFill>
                  <a:schemeClr val="bg2">
                    <a:lumMod val="25000"/>
                  </a:schemeClr>
                </a:solidFill>
                <a:latin typeface="+mj-lt"/>
                <a:cs typeface="Calibri Light" panose="020F0302020204030204" pitchFamily="34" charset="0"/>
              </a:rPr>
              <a:t>Consumer participants who hold at least a Motor, Travel         or Buildings / Contents policy</a:t>
            </a:r>
          </a:p>
          <a:p>
            <a:pPr>
              <a:lnSpc>
                <a:spcPct val="114000"/>
              </a:lnSpc>
              <a:spcAft>
                <a:spcPts val="600"/>
              </a:spcAft>
            </a:pPr>
            <a:endParaRPr lang="en-GB">
              <a:solidFill>
                <a:schemeClr val="bg2">
                  <a:lumMod val="25000"/>
                </a:schemeClr>
              </a:solidFill>
              <a:latin typeface="+mj-lt"/>
              <a:cs typeface="Calibri Light" panose="020F0302020204030204" pitchFamily="34" charset="0"/>
            </a:endParaRPr>
          </a:p>
          <a:p>
            <a:pPr marL="171450" indent="-171450">
              <a:lnSpc>
                <a:spcPct val="114000"/>
              </a:lnSpc>
              <a:spcAft>
                <a:spcPts val="600"/>
              </a:spcAft>
              <a:buFont typeface="Arial" panose="020B0604020202020204" pitchFamily="34" charset="0"/>
              <a:buChar char="•"/>
            </a:pPr>
            <a:r>
              <a:rPr lang="en-GB">
                <a:solidFill>
                  <a:schemeClr val="bg2">
                    <a:lumMod val="25000"/>
                  </a:schemeClr>
                </a:solidFill>
                <a:latin typeface="+mj-lt"/>
                <a:cs typeface="Calibri Light" panose="020F0302020204030204" pitchFamily="34" charset="0"/>
              </a:rPr>
              <a:t>SME participants who hold at least a Motor, Employers’ liability, Buildings / Contents or a Business Interruption policy</a:t>
            </a:r>
          </a:p>
          <a:p>
            <a:pPr marL="171450" indent="-171450">
              <a:lnSpc>
                <a:spcPct val="114000"/>
              </a:lnSpc>
              <a:spcAft>
                <a:spcPts val="600"/>
              </a:spcAft>
              <a:buFont typeface="Arial" panose="020B0604020202020204" pitchFamily="34" charset="0"/>
              <a:buChar char="•"/>
            </a:pPr>
            <a:endParaRPr lang="en-GB">
              <a:solidFill>
                <a:schemeClr val="bg2">
                  <a:lumMod val="25000"/>
                </a:schemeClr>
              </a:solidFill>
              <a:latin typeface="Calibri Light" panose="020F0302020204030204" pitchFamily="34" charset="0"/>
              <a:cs typeface="Calibri Light" panose="020F0302020204030204" pitchFamily="34" charset="0"/>
            </a:endParaRPr>
          </a:p>
        </p:txBody>
      </p:sp>
      <p:sp>
        <p:nvSpPr>
          <p:cNvPr id="4" name="TextBox 3"/>
          <p:cNvSpPr txBox="1"/>
          <p:nvPr/>
        </p:nvSpPr>
        <p:spPr>
          <a:xfrm>
            <a:off x="5747999" y="1438486"/>
            <a:ext cx="6275894" cy="1944763"/>
          </a:xfrm>
          <a:prstGeom prst="rect">
            <a:avLst/>
          </a:prstGeom>
          <a:noFill/>
        </p:spPr>
        <p:txBody>
          <a:bodyPr wrap="square" rtlCol="0">
            <a:spAutoFit/>
          </a:bodyPr>
          <a:lstStyle/>
          <a:p>
            <a:pPr marL="171450" indent="-171450">
              <a:lnSpc>
                <a:spcPct val="114000"/>
              </a:lnSpc>
              <a:spcAft>
                <a:spcPts val="600"/>
              </a:spcAft>
              <a:buFont typeface="Arial" panose="020B0604020202020204" pitchFamily="34" charset="0"/>
              <a:buChar char="•"/>
            </a:pPr>
            <a:r>
              <a:rPr lang="en-GB">
                <a:solidFill>
                  <a:schemeClr val="bg2">
                    <a:lumMod val="25000"/>
                  </a:schemeClr>
                </a:solidFill>
                <a:cs typeface="Calibri Light" panose="020F0302020204030204" pitchFamily="34" charset="0"/>
              </a:rPr>
              <a:t>The research asked customers to rate  “importance”  and their current insurers’  “performance” on 49 statements across 9 themes. These responses have been used to create “opportunity” scores</a:t>
            </a:r>
          </a:p>
          <a:p>
            <a:pPr marL="171450" indent="-171450">
              <a:lnSpc>
                <a:spcPct val="114000"/>
              </a:lnSpc>
              <a:spcAft>
                <a:spcPts val="600"/>
              </a:spcAft>
              <a:buFont typeface="Arial" panose="020B0604020202020204" pitchFamily="34" charset="0"/>
              <a:buChar char="•"/>
            </a:pPr>
            <a:r>
              <a:rPr lang="en-GB">
                <a:solidFill>
                  <a:schemeClr val="bg2">
                    <a:lumMod val="25000"/>
                  </a:schemeClr>
                </a:solidFill>
                <a:cs typeface="Calibri Light" panose="020F0302020204030204" pitchFamily="34" charset="0"/>
              </a:rPr>
              <a:t>Importance / Performance scores can take values from -10 to +10, while opportunity scores from -30 to +30. </a:t>
            </a:r>
          </a:p>
          <a:p>
            <a:pPr marL="171450" indent="-171450">
              <a:lnSpc>
                <a:spcPct val="114000"/>
              </a:lnSpc>
              <a:spcAft>
                <a:spcPts val="600"/>
              </a:spcAft>
              <a:buFont typeface="Arial" panose="020B0604020202020204" pitchFamily="34" charset="0"/>
              <a:buChar char="•"/>
            </a:pPr>
            <a:r>
              <a:rPr lang="en-GB">
                <a:solidFill>
                  <a:schemeClr val="bg2">
                    <a:lumMod val="25000"/>
                  </a:schemeClr>
                </a:solidFill>
                <a:cs typeface="Calibri Light" panose="020F0302020204030204" pitchFamily="34" charset="0"/>
              </a:rPr>
              <a:t>The higher the opportunity score, the </a:t>
            </a:r>
            <a:r>
              <a:rPr lang="en-GB">
                <a:cs typeface="Calibri Light" panose="020F0302020204030204" pitchFamily="34" charset="0"/>
              </a:rPr>
              <a:t>greater the opportunity to deliver improved service and increase levels of trust. </a:t>
            </a:r>
            <a:endParaRPr lang="en-GB">
              <a:solidFill>
                <a:schemeClr val="bg2">
                  <a:lumMod val="25000"/>
                </a:schemeClr>
              </a:solidFill>
              <a:cs typeface="Calibri Light" panose="020F0302020204030204" pitchFamily="34" charset="0"/>
            </a:endParaRPr>
          </a:p>
        </p:txBody>
      </p:sp>
      <p:sp>
        <p:nvSpPr>
          <p:cNvPr id="6" name="TextBox 5"/>
          <p:cNvSpPr txBox="1"/>
          <p:nvPr/>
        </p:nvSpPr>
        <p:spPr>
          <a:xfrm>
            <a:off x="5939502" y="917168"/>
            <a:ext cx="5043368" cy="338554"/>
          </a:xfrm>
          <a:prstGeom prst="rect">
            <a:avLst/>
          </a:prstGeom>
          <a:noFill/>
        </p:spPr>
        <p:txBody>
          <a:bodyPr wrap="none" rtlCol="0">
            <a:spAutoFit/>
          </a:bodyPr>
          <a:lstStyle/>
          <a:p>
            <a:r>
              <a:rPr lang="en-GB" sz="1600" b="1">
                <a:solidFill>
                  <a:schemeClr val="bg2"/>
                </a:solidFill>
              </a:rPr>
              <a:t>Importance, performance and opportunity scores </a:t>
            </a:r>
          </a:p>
        </p:txBody>
      </p:sp>
    </p:spTree>
    <p:extLst>
      <p:ext uri="{BB962C8B-B14F-4D97-AF65-F5344CB8AC3E}">
        <p14:creationId xmlns:p14="http://schemas.microsoft.com/office/powerpoint/2010/main" val="1021634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81741" y="387432"/>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Sample characteristics for both surveys - waves 10 &amp; 11 (July 2022 &amp; Dec 2022)</a:t>
            </a:r>
          </a:p>
        </p:txBody>
      </p:sp>
      <p:sp>
        <p:nvSpPr>
          <p:cNvPr id="4" name="Rectangle 3"/>
          <p:cNvSpPr/>
          <p:nvPr/>
        </p:nvSpPr>
        <p:spPr>
          <a:xfrm>
            <a:off x="9639738" y="1981138"/>
            <a:ext cx="1549959" cy="763117"/>
          </a:xfrm>
          <a:prstGeom prst="rect">
            <a:avLst/>
          </a:prstGeom>
          <a:noFill/>
          <a:ln>
            <a:solidFill>
              <a:srgbClr val="15AD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Gender</a:t>
            </a:r>
            <a:endParaRPr lang="en-GB" sz="1100">
              <a:solidFill>
                <a:schemeClr val="tx1"/>
              </a:solidFill>
              <a:latin typeface="+mj-lt"/>
            </a:endParaRPr>
          </a:p>
          <a:p>
            <a:pPr algn="ctr"/>
            <a:r>
              <a:rPr lang="en-GB" sz="1100">
                <a:solidFill>
                  <a:schemeClr val="tx1"/>
                </a:solidFill>
                <a:latin typeface="+mj-lt"/>
              </a:rPr>
              <a:t>Females 51%</a:t>
            </a:r>
          </a:p>
          <a:p>
            <a:pPr algn="ctr"/>
            <a:r>
              <a:rPr lang="en-GB" sz="1100">
                <a:solidFill>
                  <a:schemeClr val="tx1"/>
                </a:solidFill>
                <a:latin typeface="+mj-lt"/>
              </a:rPr>
              <a:t>Males 49%</a:t>
            </a:r>
          </a:p>
        </p:txBody>
      </p:sp>
      <p:pic>
        <p:nvPicPr>
          <p:cNvPr id="6" name="Picture 5"/>
          <p:cNvPicPr>
            <a:picLocks noChangeAspect="1"/>
          </p:cNvPicPr>
          <p:nvPr/>
        </p:nvPicPr>
        <p:blipFill>
          <a:blip r:embed="rId3">
            <a:clrChange>
              <a:clrFrom>
                <a:srgbClr val="FFFFFF"/>
              </a:clrFrom>
              <a:clrTo>
                <a:srgbClr val="FFFFFF">
                  <a:alpha val="0"/>
                </a:srgbClr>
              </a:clrTo>
            </a:clrChange>
            <a:duotone>
              <a:prstClr val="black"/>
              <a:schemeClr val="bg2">
                <a:tint val="45000"/>
                <a:satMod val="400000"/>
              </a:schemeClr>
            </a:duotone>
          </a:blip>
          <a:stretch>
            <a:fillRect/>
          </a:stretch>
        </p:blipFill>
        <p:spPr>
          <a:xfrm>
            <a:off x="9281274" y="1630711"/>
            <a:ext cx="637395" cy="637395"/>
          </a:xfrm>
          <a:prstGeom prst="rect">
            <a:avLst/>
          </a:prstGeom>
        </p:spPr>
      </p:pic>
      <p:sp>
        <p:nvSpPr>
          <p:cNvPr id="7" name="TextBox 6"/>
          <p:cNvSpPr txBox="1"/>
          <p:nvPr/>
        </p:nvSpPr>
        <p:spPr>
          <a:xfrm>
            <a:off x="634806" y="1001167"/>
            <a:ext cx="2582504" cy="307777"/>
          </a:xfrm>
          <a:prstGeom prst="rect">
            <a:avLst/>
          </a:prstGeom>
          <a:noFill/>
        </p:spPr>
        <p:txBody>
          <a:bodyPr wrap="square" rtlCol="0">
            <a:spAutoFit/>
          </a:bodyPr>
          <a:lstStyle/>
          <a:p>
            <a:r>
              <a:rPr lang="en-GB" b="1">
                <a:solidFill>
                  <a:srgbClr val="15ADD0"/>
                </a:solidFill>
                <a:latin typeface="+mj-lt"/>
                <a:cs typeface="Calibri Light" panose="020F0302020204030204" pitchFamily="34" charset="0"/>
              </a:rPr>
              <a:t>Consumer n=1,001</a:t>
            </a:r>
            <a:endParaRPr lang="en-GB" sz="1000">
              <a:solidFill>
                <a:srgbClr val="15ADD0"/>
              </a:solidFill>
              <a:latin typeface="+mj-lt"/>
            </a:endParaRPr>
          </a:p>
        </p:txBody>
      </p:sp>
      <p:sp>
        <p:nvSpPr>
          <p:cNvPr id="19" name="TextBox 18"/>
          <p:cNvSpPr txBox="1"/>
          <p:nvPr/>
        </p:nvSpPr>
        <p:spPr>
          <a:xfrm>
            <a:off x="689961" y="3486272"/>
            <a:ext cx="1960678" cy="307777"/>
          </a:xfrm>
          <a:prstGeom prst="rect">
            <a:avLst/>
          </a:prstGeom>
          <a:noFill/>
        </p:spPr>
        <p:txBody>
          <a:bodyPr wrap="square" rtlCol="0">
            <a:spAutoFit/>
          </a:bodyPr>
          <a:lstStyle/>
          <a:p>
            <a:r>
              <a:rPr lang="en-GB" b="1">
                <a:solidFill>
                  <a:srgbClr val="93C01F"/>
                </a:solidFill>
                <a:latin typeface="+mj-lt"/>
                <a:cs typeface="Calibri Light" panose="020F0302020204030204" pitchFamily="34" charset="0"/>
              </a:rPr>
              <a:t>SME n=1,497</a:t>
            </a:r>
            <a:endParaRPr lang="en-GB">
              <a:solidFill>
                <a:srgbClr val="93C01F"/>
              </a:solidFill>
              <a:latin typeface="+mj-lt"/>
            </a:endParaRPr>
          </a:p>
        </p:txBody>
      </p:sp>
      <p:sp>
        <p:nvSpPr>
          <p:cNvPr id="22" name="Rectangle 21"/>
          <p:cNvSpPr/>
          <p:nvPr/>
        </p:nvSpPr>
        <p:spPr>
          <a:xfrm>
            <a:off x="7100588" y="4098798"/>
            <a:ext cx="1915387" cy="1341784"/>
          </a:xfrm>
          <a:prstGeom prst="rect">
            <a:avLst/>
          </a:prstGeom>
          <a:noFill/>
          <a:ln>
            <a:solidFill>
              <a:srgbClr val="93C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Age</a:t>
            </a:r>
          </a:p>
          <a:p>
            <a:pPr algn="ctr"/>
            <a:r>
              <a:rPr lang="en-GB" sz="1100">
                <a:solidFill>
                  <a:schemeClr val="tx1"/>
                </a:solidFill>
                <a:latin typeface="+mj-lt"/>
              </a:rPr>
              <a:t>18-24 13%</a:t>
            </a:r>
          </a:p>
          <a:p>
            <a:pPr algn="ctr"/>
            <a:r>
              <a:rPr lang="en-GB" sz="1100">
                <a:solidFill>
                  <a:schemeClr val="tx1"/>
                </a:solidFill>
                <a:latin typeface="+mj-lt"/>
              </a:rPr>
              <a:t>25-34 36%</a:t>
            </a:r>
          </a:p>
          <a:p>
            <a:pPr algn="ctr"/>
            <a:r>
              <a:rPr lang="en-GB" sz="1100">
                <a:solidFill>
                  <a:schemeClr val="tx1"/>
                </a:solidFill>
                <a:latin typeface="+mj-lt"/>
              </a:rPr>
              <a:t>35-44 28%</a:t>
            </a:r>
          </a:p>
          <a:p>
            <a:pPr algn="ctr"/>
            <a:r>
              <a:rPr lang="en-GB" sz="1100">
                <a:solidFill>
                  <a:schemeClr val="tx1"/>
                </a:solidFill>
                <a:latin typeface="+mj-lt"/>
              </a:rPr>
              <a:t>45-54 11%</a:t>
            </a:r>
          </a:p>
          <a:p>
            <a:pPr algn="ctr"/>
            <a:r>
              <a:rPr lang="en-GB" sz="1100">
                <a:solidFill>
                  <a:schemeClr val="tx1"/>
                </a:solidFill>
                <a:latin typeface="+mj-lt"/>
              </a:rPr>
              <a:t>55-64 9% </a:t>
            </a:r>
          </a:p>
          <a:p>
            <a:pPr algn="ctr"/>
            <a:r>
              <a:rPr lang="en-GB" sz="1100">
                <a:solidFill>
                  <a:schemeClr val="tx1"/>
                </a:solidFill>
                <a:latin typeface="+mj-lt"/>
              </a:rPr>
              <a:t>65 or older 3%</a:t>
            </a:r>
          </a:p>
        </p:txBody>
      </p:sp>
      <p:sp>
        <p:nvSpPr>
          <p:cNvPr id="23" name="Rectangle 22"/>
          <p:cNvSpPr/>
          <p:nvPr/>
        </p:nvSpPr>
        <p:spPr>
          <a:xfrm>
            <a:off x="599524" y="1529081"/>
            <a:ext cx="3309113" cy="1784041"/>
          </a:xfrm>
          <a:prstGeom prst="rect">
            <a:avLst/>
          </a:prstGeom>
          <a:noFill/>
          <a:ln>
            <a:solidFill>
              <a:srgbClr val="15AD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Insurance policies held</a:t>
            </a:r>
            <a:endParaRPr lang="en-GB" sz="1100">
              <a:solidFill>
                <a:schemeClr val="tx1"/>
              </a:solidFill>
              <a:latin typeface="+mj-lt"/>
            </a:endParaRPr>
          </a:p>
          <a:p>
            <a:pPr algn="ctr"/>
            <a:r>
              <a:rPr lang="en-GB" sz="1100">
                <a:solidFill>
                  <a:schemeClr val="tx1"/>
                </a:solidFill>
                <a:latin typeface="+mj-lt"/>
              </a:rPr>
              <a:t>Motor 83%</a:t>
            </a:r>
          </a:p>
          <a:p>
            <a:pPr algn="ctr"/>
            <a:r>
              <a:rPr lang="en-GB" sz="1100">
                <a:solidFill>
                  <a:schemeClr val="tx1"/>
                </a:solidFill>
                <a:latin typeface="+mj-lt"/>
              </a:rPr>
              <a:t>Travel 41%</a:t>
            </a:r>
          </a:p>
          <a:p>
            <a:pPr algn="ctr"/>
            <a:r>
              <a:rPr lang="en-GB" sz="1100">
                <a:solidFill>
                  <a:schemeClr val="tx1"/>
                </a:solidFill>
                <a:latin typeface="+mj-lt"/>
              </a:rPr>
              <a:t>Buildings / Contents 82%</a:t>
            </a:r>
          </a:p>
          <a:p>
            <a:pPr algn="ctr"/>
            <a:endParaRPr lang="en-GB" sz="1100">
              <a:solidFill>
                <a:schemeClr val="tx1"/>
              </a:solidFill>
              <a:latin typeface="+mj-lt"/>
            </a:endParaRPr>
          </a:p>
          <a:p>
            <a:pPr algn="ctr"/>
            <a:r>
              <a:rPr lang="en-GB" sz="1100" b="1">
                <a:solidFill>
                  <a:schemeClr val="tx1"/>
                </a:solidFill>
                <a:latin typeface="+mj-lt"/>
              </a:rPr>
              <a:t>14% have claimed on at least one of the below</a:t>
            </a:r>
            <a:r>
              <a:rPr lang="en-GB" sz="1100">
                <a:solidFill>
                  <a:schemeClr val="tx1"/>
                </a:solidFill>
                <a:latin typeface="+mj-lt"/>
              </a:rPr>
              <a:t>:</a:t>
            </a:r>
          </a:p>
          <a:p>
            <a:pPr algn="ctr"/>
            <a:r>
              <a:rPr lang="en-GB" sz="1100">
                <a:solidFill>
                  <a:schemeClr val="tx1"/>
                </a:solidFill>
                <a:latin typeface="+mj-lt"/>
              </a:rPr>
              <a:t>Motor 52%</a:t>
            </a:r>
          </a:p>
          <a:p>
            <a:pPr algn="ctr"/>
            <a:r>
              <a:rPr lang="en-GB" sz="1100">
                <a:solidFill>
                  <a:schemeClr val="tx1"/>
                </a:solidFill>
                <a:latin typeface="+mj-lt"/>
              </a:rPr>
              <a:t>Travel 32%</a:t>
            </a:r>
          </a:p>
          <a:p>
            <a:pPr algn="ctr"/>
            <a:r>
              <a:rPr lang="en-GB" sz="1100">
                <a:solidFill>
                  <a:schemeClr val="tx1"/>
                </a:solidFill>
                <a:latin typeface="+mj-lt"/>
              </a:rPr>
              <a:t>Buildings/Contents 43</a:t>
            </a:r>
            <a:r>
              <a:rPr lang="en-GB" sz="1100">
                <a:solidFill>
                  <a:schemeClr val="tx1"/>
                </a:solidFill>
              </a:rPr>
              <a:t>%</a:t>
            </a:r>
          </a:p>
        </p:txBody>
      </p:sp>
      <p:sp>
        <p:nvSpPr>
          <p:cNvPr id="25" name="Rectangle 24"/>
          <p:cNvSpPr/>
          <p:nvPr/>
        </p:nvSpPr>
        <p:spPr>
          <a:xfrm>
            <a:off x="671855" y="3794049"/>
            <a:ext cx="3291909" cy="1831809"/>
          </a:xfrm>
          <a:prstGeom prst="rect">
            <a:avLst/>
          </a:prstGeom>
          <a:noFill/>
          <a:ln>
            <a:solidFill>
              <a:srgbClr val="93C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Insurance policies held</a:t>
            </a:r>
            <a:endParaRPr lang="en-GB" sz="1100">
              <a:solidFill>
                <a:schemeClr val="tx1"/>
              </a:solidFill>
              <a:latin typeface="+mj-lt"/>
            </a:endParaRPr>
          </a:p>
          <a:p>
            <a:pPr algn="ctr"/>
            <a:r>
              <a:rPr lang="en-GB" sz="1100">
                <a:solidFill>
                  <a:schemeClr val="tx1"/>
                </a:solidFill>
                <a:latin typeface="+mj-lt"/>
              </a:rPr>
              <a:t>Motor 60%</a:t>
            </a:r>
          </a:p>
          <a:p>
            <a:pPr algn="ctr"/>
            <a:r>
              <a:rPr lang="en-GB" sz="1100">
                <a:solidFill>
                  <a:schemeClr val="tx1"/>
                </a:solidFill>
                <a:latin typeface="+mj-lt"/>
              </a:rPr>
              <a:t>Employers’ liability 57%</a:t>
            </a:r>
          </a:p>
          <a:p>
            <a:pPr algn="ctr"/>
            <a:r>
              <a:rPr lang="en-GB" sz="1100">
                <a:solidFill>
                  <a:schemeClr val="tx1"/>
                </a:solidFill>
                <a:latin typeface="+mj-lt"/>
              </a:rPr>
              <a:t>Buildings/ Contents 77%</a:t>
            </a:r>
          </a:p>
          <a:p>
            <a:pPr algn="ctr"/>
            <a:r>
              <a:rPr lang="en-GB" sz="1100">
                <a:solidFill>
                  <a:schemeClr val="tx1"/>
                </a:solidFill>
                <a:latin typeface="+mj-lt"/>
              </a:rPr>
              <a:t>Business interruption 20%</a:t>
            </a:r>
          </a:p>
          <a:p>
            <a:pPr algn="ctr"/>
            <a:endParaRPr lang="en-GB" sz="1100">
              <a:solidFill>
                <a:schemeClr val="tx1"/>
              </a:solidFill>
              <a:latin typeface="+mj-lt"/>
            </a:endParaRPr>
          </a:p>
          <a:p>
            <a:pPr algn="ctr"/>
            <a:r>
              <a:rPr lang="en-GB" sz="1100" b="1">
                <a:solidFill>
                  <a:schemeClr val="tx1"/>
                </a:solidFill>
                <a:latin typeface="+mj-lt"/>
              </a:rPr>
              <a:t>20% have claimed on at least one of the below</a:t>
            </a:r>
            <a:r>
              <a:rPr lang="en-GB" sz="1100">
                <a:solidFill>
                  <a:schemeClr val="tx1"/>
                </a:solidFill>
                <a:latin typeface="+mj-lt"/>
              </a:rPr>
              <a:t>:</a:t>
            </a:r>
          </a:p>
          <a:p>
            <a:pPr algn="ctr"/>
            <a:r>
              <a:rPr lang="en-GB" sz="1100">
                <a:solidFill>
                  <a:schemeClr val="tx1"/>
                </a:solidFill>
                <a:latin typeface="+mj-lt"/>
              </a:rPr>
              <a:t>Motor 47%</a:t>
            </a:r>
          </a:p>
          <a:p>
            <a:pPr algn="ctr"/>
            <a:r>
              <a:rPr lang="en-GB" sz="1100">
                <a:solidFill>
                  <a:schemeClr val="tx1"/>
                </a:solidFill>
                <a:latin typeface="+mj-lt"/>
              </a:rPr>
              <a:t>Employers’ liability 40%</a:t>
            </a:r>
          </a:p>
          <a:p>
            <a:pPr algn="ctr"/>
            <a:r>
              <a:rPr lang="en-GB" sz="1100">
                <a:solidFill>
                  <a:schemeClr val="tx1"/>
                </a:solidFill>
                <a:latin typeface="+mj-lt"/>
              </a:rPr>
              <a:t>Buildings/ Contents 55%</a:t>
            </a:r>
          </a:p>
          <a:p>
            <a:pPr algn="ctr"/>
            <a:r>
              <a:rPr lang="en-GB" sz="1100">
                <a:solidFill>
                  <a:schemeClr val="tx1"/>
                </a:solidFill>
                <a:latin typeface="+mj-lt"/>
              </a:rPr>
              <a:t>Business interruption 30%</a:t>
            </a:r>
          </a:p>
        </p:txBody>
      </p:sp>
      <p:sp>
        <p:nvSpPr>
          <p:cNvPr id="26" name="Rectangle 25"/>
          <p:cNvSpPr/>
          <p:nvPr/>
        </p:nvSpPr>
        <p:spPr>
          <a:xfrm>
            <a:off x="9833037" y="4634321"/>
            <a:ext cx="1549959" cy="763117"/>
          </a:xfrm>
          <a:prstGeom prst="rect">
            <a:avLst/>
          </a:prstGeom>
          <a:noFill/>
          <a:ln>
            <a:solidFill>
              <a:srgbClr val="93C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Gender</a:t>
            </a:r>
            <a:endParaRPr lang="en-GB" sz="1100">
              <a:solidFill>
                <a:schemeClr val="tx1"/>
              </a:solidFill>
              <a:latin typeface="+mj-lt"/>
            </a:endParaRPr>
          </a:p>
          <a:p>
            <a:pPr algn="ctr"/>
            <a:r>
              <a:rPr lang="en-GB" sz="1100">
                <a:solidFill>
                  <a:schemeClr val="tx1"/>
                </a:solidFill>
                <a:latin typeface="+mj-lt"/>
              </a:rPr>
              <a:t>Females 62%</a:t>
            </a:r>
          </a:p>
          <a:p>
            <a:pPr algn="ctr"/>
            <a:r>
              <a:rPr lang="en-GB" sz="1100">
                <a:solidFill>
                  <a:schemeClr val="tx1"/>
                </a:solidFill>
                <a:latin typeface="+mj-lt"/>
              </a:rPr>
              <a:t>Males 37%</a:t>
            </a:r>
          </a:p>
        </p:txBody>
      </p:sp>
      <p:pic>
        <p:nvPicPr>
          <p:cNvPr id="27" name="Picture 26"/>
          <p:cNvPicPr>
            <a:picLocks noChangeAspect="1"/>
          </p:cNvPicPr>
          <p:nvPr/>
        </p:nvPicPr>
        <p:blipFill>
          <a:blip r:embed="rId3">
            <a:clrChange>
              <a:clrFrom>
                <a:srgbClr val="FFFFFF"/>
              </a:clrFrom>
              <a:clrTo>
                <a:srgbClr val="FFFFFF">
                  <a:alpha val="0"/>
                </a:srgbClr>
              </a:clrTo>
            </a:clrChange>
            <a:duotone>
              <a:prstClr val="black"/>
              <a:schemeClr val="bg2">
                <a:tint val="45000"/>
                <a:satMod val="400000"/>
              </a:schemeClr>
            </a:duotone>
          </a:blip>
          <a:stretch>
            <a:fillRect/>
          </a:stretch>
        </p:blipFill>
        <p:spPr>
          <a:xfrm>
            <a:off x="9514339" y="4358802"/>
            <a:ext cx="637395" cy="637395"/>
          </a:xfrm>
          <a:prstGeom prst="rect">
            <a:avLst/>
          </a:prstGeom>
        </p:spPr>
      </p:pic>
      <p:sp>
        <p:nvSpPr>
          <p:cNvPr id="28" name="Rectangle 27"/>
          <p:cNvSpPr/>
          <p:nvPr/>
        </p:nvSpPr>
        <p:spPr>
          <a:xfrm>
            <a:off x="4135814" y="1653389"/>
            <a:ext cx="2397475" cy="1508638"/>
          </a:xfrm>
          <a:prstGeom prst="rect">
            <a:avLst/>
          </a:prstGeom>
          <a:noFill/>
          <a:ln>
            <a:solidFill>
              <a:srgbClr val="15AD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Ethnicity</a:t>
            </a:r>
          </a:p>
          <a:p>
            <a:pPr algn="ctr"/>
            <a:r>
              <a:rPr lang="en-GB" sz="1100">
                <a:solidFill>
                  <a:schemeClr val="tx1"/>
                </a:solidFill>
                <a:latin typeface="+mj-lt"/>
              </a:rPr>
              <a:t>White/ White British 89%</a:t>
            </a:r>
          </a:p>
          <a:p>
            <a:pPr algn="ctr"/>
            <a:r>
              <a:rPr lang="en-GB" sz="1100">
                <a:solidFill>
                  <a:schemeClr val="tx1"/>
                </a:solidFill>
                <a:latin typeface="+mj-lt"/>
              </a:rPr>
              <a:t>Asian/ Asian British 6%</a:t>
            </a:r>
          </a:p>
          <a:p>
            <a:pPr algn="ctr"/>
            <a:r>
              <a:rPr lang="en-GB" sz="1100">
                <a:solidFill>
                  <a:schemeClr val="tx1"/>
                </a:solidFill>
                <a:latin typeface="+mj-lt"/>
              </a:rPr>
              <a:t>Black/ Black British 3%</a:t>
            </a:r>
          </a:p>
          <a:p>
            <a:pPr algn="ctr"/>
            <a:r>
              <a:rPr lang="en-GB" sz="1100">
                <a:solidFill>
                  <a:schemeClr val="tx1"/>
                </a:solidFill>
                <a:latin typeface="+mj-lt"/>
              </a:rPr>
              <a:t>Mixed/ multiple ethnic groups 2%</a:t>
            </a:r>
            <a:br>
              <a:rPr lang="en-GB" sz="1100">
                <a:solidFill>
                  <a:schemeClr val="tx1"/>
                </a:solidFill>
                <a:latin typeface="+mj-lt"/>
              </a:rPr>
            </a:br>
            <a:r>
              <a:rPr lang="en-GB" sz="1100">
                <a:solidFill>
                  <a:schemeClr val="tx1"/>
                </a:solidFill>
                <a:latin typeface="+mj-lt"/>
              </a:rPr>
              <a:t>Other ethnic background 1%</a:t>
            </a:r>
          </a:p>
        </p:txBody>
      </p:sp>
      <p:pic>
        <p:nvPicPr>
          <p:cNvPr id="29" name="Picture 2" descr="ÎÏÎ¿ÏÎ­Î»ÎµÏÎ¼Î± ÎµÎ¹ÎºÏÎ½Î±Ï Î³Î¹Î± ethnicity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0711" y="1453575"/>
            <a:ext cx="712381" cy="71238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4160261" y="4086648"/>
            <a:ext cx="2397475" cy="1376389"/>
          </a:xfrm>
          <a:prstGeom prst="rect">
            <a:avLst/>
          </a:prstGeom>
          <a:noFill/>
          <a:ln>
            <a:solidFill>
              <a:srgbClr val="93C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Ethnicity</a:t>
            </a:r>
          </a:p>
          <a:p>
            <a:pPr algn="ctr"/>
            <a:r>
              <a:rPr lang="en-GB" sz="1100">
                <a:solidFill>
                  <a:schemeClr val="tx1"/>
                </a:solidFill>
                <a:latin typeface="+mj-lt"/>
              </a:rPr>
              <a:t>White/ White British 82%</a:t>
            </a:r>
          </a:p>
          <a:p>
            <a:pPr algn="ctr"/>
            <a:r>
              <a:rPr lang="en-GB" sz="1100">
                <a:solidFill>
                  <a:schemeClr val="tx1"/>
                </a:solidFill>
                <a:latin typeface="+mj-lt"/>
              </a:rPr>
              <a:t>Asian/ Asian British 8%</a:t>
            </a:r>
          </a:p>
          <a:p>
            <a:pPr algn="ctr"/>
            <a:r>
              <a:rPr lang="en-GB" sz="1100">
                <a:solidFill>
                  <a:schemeClr val="tx1"/>
                </a:solidFill>
                <a:latin typeface="+mj-lt"/>
              </a:rPr>
              <a:t>Black/ Black British 4%</a:t>
            </a:r>
          </a:p>
          <a:p>
            <a:pPr algn="ctr"/>
            <a:r>
              <a:rPr lang="en-GB" sz="1100">
                <a:solidFill>
                  <a:schemeClr val="tx1"/>
                </a:solidFill>
                <a:latin typeface="+mj-lt"/>
              </a:rPr>
              <a:t>Mixed/ multiple ethnic groups 4%</a:t>
            </a:r>
          </a:p>
        </p:txBody>
      </p:sp>
      <p:pic>
        <p:nvPicPr>
          <p:cNvPr id="31" name="Picture 2" descr="ÎÏÎ¿ÏÎ­Î»ÎµÏÎ¼Î± ÎµÎ¹ÎºÏÎ½Î±Ï Î³Î¹Î± ethnicity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0710" y="3772302"/>
            <a:ext cx="712381" cy="712381"/>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606426" y="5714841"/>
            <a:ext cx="3529388" cy="960681"/>
          </a:xfrm>
          <a:prstGeom prst="rect">
            <a:avLst/>
          </a:prstGeom>
          <a:noFill/>
          <a:ln>
            <a:solidFill>
              <a:srgbClr val="93C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Insurance buying decisions</a:t>
            </a:r>
            <a:endParaRPr lang="en-GB" sz="1100">
              <a:solidFill>
                <a:schemeClr val="tx1"/>
              </a:solidFill>
              <a:latin typeface="+mj-lt"/>
            </a:endParaRPr>
          </a:p>
          <a:p>
            <a:pPr algn="ctr"/>
            <a:r>
              <a:rPr lang="en-GB" sz="1100">
                <a:solidFill>
                  <a:schemeClr val="tx1"/>
                </a:solidFill>
                <a:latin typeface="+mj-lt"/>
              </a:rPr>
              <a:t>Sole decision maker 43%</a:t>
            </a:r>
          </a:p>
          <a:p>
            <a:pPr algn="ctr"/>
            <a:r>
              <a:rPr lang="en-GB" sz="1100">
                <a:solidFill>
                  <a:schemeClr val="tx1"/>
                </a:solidFill>
                <a:latin typeface="+mj-lt"/>
              </a:rPr>
              <a:t>Joint decision maker 34%</a:t>
            </a:r>
          </a:p>
          <a:p>
            <a:pPr algn="ctr"/>
            <a:r>
              <a:rPr lang="en-GB" sz="1100">
                <a:solidFill>
                  <a:schemeClr val="tx1"/>
                </a:solidFill>
                <a:latin typeface="+mj-lt"/>
              </a:rPr>
              <a:t>Influencer, but I do not make the final decision 23%</a:t>
            </a:r>
          </a:p>
        </p:txBody>
      </p:sp>
      <p:pic>
        <p:nvPicPr>
          <p:cNvPr id="34" name="Picture 6" descr="ÎÏÎ¿ÏÎ­Î»ÎµÏÎ¼Î± ÎµÎ¹ÎºÏÎ½Î±Ï Î³Î¹Î± age icon"/>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495278" y="4023978"/>
            <a:ext cx="651843" cy="651843"/>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4282187" y="5770914"/>
            <a:ext cx="1798521" cy="848534"/>
          </a:xfrm>
          <a:prstGeom prst="rect">
            <a:avLst/>
          </a:prstGeom>
          <a:noFill/>
          <a:ln>
            <a:solidFill>
              <a:srgbClr val="93C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Number of employees</a:t>
            </a:r>
            <a:endParaRPr lang="en-GB" sz="1100">
              <a:solidFill>
                <a:schemeClr val="tx1"/>
              </a:solidFill>
              <a:latin typeface="+mj-lt"/>
            </a:endParaRPr>
          </a:p>
          <a:p>
            <a:pPr algn="ctr"/>
            <a:r>
              <a:rPr lang="en-GB" sz="1100">
                <a:solidFill>
                  <a:schemeClr val="tx1"/>
                </a:solidFill>
                <a:latin typeface="+mj-lt"/>
              </a:rPr>
              <a:t>1-5 29%</a:t>
            </a:r>
          </a:p>
          <a:p>
            <a:pPr algn="ctr"/>
            <a:r>
              <a:rPr lang="en-GB" sz="1100">
                <a:solidFill>
                  <a:schemeClr val="tx1"/>
                </a:solidFill>
                <a:latin typeface="+mj-lt"/>
              </a:rPr>
              <a:t>6-20 32%</a:t>
            </a:r>
          </a:p>
          <a:p>
            <a:pPr algn="ctr"/>
            <a:r>
              <a:rPr lang="en-GB" sz="1100">
                <a:solidFill>
                  <a:schemeClr val="tx1"/>
                </a:solidFill>
                <a:latin typeface="+mj-lt"/>
              </a:rPr>
              <a:t>20 or more 39%</a:t>
            </a:r>
          </a:p>
        </p:txBody>
      </p:sp>
      <p:sp>
        <p:nvSpPr>
          <p:cNvPr id="37" name="Rectangle 36"/>
          <p:cNvSpPr/>
          <p:nvPr/>
        </p:nvSpPr>
        <p:spPr>
          <a:xfrm>
            <a:off x="7108937" y="1708968"/>
            <a:ext cx="1915387" cy="1341784"/>
          </a:xfrm>
          <a:prstGeom prst="rect">
            <a:avLst/>
          </a:prstGeom>
          <a:noFill/>
          <a:ln>
            <a:solidFill>
              <a:srgbClr val="15AD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Age</a:t>
            </a:r>
          </a:p>
          <a:p>
            <a:pPr algn="ctr"/>
            <a:r>
              <a:rPr lang="en-GB" sz="1100">
                <a:solidFill>
                  <a:schemeClr val="tx1"/>
                </a:solidFill>
                <a:latin typeface="+mj-lt"/>
              </a:rPr>
              <a:t>18-24 11%</a:t>
            </a:r>
          </a:p>
          <a:p>
            <a:pPr algn="ctr"/>
            <a:r>
              <a:rPr lang="en-GB" sz="1100">
                <a:solidFill>
                  <a:schemeClr val="tx1"/>
                </a:solidFill>
                <a:latin typeface="+mj-lt"/>
              </a:rPr>
              <a:t>25-34 18%</a:t>
            </a:r>
          </a:p>
          <a:p>
            <a:pPr algn="ctr"/>
            <a:r>
              <a:rPr lang="en-GB" sz="1100">
                <a:solidFill>
                  <a:schemeClr val="tx1"/>
                </a:solidFill>
                <a:latin typeface="+mj-lt"/>
              </a:rPr>
              <a:t>35-44 16%</a:t>
            </a:r>
          </a:p>
          <a:p>
            <a:pPr algn="ctr"/>
            <a:r>
              <a:rPr lang="en-GB" sz="1100">
                <a:solidFill>
                  <a:schemeClr val="tx1"/>
                </a:solidFill>
                <a:latin typeface="+mj-lt"/>
              </a:rPr>
              <a:t>45-54 18%</a:t>
            </a:r>
          </a:p>
          <a:p>
            <a:pPr algn="ctr"/>
            <a:r>
              <a:rPr lang="en-GB" sz="1100">
                <a:solidFill>
                  <a:schemeClr val="tx1"/>
                </a:solidFill>
                <a:latin typeface="+mj-lt"/>
              </a:rPr>
              <a:t>55-64 15% </a:t>
            </a:r>
          </a:p>
          <a:p>
            <a:pPr algn="ctr"/>
            <a:r>
              <a:rPr lang="en-GB" sz="1100">
                <a:solidFill>
                  <a:schemeClr val="tx1"/>
                </a:solidFill>
                <a:latin typeface="+mj-lt"/>
              </a:rPr>
              <a:t>65 or older 23%</a:t>
            </a:r>
          </a:p>
        </p:txBody>
      </p:sp>
      <p:pic>
        <p:nvPicPr>
          <p:cNvPr id="1030" name="Picture 6" descr="ÎÏÎ¿ÏÎ­Î»ÎµÏÎ¼Î± ÎµÎ¹ÎºÏÎ½Î±Ï Î³Î¹Î± age icon"/>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495278" y="1492939"/>
            <a:ext cx="651843" cy="651843"/>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6476823" y="5573847"/>
            <a:ext cx="3674911" cy="1179153"/>
          </a:xfrm>
          <a:prstGeom prst="rect">
            <a:avLst/>
          </a:prstGeom>
          <a:noFill/>
          <a:ln>
            <a:solidFill>
              <a:srgbClr val="93C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Top 5 sectors</a:t>
            </a:r>
            <a:endParaRPr lang="en-GB" sz="1100">
              <a:solidFill>
                <a:schemeClr val="tx1"/>
              </a:solidFill>
              <a:latin typeface="+mj-lt"/>
            </a:endParaRPr>
          </a:p>
          <a:p>
            <a:pPr algn="ctr"/>
            <a:r>
              <a:rPr lang="en-GB" sz="1100">
                <a:solidFill>
                  <a:schemeClr val="tx1"/>
                </a:solidFill>
                <a:latin typeface="+mj-lt"/>
              </a:rPr>
              <a:t>Construction 14%</a:t>
            </a:r>
          </a:p>
          <a:p>
            <a:pPr algn="ctr"/>
            <a:r>
              <a:rPr lang="en-GB" sz="1100">
                <a:solidFill>
                  <a:schemeClr val="tx1"/>
                </a:solidFill>
                <a:latin typeface="+mj-lt"/>
              </a:rPr>
              <a:t>Wholesale or retail trade 12%</a:t>
            </a:r>
          </a:p>
          <a:p>
            <a:pPr algn="ctr"/>
            <a:r>
              <a:rPr lang="en-GB" sz="1100">
                <a:solidFill>
                  <a:schemeClr val="tx1"/>
                </a:solidFill>
                <a:latin typeface="+mj-lt"/>
              </a:rPr>
              <a:t>Education 10%</a:t>
            </a:r>
          </a:p>
          <a:p>
            <a:pPr algn="ctr"/>
            <a:r>
              <a:rPr lang="en-GB" sz="1100">
                <a:solidFill>
                  <a:schemeClr val="tx1"/>
                </a:solidFill>
                <a:latin typeface="+mj-lt"/>
              </a:rPr>
              <a:t>Healthcare 8%</a:t>
            </a:r>
          </a:p>
          <a:p>
            <a:pPr algn="ctr"/>
            <a:r>
              <a:rPr lang="en-GB" sz="1100">
                <a:solidFill>
                  <a:schemeClr val="tx1"/>
                </a:solidFill>
              </a:rPr>
              <a:t>Professional, scientific or technical services 7%</a:t>
            </a:r>
          </a:p>
        </p:txBody>
      </p:sp>
    </p:spTree>
    <p:extLst>
      <p:ext uri="{BB962C8B-B14F-4D97-AF65-F5344CB8AC3E}">
        <p14:creationId xmlns:p14="http://schemas.microsoft.com/office/powerpoint/2010/main" val="2072561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173923" y="88668"/>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“Who did you buy your insurance with or arrange it through?”  Wave 10 &amp; 11</a:t>
            </a:r>
          </a:p>
        </p:txBody>
      </p:sp>
      <p:sp>
        <p:nvSpPr>
          <p:cNvPr id="7" name="TextBox 6"/>
          <p:cNvSpPr txBox="1"/>
          <p:nvPr/>
        </p:nvSpPr>
        <p:spPr>
          <a:xfrm>
            <a:off x="323893" y="567318"/>
            <a:ext cx="3016836" cy="307777"/>
          </a:xfrm>
          <a:prstGeom prst="rect">
            <a:avLst/>
          </a:prstGeom>
          <a:noFill/>
        </p:spPr>
        <p:txBody>
          <a:bodyPr wrap="square" rtlCol="0">
            <a:spAutoFit/>
          </a:bodyPr>
          <a:lstStyle/>
          <a:p>
            <a:r>
              <a:rPr lang="en-GB" b="1">
                <a:solidFill>
                  <a:srgbClr val="15ADD0"/>
                </a:solidFill>
                <a:latin typeface="+mj-lt"/>
                <a:cs typeface="Calibri Light" panose="020F0302020204030204" pitchFamily="34" charset="0"/>
              </a:rPr>
              <a:t>Consumer n=1,001</a:t>
            </a:r>
            <a:endParaRPr lang="en-GB" sz="1000">
              <a:solidFill>
                <a:srgbClr val="15ADD0"/>
              </a:solidFill>
              <a:latin typeface="+mj-lt"/>
            </a:endParaRPr>
          </a:p>
        </p:txBody>
      </p:sp>
      <p:sp>
        <p:nvSpPr>
          <p:cNvPr id="19" name="TextBox 18"/>
          <p:cNvSpPr txBox="1"/>
          <p:nvPr/>
        </p:nvSpPr>
        <p:spPr>
          <a:xfrm>
            <a:off x="323893" y="3941406"/>
            <a:ext cx="2709018" cy="307777"/>
          </a:xfrm>
          <a:prstGeom prst="rect">
            <a:avLst/>
          </a:prstGeom>
          <a:noFill/>
        </p:spPr>
        <p:txBody>
          <a:bodyPr wrap="square" rtlCol="0">
            <a:spAutoFit/>
          </a:bodyPr>
          <a:lstStyle/>
          <a:p>
            <a:r>
              <a:rPr lang="en-GB" b="1">
                <a:solidFill>
                  <a:srgbClr val="93C01F"/>
                </a:solidFill>
                <a:latin typeface="+mj-lt"/>
                <a:cs typeface="Calibri Light" panose="020F0302020204030204" pitchFamily="34" charset="0"/>
              </a:rPr>
              <a:t>SME n=1,497</a:t>
            </a:r>
            <a:endParaRPr lang="en-GB">
              <a:solidFill>
                <a:srgbClr val="93C01F"/>
              </a:solidFill>
              <a:latin typeface="+mj-lt"/>
            </a:endParaRPr>
          </a:p>
        </p:txBody>
      </p:sp>
      <p:graphicFrame>
        <p:nvGraphicFramePr>
          <p:cNvPr id="24" name="Chart 23">
            <a:extLst>
              <a:ext uri="{FF2B5EF4-FFF2-40B4-BE49-F238E27FC236}">
                <a16:creationId xmlns:a16="http://schemas.microsoft.com/office/drawing/2014/main" id="{4BFC9A32-4414-5A20-1296-2688B7C88E92}"/>
              </a:ext>
            </a:extLst>
          </p:cNvPr>
          <p:cNvGraphicFramePr>
            <a:graphicFrameLocks/>
          </p:cNvGraphicFramePr>
          <p:nvPr>
            <p:extLst>
              <p:ext uri="{D42A27DB-BD31-4B8C-83A1-F6EECF244321}">
                <p14:modId xmlns:p14="http://schemas.microsoft.com/office/powerpoint/2010/main" val="3842745117"/>
              </p:ext>
            </p:extLst>
          </p:nvPr>
        </p:nvGraphicFramePr>
        <p:xfrm>
          <a:off x="63373" y="953634"/>
          <a:ext cx="5088049" cy="2843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Chart 32">
            <a:extLst>
              <a:ext uri="{FF2B5EF4-FFF2-40B4-BE49-F238E27FC236}">
                <a16:creationId xmlns:a16="http://schemas.microsoft.com/office/drawing/2014/main" id="{34A1C33F-F288-4739-988E-E3EC2784DAD5}"/>
              </a:ext>
            </a:extLst>
          </p:cNvPr>
          <p:cNvGraphicFramePr>
            <a:graphicFrameLocks/>
          </p:cNvGraphicFramePr>
          <p:nvPr>
            <p:extLst>
              <p:ext uri="{D42A27DB-BD31-4B8C-83A1-F6EECF244321}">
                <p14:modId xmlns:p14="http://schemas.microsoft.com/office/powerpoint/2010/main" val="2577064469"/>
              </p:ext>
            </p:extLst>
          </p:nvPr>
        </p:nvGraphicFramePr>
        <p:xfrm>
          <a:off x="4815547" y="953634"/>
          <a:ext cx="6924675" cy="28433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6" name="Chart 35">
            <a:extLst>
              <a:ext uri="{FF2B5EF4-FFF2-40B4-BE49-F238E27FC236}">
                <a16:creationId xmlns:a16="http://schemas.microsoft.com/office/drawing/2014/main" id="{29FA907C-180E-B752-3183-BECE461A7F9B}"/>
              </a:ext>
            </a:extLst>
          </p:cNvPr>
          <p:cNvGraphicFramePr>
            <a:graphicFrameLocks/>
          </p:cNvGraphicFramePr>
          <p:nvPr>
            <p:extLst>
              <p:ext uri="{D42A27DB-BD31-4B8C-83A1-F6EECF244321}">
                <p14:modId xmlns:p14="http://schemas.microsoft.com/office/powerpoint/2010/main" val="886882037"/>
              </p:ext>
            </p:extLst>
          </p:nvPr>
        </p:nvGraphicFramePr>
        <p:xfrm>
          <a:off x="250196" y="4249183"/>
          <a:ext cx="501015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a:extLst>
              <a:ext uri="{FF2B5EF4-FFF2-40B4-BE49-F238E27FC236}">
                <a16:creationId xmlns:a16="http://schemas.microsoft.com/office/drawing/2014/main" id="{E89981A8-8ED5-270F-2AFD-D36ECEF2288D}"/>
              </a:ext>
            </a:extLst>
          </p:cNvPr>
          <p:cNvSpPr/>
          <p:nvPr/>
        </p:nvSpPr>
        <p:spPr>
          <a:xfrm>
            <a:off x="9850170" y="6183517"/>
            <a:ext cx="2091634" cy="5858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9" name="Chart 38">
            <a:extLst>
              <a:ext uri="{FF2B5EF4-FFF2-40B4-BE49-F238E27FC236}">
                <a16:creationId xmlns:a16="http://schemas.microsoft.com/office/drawing/2014/main" id="{4E7A6D9F-EFA6-4E1A-AFB2-0F13FA301E3F}"/>
              </a:ext>
            </a:extLst>
          </p:cNvPr>
          <p:cNvGraphicFramePr>
            <a:graphicFrameLocks/>
          </p:cNvGraphicFramePr>
          <p:nvPr>
            <p:extLst>
              <p:ext uri="{D42A27DB-BD31-4B8C-83A1-F6EECF244321}">
                <p14:modId xmlns:p14="http://schemas.microsoft.com/office/powerpoint/2010/main" val="1513381879"/>
              </p:ext>
            </p:extLst>
          </p:nvPr>
        </p:nvGraphicFramePr>
        <p:xfrm>
          <a:off x="5069944" y="3909475"/>
          <a:ext cx="6716685" cy="284335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6678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290828" y="50411"/>
            <a:ext cx="11614479" cy="976672"/>
          </a:xfrm>
          <a:prstGeom prst="rect">
            <a:avLst/>
          </a:prstGeom>
          <a:noFill/>
          <a:ln>
            <a:noFill/>
          </a:ln>
        </p:spPr>
        <p:txBody>
          <a:bodyPr spcFirstLastPara="1" wrap="square" lIns="0" tIns="0" rIns="0" bIns="0" anchor="t" anchorCtr="0">
            <a:noAutofit/>
          </a:bodyPr>
          <a:lstStyle/>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Wave on wave comparison – Opportunity scores: </a:t>
            </a:r>
            <a:r>
              <a:rPr lang="en-GB" sz="1600">
                <a:solidFill>
                  <a:schemeClr val="bg2"/>
                </a:solidFill>
                <a:latin typeface="+mj-lt"/>
                <a:cs typeface="Calibri Light" panose="020F0302020204030204" pitchFamily="34" charset="0"/>
              </a:rPr>
              <a:t>Loyalty remains the biggest opportunity to improve trust levels with Consumers and SMEs, consistent with the previous wave.  The three claims related themes have increased again as an opportunity to improve trust amongst Consumers in this wave and are now higher than the Confidence theme</a:t>
            </a: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37914"/>
            <a:ext cx="10551886" cy="320086"/>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All Consumers/ SMEs that hold at least one (motor, travel/ employers’ liability, buildings and/or contents, business interruption) insurance policy/ </a:t>
            </a:r>
            <a:r>
              <a:rPr lang="en-GB" sz="800">
                <a:latin typeface="Arial" panose="020B0604020202020204" pitchFamily="34" charset="0"/>
                <a:ea typeface="Corbel"/>
                <a:cs typeface="Arial" panose="020B0604020202020204" pitchFamily="34" charset="0"/>
                <a:sym typeface="Corbel"/>
              </a:rPr>
              <a:t>who have claimed on at least one insurance policy in the last 12 months</a:t>
            </a:r>
            <a:r>
              <a:rPr lang="en-GB" sz="800">
                <a:solidFill>
                  <a:schemeClr val="tx1"/>
                </a:solidFill>
                <a:latin typeface="Arial" panose="020B0604020202020204" pitchFamily="34" charset="0"/>
                <a:ea typeface="Corbel"/>
                <a:cs typeface="Arial" panose="020B0604020202020204" pitchFamily="34" charset="0"/>
                <a:sym typeface="Corbel"/>
              </a:rPr>
              <a:t>: </a:t>
            </a:r>
            <a:r>
              <a:rPr lang="pt-BR" sz="800">
                <a:solidFill>
                  <a:schemeClr val="tx1"/>
                </a:solidFill>
                <a:latin typeface="Arial" panose="020B0604020202020204" pitchFamily="34" charset="0"/>
                <a:ea typeface="Corbel"/>
                <a:cs typeface="Arial" panose="020B0604020202020204" pitchFamily="34" charset="0"/>
                <a:sym typeface="Corbel"/>
              </a:rPr>
              <a:t>Wave Wave 9&amp;10 (2022): Consumer n=1,001 SMEs n=1,498, Wave 10 &amp; 11 (2022): Consumer n=1,001 SMEs n=1,497</a:t>
            </a:r>
            <a:endParaRPr lang="en-GB" sz="800">
              <a:solidFill>
                <a:schemeClr val="tx1"/>
              </a:solidFill>
              <a:latin typeface="Arial" panose="020B0604020202020204" pitchFamily="34" charset="0"/>
              <a:cs typeface="Arial" panose="020B0604020202020204" pitchFamily="34" charset="0"/>
            </a:endParaRPr>
          </a:p>
        </p:txBody>
      </p:sp>
      <p:graphicFrame>
        <p:nvGraphicFramePr>
          <p:cNvPr id="9" name="Chart 8">
            <a:extLst>
              <a:ext uri="{FF2B5EF4-FFF2-40B4-BE49-F238E27FC236}">
                <a16:creationId xmlns:a16="http://schemas.microsoft.com/office/drawing/2014/main" id="{E225297B-4EB3-EC65-958B-0179115C04D1}"/>
              </a:ext>
            </a:extLst>
          </p:cNvPr>
          <p:cNvGraphicFramePr/>
          <p:nvPr>
            <p:extLst>
              <p:ext uri="{D42A27DB-BD31-4B8C-83A1-F6EECF244321}">
                <p14:modId xmlns:p14="http://schemas.microsoft.com/office/powerpoint/2010/main" val="1718593765"/>
              </p:ext>
            </p:extLst>
          </p:nvPr>
        </p:nvGraphicFramePr>
        <p:xfrm>
          <a:off x="-3048" y="1168024"/>
          <a:ext cx="4320000" cy="2659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B1127355-2B59-ED70-D3B5-54AA6746E97B}"/>
              </a:ext>
            </a:extLst>
          </p:cNvPr>
          <p:cNvGraphicFramePr/>
          <p:nvPr>
            <p:extLst>
              <p:ext uri="{D42A27DB-BD31-4B8C-83A1-F6EECF244321}">
                <p14:modId xmlns:p14="http://schemas.microsoft.com/office/powerpoint/2010/main" val="2186228000"/>
              </p:ext>
            </p:extLst>
          </p:nvPr>
        </p:nvGraphicFramePr>
        <p:xfrm>
          <a:off x="209568" y="3773561"/>
          <a:ext cx="4320000" cy="26296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1">
            <a:extLst>
              <a:ext uri="{FF2B5EF4-FFF2-40B4-BE49-F238E27FC236}">
                <a16:creationId xmlns:a16="http://schemas.microsoft.com/office/drawing/2014/main" id="{0A1A72A6-1D12-9634-F28A-E2D035A6738A}"/>
              </a:ext>
            </a:extLst>
          </p:cNvPr>
          <p:cNvGraphicFramePr/>
          <p:nvPr>
            <p:extLst>
              <p:ext uri="{D42A27DB-BD31-4B8C-83A1-F6EECF244321}">
                <p14:modId xmlns:p14="http://schemas.microsoft.com/office/powerpoint/2010/main" val="1857028639"/>
              </p:ext>
            </p:extLst>
          </p:nvPr>
        </p:nvGraphicFramePr>
        <p:xfrm>
          <a:off x="6239256" y="1164976"/>
          <a:ext cx="4320000" cy="26596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hart 2">
            <a:extLst>
              <a:ext uri="{FF2B5EF4-FFF2-40B4-BE49-F238E27FC236}">
                <a16:creationId xmlns:a16="http://schemas.microsoft.com/office/drawing/2014/main" id="{4814108F-468F-075A-7A19-798FC626A69D}"/>
              </a:ext>
            </a:extLst>
          </p:cNvPr>
          <p:cNvGraphicFramePr/>
          <p:nvPr>
            <p:extLst>
              <p:ext uri="{D42A27DB-BD31-4B8C-83A1-F6EECF244321}">
                <p14:modId xmlns:p14="http://schemas.microsoft.com/office/powerpoint/2010/main" val="1449076238"/>
              </p:ext>
            </p:extLst>
          </p:nvPr>
        </p:nvGraphicFramePr>
        <p:xfrm>
          <a:off x="6497592" y="3770513"/>
          <a:ext cx="4320000" cy="262963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149827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290828" y="178427"/>
            <a:ext cx="11614479" cy="556865"/>
          </a:xfrm>
          <a:prstGeom prst="rect">
            <a:avLst/>
          </a:prstGeom>
          <a:noFill/>
          <a:ln>
            <a:noFill/>
          </a:ln>
        </p:spPr>
        <p:txBody>
          <a:bodyPr spcFirstLastPara="1" wrap="square" lIns="0" tIns="0" rIns="0" bIns="0" anchor="t" anchorCtr="0">
            <a:noAutofit/>
          </a:bodyPr>
          <a:lstStyle/>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Wave on wave comparison – Opportunity scores</a:t>
            </a:r>
            <a:endParaRPr lang="en-GB" sz="2000" b="1">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37914"/>
            <a:ext cx="10551886" cy="320086"/>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All Consumers/ SMEs that hold at least one (motor, travel/ employers’ liability, buildings and/or contents, business interruption) insurance policy/ </a:t>
            </a:r>
            <a:r>
              <a:rPr lang="en-GB" sz="800">
                <a:latin typeface="Arial" panose="020B0604020202020204" pitchFamily="34" charset="0"/>
                <a:ea typeface="Corbel"/>
                <a:cs typeface="Arial" panose="020B0604020202020204" pitchFamily="34" charset="0"/>
                <a:sym typeface="Corbel"/>
              </a:rPr>
              <a:t>who have claimed on at least one insurance policy in the last 12 months</a:t>
            </a:r>
            <a:r>
              <a:rPr lang="en-GB" sz="800">
                <a:solidFill>
                  <a:schemeClr val="tx1"/>
                </a:solidFill>
                <a:latin typeface="Arial" panose="020B0604020202020204" pitchFamily="34" charset="0"/>
                <a:ea typeface="Corbel"/>
                <a:cs typeface="Arial" panose="020B0604020202020204" pitchFamily="34" charset="0"/>
                <a:sym typeface="Corbel"/>
              </a:rPr>
              <a:t>: Wave 7&amp;8 (2021): Consumer n=999 SMEs n=1,499. </a:t>
            </a:r>
            <a:r>
              <a:rPr lang="pt-BR" sz="800">
                <a:solidFill>
                  <a:schemeClr val="tx1"/>
                </a:solidFill>
                <a:latin typeface="Arial" panose="020B0604020202020204" pitchFamily="34" charset="0"/>
                <a:ea typeface="Corbel"/>
                <a:cs typeface="Arial" panose="020B0604020202020204" pitchFamily="34" charset="0"/>
                <a:sym typeface="Corbel"/>
              </a:rPr>
              <a:t>Wave 8&amp;9 (2021): Consumer n=999 SMEs n=1,498.  </a:t>
            </a:r>
            <a:endParaRPr lang="en-GB" sz="800">
              <a:solidFill>
                <a:schemeClr val="tx1"/>
              </a:solidFill>
              <a:latin typeface="Arial" panose="020B0604020202020204" pitchFamily="34" charset="0"/>
              <a:cs typeface="Arial" panose="020B0604020202020204" pitchFamily="34" charset="0"/>
            </a:endParaRPr>
          </a:p>
        </p:txBody>
      </p:sp>
      <p:graphicFrame>
        <p:nvGraphicFramePr>
          <p:cNvPr id="17" name="Chart 16">
            <a:extLst>
              <a:ext uri="{FF2B5EF4-FFF2-40B4-BE49-F238E27FC236}">
                <a16:creationId xmlns:a16="http://schemas.microsoft.com/office/drawing/2014/main" id="{59D70937-398D-4F46-845A-53CEBF885931}"/>
              </a:ext>
            </a:extLst>
          </p:cNvPr>
          <p:cNvGraphicFramePr/>
          <p:nvPr>
            <p:extLst>
              <p:ext uri="{D42A27DB-BD31-4B8C-83A1-F6EECF244321}">
                <p14:modId xmlns:p14="http://schemas.microsoft.com/office/powerpoint/2010/main" val="2291443704"/>
              </p:ext>
            </p:extLst>
          </p:nvPr>
        </p:nvGraphicFramePr>
        <p:xfrm>
          <a:off x="6418516" y="921136"/>
          <a:ext cx="5285804" cy="2659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9C5E106F-0DF8-48A4-AA48-C5B344544568}"/>
              </a:ext>
            </a:extLst>
          </p:cNvPr>
          <p:cNvGraphicFramePr/>
          <p:nvPr>
            <p:extLst>
              <p:ext uri="{D42A27DB-BD31-4B8C-83A1-F6EECF244321}">
                <p14:modId xmlns:p14="http://schemas.microsoft.com/office/powerpoint/2010/main" val="3001241334"/>
              </p:ext>
            </p:extLst>
          </p:nvPr>
        </p:nvGraphicFramePr>
        <p:xfrm>
          <a:off x="6716977" y="3775062"/>
          <a:ext cx="5285804" cy="26296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1">
            <a:extLst>
              <a:ext uri="{FF2B5EF4-FFF2-40B4-BE49-F238E27FC236}">
                <a16:creationId xmlns:a16="http://schemas.microsoft.com/office/drawing/2014/main" id="{943DDB32-1DE4-1263-1EAD-E97970EB539E}"/>
              </a:ext>
            </a:extLst>
          </p:cNvPr>
          <p:cNvGraphicFramePr/>
          <p:nvPr>
            <p:extLst>
              <p:ext uri="{D42A27DB-BD31-4B8C-83A1-F6EECF244321}">
                <p14:modId xmlns:p14="http://schemas.microsoft.com/office/powerpoint/2010/main" val="3940752397"/>
              </p:ext>
            </p:extLst>
          </p:nvPr>
        </p:nvGraphicFramePr>
        <p:xfrm>
          <a:off x="245213" y="877690"/>
          <a:ext cx="5360059" cy="26596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hart 2">
            <a:extLst>
              <a:ext uri="{FF2B5EF4-FFF2-40B4-BE49-F238E27FC236}">
                <a16:creationId xmlns:a16="http://schemas.microsoft.com/office/drawing/2014/main" id="{9249225D-56F6-0D7F-A366-141D2C436469}"/>
              </a:ext>
            </a:extLst>
          </p:cNvPr>
          <p:cNvGraphicFramePr/>
          <p:nvPr>
            <p:extLst>
              <p:ext uri="{D42A27DB-BD31-4B8C-83A1-F6EECF244321}">
                <p14:modId xmlns:p14="http://schemas.microsoft.com/office/powerpoint/2010/main" val="2168273391"/>
              </p:ext>
            </p:extLst>
          </p:nvPr>
        </p:nvGraphicFramePr>
        <p:xfrm>
          <a:off x="999697" y="3735860"/>
          <a:ext cx="4550711" cy="262963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20137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462844" y="0"/>
            <a:ext cx="11284009" cy="976672"/>
          </a:xfrm>
          <a:prstGeom prst="rect">
            <a:avLst/>
          </a:prstGeom>
          <a:noFill/>
          <a:ln>
            <a:noFill/>
          </a:ln>
        </p:spPr>
        <p:txBody>
          <a:bodyPr spcFirstLastPara="1" wrap="square" lIns="0" tIns="0" rIns="0" bIns="0" anchor="t" anchorCtr="0">
            <a:noAutofit/>
          </a:bodyPr>
          <a:lstStyle/>
          <a:p>
            <a:pPr>
              <a:buClr>
                <a:srgbClr val="FFFFFF"/>
              </a:buClr>
              <a:buSzPts val="2400"/>
            </a:pPr>
            <a:endParaRPr sz="1600">
              <a:solidFill>
                <a:schemeClr val="bg2"/>
              </a:solidFill>
              <a:latin typeface="Calibri Light" panose="020F0302020204030204" pitchFamily="34" charset="0"/>
              <a:cs typeface="Calibri Light" panose="020F0302020204030204" pitchFamily="34" charset="0"/>
            </a:endParaRPr>
          </a:p>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Wave on wave comparison – Opportunity scores</a:t>
            </a:r>
            <a:endParaRPr lang="en-GB" sz="1600">
              <a:solidFill>
                <a:schemeClr val="bg2"/>
              </a:solidFill>
              <a:latin typeface="+mj-lt"/>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37914"/>
            <a:ext cx="10551886" cy="320086"/>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All Consumers/ SMEs that hold at least one (motor, travel/ employers’ liability, buildings and/or contents, business interruption) insurance policy/ </a:t>
            </a:r>
            <a:r>
              <a:rPr lang="en-GB" sz="800">
                <a:latin typeface="Arial" panose="020B0604020202020204" pitchFamily="34" charset="0"/>
                <a:ea typeface="Corbel"/>
                <a:cs typeface="Arial" panose="020B0604020202020204" pitchFamily="34" charset="0"/>
                <a:sym typeface="Corbel"/>
              </a:rPr>
              <a:t>who have claimed on at least one insurance policy in the last 12 months</a:t>
            </a:r>
            <a:r>
              <a:rPr lang="en-GB" sz="800">
                <a:solidFill>
                  <a:schemeClr val="tx1"/>
                </a:solidFill>
                <a:latin typeface="Arial" panose="020B0604020202020204" pitchFamily="34" charset="0"/>
                <a:ea typeface="Corbel"/>
                <a:cs typeface="Arial" panose="020B0604020202020204" pitchFamily="34" charset="0"/>
                <a:sym typeface="Corbel"/>
              </a:rPr>
              <a:t>: Wave 4&amp;5 (2020): Consumer n=997 SMEs n= 1,246  Wave 5&amp;6 (2020): Consumer n=1,002  SMEs n= 1,500.  Wave 6&amp;7 (2021): Consumer n=1,005  SMEs n= 1,505. </a:t>
            </a:r>
            <a:endParaRPr lang="en-GB" sz="800">
              <a:solidFill>
                <a:schemeClr val="tx1"/>
              </a:solidFill>
              <a:latin typeface="Arial" panose="020B0604020202020204" pitchFamily="34" charset="0"/>
              <a:cs typeface="Arial" panose="020B0604020202020204" pitchFamily="34" charset="0"/>
            </a:endParaRPr>
          </a:p>
        </p:txBody>
      </p:sp>
      <p:graphicFrame>
        <p:nvGraphicFramePr>
          <p:cNvPr id="13" name="Chart 12"/>
          <p:cNvGraphicFramePr/>
          <p:nvPr/>
        </p:nvGraphicFramePr>
        <p:xfrm>
          <a:off x="307623" y="976672"/>
          <a:ext cx="3557795" cy="2659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nvGraphicFramePr>
        <p:xfrm>
          <a:off x="394714" y="3834343"/>
          <a:ext cx="2865068" cy="26296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50D3FA58-E758-4B98-8A34-AFA9F09BDBC9}"/>
              </a:ext>
            </a:extLst>
          </p:cNvPr>
          <p:cNvGraphicFramePr/>
          <p:nvPr>
            <p:extLst>
              <p:ext uri="{D42A27DB-BD31-4B8C-83A1-F6EECF244321}">
                <p14:modId xmlns:p14="http://schemas.microsoft.com/office/powerpoint/2010/main" val="716941845"/>
              </p:ext>
            </p:extLst>
          </p:nvPr>
        </p:nvGraphicFramePr>
        <p:xfrm>
          <a:off x="4102951" y="962812"/>
          <a:ext cx="3556800" cy="26596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E91A0603-916B-4EFD-AD2E-CE0F146FE45A}"/>
              </a:ext>
            </a:extLst>
          </p:cNvPr>
          <p:cNvGraphicFramePr/>
          <p:nvPr>
            <p:extLst>
              <p:ext uri="{D42A27DB-BD31-4B8C-83A1-F6EECF244321}">
                <p14:modId xmlns:p14="http://schemas.microsoft.com/office/powerpoint/2010/main" val="3910396641"/>
              </p:ext>
            </p:extLst>
          </p:nvPr>
        </p:nvGraphicFramePr>
        <p:xfrm>
          <a:off x="4236476" y="3824555"/>
          <a:ext cx="2865068" cy="262963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a:extLst>
              <a:ext uri="{FF2B5EF4-FFF2-40B4-BE49-F238E27FC236}">
                <a16:creationId xmlns:a16="http://schemas.microsoft.com/office/drawing/2014/main" id="{6FEA3AF4-53E2-4F3B-A733-CDDE41253C16}"/>
              </a:ext>
            </a:extLst>
          </p:cNvPr>
          <p:cNvGraphicFramePr/>
          <p:nvPr>
            <p:extLst>
              <p:ext uri="{D42A27DB-BD31-4B8C-83A1-F6EECF244321}">
                <p14:modId xmlns:p14="http://schemas.microsoft.com/office/powerpoint/2010/main" val="2224119367"/>
              </p:ext>
            </p:extLst>
          </p:nvPr>
        </p:nvGraphicFramePr>
        <p:xfrm>
          <a:off x="8572490" y="948952"/>
          <a:ext cx="3374623" cy="265965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hart 11">
            <a:extLst>
              <a:ext uri="{FF2B5EF4-FFF2-40B4-BE49-F238E27FC236}">
                <a16:creationId xmlns:a16="http://schemas.microsoft.com/office/drawing/2014/main" id="{122818BB-C018-4F1E-B826-3CC3B2FCCD36}"/>
              </a:ext>
            </a:extLst>
          </p:cNvPr>
          <p:cNvGraphicFramePr/>
          <p:nvPr>
            <p:extLst>
              <p:ext uri="{D42A27DB-BD31-4B8C-83A1-F6EECF244321}">
                <p14:modId xmlns:p14="http://schemas.microsoft.com/office/powerpoint/2010/main" val="2528857209"/>
              </p:ext>
            </p:extLst>
          </p:nvPr>
        </p:nvGraphicFramePr>
        <p:xfrm>
          <a:off x="8630888" y="3796835"/>
          <a:ext cx="2865068" cy="262963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792721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462844" y="0"/>
            <a:ext cx="11648643" cy="976672"/>
          </a:xfrm>
          <a:prstGeom prst="rect">
            <a:avLst/>
          </a:prstGeom>
          <a:noFill/>
          <a:ln>
            <a:noFill/>
          </a:ln>
        </p:spPr>
        <p:txBody>
          <a:bodyPr spcFirstLastPara="1" wrap="square" lIns="0" tIns="0" rIns="0" bIns="0" anchor="t" anchorCtr="0">
            <a:noAutofit/>
          </a:bodyPr>
          <a:lstStyle/>
          <a:p>
            <a:pPr>
              <a:buClr>
                <a:srgbClr val="FFFFFF"/>
              </a:buClr>
              <a:buSzPts val="2400"/>
            </a:pPr>
            <a:endParaRPr sz="1600">
              <a:solidFill>
                <a:schemeClr val="bg2"/>
              </a:solidFill>
              <a:latin typeface="Calibri Light" panose="020F0302020204030204" pitchFamily="34" charset="0"/>
              <a:cs typeface="Calibri Light" panose="020F0302020204030204" pitchFamily="34" charset="0"/>
            </a:endParaRPr>
          </a:p>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Wave on wave comparison – Opportunity scores</a:t>
            </a:r>
            <a:endParaRPr lang="en-GB" sz="1600">
              <a:solidFill>
                <a:schemeClr val="bg2"/>
              </a:solidFill>
              <a:latin typeface="+mj-lt"/>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37914"/>
            <a:ext cx="10058400" cy="325730"/>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All Consumers/ SMEs that hold at least one (motor, travel/ employers’ liability, buildings and/or contents) insurance policy/ </a:t>
            </a:r>
            <a:r>
              <a:rPr lang="en-GB" sz="800">
                <a:latin typeface="Arial" panose="020B0604020202020204" pitchFamily="34" charset="0"/>
                <a:ea typeface="Corbel"/>
                <a:cs typeface="Arial" panose="020B0604020202020204" pitchFamily="34" charset="0"/>
                <a:sym typeface="Corbel"/>
              </a:rPr>
              <a:t>who have claimed on at least one insurance policy in the last 12 months</a:t>
            </a:r>
            <a:r>
              <a:rPr lang="en-GB" sz="800">
                <a:solidFill>
                  <a:schemeClr val="tx1"/>
                </a:solidFill>
                <a:latin typeface="Arial" panose="020B0604020202020204" pitchFamily="34" charset="0"/>
                <a:ea typeface="Corbel"/>
                <a:cs typeface="Arial" panose="020B0604020202020204" pitchFamily="34" charset="0"/>
                <a:sym typeface="Corbel"/>
              </a:rPr>
              <a:t>: Wave 1 (2019): Consumer n=1,002, SMEs n=1,016. Wave 1&amp;2 (2019): Consumer n=1,503, SMEs n=1,523. Wave 2&amp;3 (2019/2020): Consumer n=1,000, SMEs n=1,007.  Wave 3&amp;4 (2020): Consumer n=1,000 SMEs n= 1,000</a:t>
            </a:r>
            <a:endParaRPr lang="en-GB" sz="800">
              <a:solidFill>
                <a:schemeClr val="tx1"/>
              </a:solidFill>
              <a:latin typeface="Arial" panose="020B0604020202020204" pitchFamily="34" charset="0"/>
              <a:cs typeface="Arial" panose="020B0604020202020204" pitchFamily="34" charset="0"/>
            </a:endParaRPr>
          </a:p>
        </p:txBody>
      </p:sp>
      <p:graphicFrame>
        <p:nvGraphicFramePr>
          <p:cNvPr id="26" name="Chart 25"/>
          <p:cNvGraphicFramePr/>
          <p:nvPr>
            <p:extLst>
              <p:ext uri="{D42A27DB-BD31-4B8C-83A1-F6EECF244321}">
                <p14:modId xmlns:p14="http://schemas.microsoft.com/office/powerpoint/2010/main" val="1931300818"/>
              </p:ext>
            </p:extLst>
          </p:nvPr>
        </p:nvGraphicFramePr>
        <p:xfrm>
          <a:off x="28175" y="1127606"/>
          <a:ext cx="3260257" cy="26519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p:cNvGraphicFramePr/>
          <p:nvPr>
            <p:extLst>
              <p:ext uri="{D42A27DB-BD31-4B8C-83A1-F6EECF244321}">
                <p14:modId xmlns:p14="http://schemas.microsoft.com/office/powerpoint/2010/main" val="2799144910"/>
              </p:ext>
            </p:extLst>
          </p:nvPr>
        </p:nvGraphicFramePr>
        <p:xfrm>
          <a:off x="2767833" y="3908275"/>
          <a:ext cx="3121355" cy="26296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ext uri="{D42A27DB-BD31-4B8C-83A1-F6EECF244321}">
                <p14:modId xmlns:p14="http://schemas.microsoft.com/office/powerpoint/2010/main" val="1772681823"/>
              </p:ext>
            </p:extLst>
          </p:nvPr>
        </p:nvGraphicFramePr>
        <p:xfrm>
          <a:off x="3288432" y="1075848"/>
          <a:ext cx="2577530" cy="265193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p:nvPr>
            <p:extLst>
              <p:ext uri="{D42A27DB-BD31-4B8C-83A1-F6EECF244321}">
                <p14:modId xmlns:p14="http://schemas.microsoft.com/office/powerpoint/2010/main" val="2902456981"/>
              </p:ext>
            </p:extLst>
          </p:nvPr>
        </p:nvGraphicFramePr>
        <p:xfrm>
          <a:off x="98066" y="3908275"/>
          <a:ext cx="3121355" cy="262963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Chart 14"/>
          <p:cNvGraphicFramePr/>
          <p:nvPr>
            <p:extLst>
              <p:ext uri="{D42A27DB-BD31-4B8C-83A1-F6EECF244321}">
                <p14:modId xmlns:p14="http://schemas.microsoft.com/office/powerpoint/2010/main" val="1213168144"/>
              </p:ext>
            </p:extLst>
          </p:nvPr>
        </p:nvGraphicFramePr>
        <p:xfrm>
          <a:off x="5718480" y="3908275"/>
          <a:ext cx="3121355" cy="262963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hart 15"/>
          <p:cNvGraphicFramePr/>
          <p:nvPr>
            <p:extLst>
              <p:ext uri="{D42A27DB-BD31-4B8C-83A1-F6EECF244321}">
                <p14:modId xmlns:p14="http://schemas.microsoft.com/office/powerpoint/2010/main" val="795738452"/>
              </p:ext>
            </p:extLst>
          </p:nvPr>
        </p:nvGraphicFramePr>
        <p:xfrm>
          <a:off x="5590011" y="1041342"/>
          <a:ext cx="3442281" cy="265193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 name="Chart 12"/>
          <p:cNvGraphicFramePr/>
          <p:nvPr>
            <p:extLst>
              <p:ext uri="{D42A27DB-BD31-4B8C-83A1-F6EECF244321}">
                <p14:modId xmlns:p14="http://schemas.microsoft.com/office/powerpoint/2010/main" val="4204058792"/>
              </p:ext>
            </p:extLst>
          </p:nvPr>
        </p:nvGraphicFramePr>
        <p:xfrm>
          <a:off x="8419381" y="1054821"/>
          <a:ext cx="3692106" cy="265965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4" name="Chart 13"/>
          <p:cNvGraphicFramePr/>
          <p:nvPr>
            <p:extLst>
              <p:ext uri="{D42A27DB-BD31-4B8C-83A1-F6EECF244321}">
                <p14:modId xmlns:p14="http://schemas.microsoft.com/office/powerpoint/2010/main" val="3175264492"/>
              </p:ext>
            </p:extLst>
          </p:nvPr>
        </p:nvGraphicFramePr>
        <p:xfrm>
          <a:off x="8531524" y="3829015"/>
          <a:ext cx="3053751" cy="26296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0285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3" name="TextBox 2"/>
          <p:cNvSpPr txBox="1"/>
          <p:nvPr/>
        </p:nvSpPr>
        <p:spPr>
          <a:xfrm>
            <a:off x="422143" y="289187"/>
            <a:ext cx="11227990" cy="1200329"/>
          </a:xfrm>
          <a:prstGeom prst="rect">
            <a:avLst/>
          </a:prstGeom>
          <a:noFill/>
        </p:spPr>
        <p:txBody>
          <a:bodyPr wrap="square" rtlCol="0">
            <a:spAutoFit/>
          </a:bodyPr>
          <a:lstStyle/>
          <a:p>
            <a:r>
              <a:rPr lang="en-GB" sz="2400" b="1">
                <a:solidFill>
                  <a:srgbClr val="008265"/>
                </a:solidFill>
                <a:latin typeface="Calibri Light" panose="020F0302020204030204" pitchFamily="34" charset="0"/>
                <a:cs typeface="Calibri Light" panose="020F0302020204030204" pitchFamily="34" charset="0"/>
              </a:rPr>
              <a:t>In comparison to 2018, Loyalty remains the number one consumer opportunity for the insurance industry, followed by Confidence and Ease themes.</a:t>
            </a:r>
          </a:p>
          <a:p>
            <a:endParaRPr lang="en-GB" sz="2400"/>
          </a:p>
        </p:txBody>
      </p:sp>
      <p:sp>
        <p:nvSpPr>
          <p:cNvPr id="2" name="Title 1"/>
          <p:cNvSpPr>
            <a:spLocks noGrp="1"/>
          </p:cNvSpPr>
          <p:nvPr>
            <p:ph type="ctrTitle"/>
          </p:nvPr>
        </p:nvSpPr>
        <p:spPr>
          <a:xfrm>
            <a:off x="2116668" y="1947772"/>
            <a:ext cx="9621007" cy="1839650"/>
          </a:xfrm>
        </p:spPr>
        <p:txBody>
          <a:bodyPr/>
          <a:lstStyle/>
          <a:p>
            <a:pPr>
              <a:lnSpc>
                <a:spcPct val="150000"/>
              </a:lnSpc>
            </a:pPr>
            <a:r>
              <a:rPr lang="en-GB" sz="4000" b="1">
                <a:latin typeface="Rockwell" panose="02060603020205020403" pitchFamily="18" charset="0"/>
                <a:cs typeface="Calibri Light" panose="020F0302020204030204" pitchFamily="34" charset="0"/>
              </a:rPr>
              <a:t>Appendix - Consumers</a:t>
            </a:r>
            <a:br>
              <a:rPr lang="en-GB" sz="4000" b="1">
                <a:latin typeface="Rockwell" panose="02060603020205020403" pitchFamily="18" charset="0"/>
                <a:cs typeface="Calibri Light" panose="020F0302020204030204" pitchFamily="34" charset="0"/>
              </a:rPr>
            </a:br>
            <a:endParaRPr lang="en-GB" sz="4000" b="1">
              <a:latin typeface="Rockwell" panose="02060603020205020403" pitchFamily="18" charset="0"/>
              <a:cs typeface="Calibri Light" panose="020F0302020204030204" pitchFamily="34" charset="0"/>
            </a:endParaRPr>
          </a:p>
        </p:txBody>
      </p:sp>
    </p:spTree>
    <p:extLst>
      <p:ext uri="{BB962C8B-B14F-4D97-AF65-F5344CB8AC3E}">
        <p14:creationId xmlns:p14="http://schemas.microsoft.com/office/powerpoint/2010/main" val="1454383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Consumers – gender</a:t>
            </a:r>
          </a:p>
        </p:txBody>
      </p:sp>
      <p:graphicFrame>
        <p:nvGraphicFramePr>
          <p:cNvPr id="4" name="Table 3"/>
          <p:cNvGraphicFramePr>
            <a:graphicFrameLocks noGrp="1"/>
          </p:cNvGraphicFramePr>
          <p:nvPr>
            <p:extLst>
              <p:ext uri="{D42A27DB-BD31-4B8C-83A1-F6EECF244321}">
                <p14:modId xmlns:p14="http://schemas.microsoft.com/office/powerpoint/2010/main" val="4223460951"/>
              </p:ext>
            </p:extLst>
          </p:nvPr>
        </p:nvGraphicFramePr>
        <p:xfrm>
          <a:off x="846659"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35102853"/>
              </p:ext>
            </p:extLst>
          </p:nvPr>
        </p:nvGraphicFramePr>
        <p:xfrm>
          <a:off x="6304845"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Arial (Headings)"/>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Arial (Headings)"/>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Arial (Headings)"/>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Arial (Headings)"/>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Arial (Headings)"/>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Arial (Headings)"/>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Arial (Headings)"/>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Arial (Headings)"/>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Arial (Headings)"/>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Arial (Headings)"/>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Arial (Headings)"/>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2.52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2876414" y="997046"/>
            <a:ext cx="1890888" cy="307777"/>
          </a:xfrm>
          <a:prstGeom prst="rect">
            <a:avLst/>
          </a:prstGeom>
          <a:noFill/>
        </p:spPr>
        <p:txBody>
          <a:bodyPr wrap="square" rtlCol="0">
            <a:spAutoFit/>
          </a:bodyPr>
          <a:lstStyle/>
          <a:p>
            <a:r>
              <a:rPr lang="en-GB" b="1">
                <a:solidFill>
                  <a:srgbClr val="008265"/>
                </a:solidFill>
              </a:rPr>
              <a:t>Females</a:t>
            </a:r>
          </a:p>
        </p:txBody>
      </p:sp>
      <p:sp>
        <p:nvSpPr>
          <p:cNvPr id="8" name="TextBox 7"/>
          <p:cNvSpPr txBox="1"/>
          <p:nvPr/>
        </p:nvSpPr>
        <p:spPr>
          <a:xfrm>
            <a:off x="8532155" y="997045"/>
            <a:ext cx="1890888" cy="307777"/>
          </a:xfrm>
          <a:prstGeom prst="rect">
            <a:avLst/>
          </a:prstGeom>
          <a:noFill/>
        </p:spPr>
        <p:txBody>
          <a:bodyPr wrap="square" rtlCol="0">
            <a:spAutoFit/>
          </a:bodyPr>
          <a:lstStyle/>
          <a:p>
            <a:r>
              <a:rPr lang="en-GB" b="1">
                <a:solidFill>
                  <a:srgbClr val="008265"/>
                </a:solidFill>
              </a:rPr>
              <a:t>Males</a:t>
            </a:r>
          </a:p>
        </p:txBody>
      </p:sp>
      <p:sp>
        <p:nvSpPr>
          <p:cNvPr id="9" name="Google Shape;281;p26">
            <a:extLst>
              <a:ext uri="{FF2B5EF4-FFF2-40B4-BE49-F238E27FC236}">
                <a16:creationId xmlns:a16="http://schemas.microsoft.com/office/drawing/2014/main" id="{6BA30E1E-56C4-493B-8992-B93B1A6F3097}"/>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July 2022 &amp; Dec 2022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 who have claimed on at least one insurance policy in the last 12 months: Female n=509/77, Male n=490/62.</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9588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Females</a:t>
            </a:r>
          </a:p>
        </p:txBody>
      </p:sp>
      <p:graphicFrame>
        <p:nvGraphicFramePr>
          <p:cNvPr id="4" name="Table 3"/>
          <p:cNvGraphicFramePr>
            <a:graphicFrameLocks noGrp="1"/>
          </p:cNvGraphicFramePr>
          <p:nvPr>
            <p:extLst>
              <p:ext uri="{D42A27DB-BD31-4B8C-83A1-F6EECF244321}">
                <p14:modId xmlns:p14="http://schemas.microsoft.com/office/powerpoint/2010/main" val="4033653625"/>
              </p:ext>
            </p:extLst>
          </p:nvPr>
        </p:nvGraphicFramePr>
        <p:xfrm>
          <a:off x="1941165" y="1191374"/>
          <a:ext cx="8309671" cy="495804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Arial (Headings)"/>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Arial (Headings)"/>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Arial (Headings)"/>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11.85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Arial (Headings)"/>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11.68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Arial (Headings)"/>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11.29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Arial (Headings)"/>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Repairs or replacement items are completed/ delivered at a time to suit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Arial (Headings)"/>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I have a choice in how the claim is settled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Arial (Headings)"/>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My claim is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Arial (Headings)"/>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The insurance company does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Arial (Headings)"/>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The insurer assesses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Arial (Headings)"/>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The insurance provider matches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Arial (Headings)"/>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July 2022 &amp; Dec 2022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a:t>
            </a:r>
          </a:p>
          <a:p>
            <a:r>
              <a:rPr lang="en-GB" sz="800">
                <a:latin typeface="Arial" panose="020B0604020202020204" pitchFamily="34" charset="0"/>
                <a:ea typeface="Corbel"/>
                <a:cs typeface="Arial" panose="020B0604020202020204" pitchFamily="34" charset="0"/>
                <a:sym typeface="Corbel"/>
              </a:rPr>
              <a:t>Female n=509/77</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3468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Males</a:t>
            </a:r>
          </a:p>
        </p:txBody>
      </p:sp>
      <p:graphicFrame>
        <p:nvGraphicFramePr>
          <p:cNvPr id="4" name="Table 3"/>
          <p:cNvGraphicFramePr>
            <a:graphicFrameLocks noGrp="1"/>
          </p:cNvGraphicFramePr>
          <p:nvPr>
            <p:extLst>
              <p:ext uri="{D42A27DB-BD31-4B8C-83A1-F6EECF244321}">
                <p14:modId xmlns:p14="http://schemas.microsoft.com/office/powerpoint/2010/main" val="714241155"/>
              </p:ext>
            </p:extLst>
          </p:nvPr>
        </p:nvGraphicFramePr>
        <p:xfrm>
          <a:off x="1941165" y="1168734"/>
          <a:ext cx="8309671" cy="495804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11.33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11.32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The insurer assesses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The insurance provider matches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I am not asked needless questions about my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I have a choice in how the claim is settled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The people you deal with show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July 2022 &amp; Dec 2022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a:t>
            </a:r>
          </a:p>
          <a:p>
            <a:r>
              <a:rPr lang="en-GB" sz="800">
                <a:latin typeface="Arial" panose="020B0604020202020204" pitchFamily="34" charset="0"/>
                <a:ea typeface="Corbel"/>
                <a:cs typeface="Arial" panose="020B0604020202020204" pitchFamily="34" charset="0"/>
                <a:sym typeface="Corbel"/>
              </a:rPr>
              <a:t>Male n=490/62.</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8683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86" y="-124958"/>
            <a:ext cx="10794748" cy="883122"/>
          </a:xfrm>
        </p:spPr>
        <p:txBody>
          <a:bodyPr/>
          <a:lstStyle/>
          <a:p>
            <a:r>
              <a:rPr lang="en-GB" sz="3200" b="1">
                <a:solidFill>
                  <a:schemeClr val="bg2"/>
                </a:solidFill>
                <a:latin typeface="Rockwell" panose="02060603020205020403" pitchFamily="18" charset="0"/>
              </a:rPr>
              <a:t>The 9 key themes of the study</a:t>
            </a:r>
            <a:br>
              <a:rPr lang="en-GB" sz="3200">
                <a:latin typeface="Rockwell" panose="02060603020205020403" pitchFamily="18" charset="0"/>
              </a:rPr>
            </a:br>
            <a:endParaRPr lang="en-GB"/>
          </a:p>
        </p:txBody>
      </p:sp>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4</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397063348"/>
              </p:ext>
            </p:extLst>
          </p:nvPr>
        </p:nvGraphicFramePr>
        <p:xfrm>
          <a:off x="567255" y="736598"/>
          <a:ext cx="11184477" cy="5443217"/>
        </p:xfrm>
        <a:graphic>
          <a:graphicData uri="http://schemas.openxmlformats.org/drawingml/2006/table">
            <a:tbl>
              <a:tblPr firstRow="1" bandRow="1">
                <a:tableStyleId>{6E62EB93-AAC6-4EBA-99E5-D1D4B1179FDE}</a:tableStyleId>
              </a:tblPr>
              <a:tblGrid>
                <a:gridCol w="1574812">
                  <a:extLst>
                    <a:ext uri="{9D8B030D-6E8A-4147-A177-3AD203B41FA5}">
                      <a16:colId xmlns:a16="http://schemas.microsoft.com/office/drawing/2014/main" val="20000"/>
                    </a:ext>
                  </a:extLst>
                </a:gridCol>
                <a:gridCol w="9609665">
                  <a:extLst>
                    <a:ext uri="{9D8B030D-6E8A-4147-A177-3AD203B41FA5}">
                      <a16:colId xmlns:a16="http://schemas.microsoft.com/office/drawing/2014/main" val="20001"/>
                    </a:ext>
                  </a:extLst>
                </a:gridCol>
              </a:tblGrid>
              <a:tr h="429257">
                <a:tc>
                  <a:txBody>
                    <a:bodyPr/>
                    <a:lstStyle/>
                    <a:p>
                      <a:r>
                        <a:rPr lang="en-GB"/>
                        <a:t>Theme</a:t>
                      </a:r>
                    </a:p>
                  </a:txBody>
                  <a:tcPr/>
                </a:tc>
                <a:tc>
                  <a:txBody>
                    <a:bodyPr/>
                    <a:lstStyle/>
                    <a:p>
                      <a:r>
                        <a:rPr lang="en-GB"/>
                        <a:t>Description </a:t>
                      </a:r>
                    </a:p>
                  </a:txBody>
                  <a:tcPr/>
                </a:tc>
                <a:extLst>
                  <a:ext uri="{0D108BD9-81ED-4DB2-BD59-A6C34878D82A}">
                    <a16:rowId xmlns:a16="http://schemas.microsoft.com/office/drawing/2014/main" val="10000"/>
                  </a:ext>
                </a:extLst>
              </a:tr>
              <a:tr h="429257">
                <a:tc>
                  <a:txBody>
                    <a:bodyPr/>
                    <a:lstStyle/>
                    <a:p>
                      <a:r>
                        <a:rPr lang="en-GB"/>
                        <a:t>Loyalty</a:t>
                      </a:r>
                    </a:p>
                  </a:txBody>
                  <a:tcPr/>
                </a:tc>
                <a:tc>
                  <a:txBody>
                    <a:bodyPr/>
                    <a:lstStyle/>
                    <a:p>
                      <a:pPr marL="0" indent="0">
                        <a:spcAft>
                          <a:spcPts val="600"/>
                        </a:spcAft>
                        <a:buFont typeface="Arial" panose="020B0604020202020204" pitchFamily="34" charset="0"/>
                        <a:buNone/>
                      </a:pPr>
                      <a:r>
                        <a:rPr lang="en-GB" sz="1300" b="0" i="0" u="none" strike="noStrike" cap="none">
                          <a:solidFill>
                            <a:schemeClr val="bg2">
                              <a:lumMod val="25000"/>
                            </a:schemeClr>
                          </a:solidFill>
                          <a:latin typeface="Arial"/>
                          <a:ea typeface="Arial"/>
                          <a:cs typeface="Calibri Light" panose="020F0302020204030204" pitchFamily="34" charset="0"/>
                          <a:sym typeface="Arial"/>
                        </a:rPr>
                        <a:t>A reward  in the shape of a discount, additional benefits, not paying more than new customers or multi-products discounts for example, for renewing a policy with the same provider</a:t>
                      </a:r>
                    </a:p>
                  </a:txBody>
                  <a:tcPr/>
                </a:tc>
                <a:extLst>
                  <a:ext uri="{0D108BD9-81ED-4DB2-BD59-A6C34878D82A}">
                    <a16:rowId xmlns:a16="http://schemas.microsoft.com/office/drawing/2014/main" val="10001"/>
                  </a:ext>
                </a:extLst>
              </a:tr>
              <a:tr h="429257">
                <a:tc>
                  <a:txBody>
                    <a:bodyPr/>
                    <a:lstStyle/>
                    <a:p>
                      <a:r>
                        <a:rPr lang="en-GB"/>
                        <a:t>Confidence</a:t>
                      </a:r>
                    </a:p>
                    <a:p>
                      <a:endParaRPr lang="en-GB"/>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u="none" strike="noStrike" cap="none">
                          <a:solidFill>
                            <a:schemeClr val="bg2">
                              <a:lumMod val="25000"/>
                            </a:schemeClr>
                          </a:solidFill>
                          <a:latin typeface="Arial"/>
                          <a:ea typeface="Arial"/>
                          <a:cs typeface="Calibri Light" panose="020F0302020204030204" pitchFamily="34" charset="0"/>
                          <a:sym typeface="Arial"/>
                        </a:rPr>
                        <a:t>Confidence in their understanding of the policy, the claims process, percentage of claims paid out on, in the brand, and customer complaints being handled professionally</a:t>
                      </a:r>
                      <a:endParaRPr lang="en-GB" sz="1300"/>
                    </a:p>
                  </a:txBody>
                  <a:tcPr/>
                </a:tc>
                <a:extLst>
                  <a:ext uri="{0D108BD9-81ED-4DB2-BD59-A6C34878D82A}">
                    <a16:rowId xmlns:a16="http://schemas.microsoft.com/office/drawing/2014/main" val="10002"/>
                  </a:ext>
                </a:extLst>
              </a:tr>
              <a:tr h="429257">
                <a:tc>
                  <a:txBody>
                    <a:bodyPr/>
                    <a:lstStyle/>
                    <a:p>
                      <a:r>
                        <a:rPr lang="en-GB"/>
                        <a:t>Ease </a:t>
                      </a:r>
                    </a:p>
                  </a:txBody>
                  <a:tcPr/>
                </a:tc>
                <a:tc>
                  <a:txBody>
                    <a:bodyPr/>
                    <a:lstStyle/>
                    <a:p>
                      <a:pPr marL="0" indent="0">
                        <a:spcAft>
                          <a:spcPts val="600"/>
                        </a:spcAft>
                        <a:buFont typeface="Arial" panose="020B0604020202020204" pitchFamily="34" charset="0"/>
                        <a:buNone/>
                      </a:pPr>
                      <a:r>
                        <a:rPr lang="en-GB" sz="1300" b="0" i="0" u="none" strike="noStrike" cap="none">
                          <a:solidFill>
                            <a:schemeClr val="bg2">
                              <a:lumMod val="25000"/>
                            </a:schemeClr>
                          </a:solidFill>
                          <a:latin typeface="Arial"/>
                          <a:ea typeface="Arial"/>
                          <a:cs typeface="Calibri Light" panose="020F0302020204030204" pitchFamily="34" charset="0"/>
                          <a:sym typeface="Arial"/>
                        </a:rPr>
                        <a:t>The customer can get all of their insurance from provider in one policy, their questions are answered clearly and quickly, the documentation is easy to read, able to purchase it through a price comparison site or able to buy insurance through a multitude of channels, </a:t>
                      </a:r>
                      <a:r>
                        <a:rPr lang="en-GB" sz="1300" b="0" i="0" u="none" strike="noStrike" cap="none" err="1">
                          <a:solidFill>
                            <a:schemeClr val="bg2">
                              <a:lumMod val="25000"/>
                            </a:schemeClr>
                          </a:solidFill>
                          <a:latin typeface="Arial"/>
                          <a:ea typeface="Arial"/>
                          <a:cs typeface="Calibri Light" panose="020F0302020204030204" pitchFamily="34" charset="0"/>
                          <a:sym typeface="Arial"/>
                        </a:rPr>
                        <a:t>i.e</a:t>
                      </a:r>
                      <a:r>
                        <a:rPr lang="en-GB" sz="1300" b="0" i="0" u="none" strike="noStrike" cap="none">
                          <a:solidFill>
                            <a:schemeClr val="bg2">
                              <a:lumMod val="25000"/>
                            </a:schemeClr>
                          </a:solidFill>
                          <a:latin typeface="Arial"/>
                          <a:ea typeface="Arial"/>
                          <a:cs typeface="Calibri Light" panose="020F0302020204030204" pitchFamily="34" charset="0"/>
                          <a:sym typeface="Arial"/>
                        </a:rPr>
                        <a:t> website, mobile, broker</a:t>
                      </a:r>
                    </a:p>
                  </a:txBody>
                  <a:tcPr/>
                </a:tc>
                <a:extLst>
                  <a:ext uri="{0D108BD9-81ED-4DB2-BD59-A6C34878D82A}">
                    <a16:rowId xmlns:a16="http://schemas.microsoft.com/office/drawing/2014/main" val="10003"/>
                  </a:ext>
                </a:extLst>
              </a:tr>
              <a:tr h="429257">
                <a:tc>
                  <a:txBody>
                    <a:bodyPr/>
                    <a:lstStyle/>
                    <a:p>
                      <a:r>
                        <a:rPr lang="en-GB"/>
                        <a:t>Protection</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u="none" strike="noStrike" cap="none">
                          <a:solidFill>
                            <a:schemeClr val="bg2">
                              <a:lumMod val="25000"/>
                            </a:schemeClr>
                          </a:solidFill>
                          <a:latin typeface="Arial"/>
                          <a:ea typeface="Arial"/>
                          <a:cs typeface="Calibri Light" panose="020F0302020204030204" pitchFamily="34" charset="0"/>
                          <a:sym typeface="Arial"/>
                        </a:rPr>
                        <a:t>An understanding by providers why something of little financial value may still be important, ability to add or remove cover elements to suit needs and that the insurance cover is at the right level for a business to continue to trade or has ideas of how to cover sentimental items</a:t>
                      </a:r>
                      <a:endParaRPr lang="en-GB" sz="1300"/>
                    </a:p>
                  </a:txBody>
                  <a:tcPr/>
                </a:tc>
                <a:extLst>
                  <a:ext uri="{0D108BD9-81ED-4DB2-BD59-A6C34878D82A}">
                    <a16:rowId xmlns:a16="http://schemas.microsoft.com/office/drawing/2014/main" val="10004"/>
                  </a:ext>
                </a:extLst>
              </a:tr>
              <a:tr h="429257">
                <a:tc>
                  <a:txBody>
                    <a:bodyPr/>
                    <a:lstStyle/>
                    <a:p>
                      <a:r>
                        <a:rPr lang="en-GB"/>
                        <a:t>Price</a:t>
                      </a:r>
                    </a:p>
                  </a:txBody>
                  <a:tcPr/>
                </a:tc>
                <a:tc>
                  <a:txBody>
                    <a:bodyPr/>
                    <a:lstStyle/>
                    <a:p>
                      <a:pPr marL="0" indent="0">
                        <a:spcAft>
                          <a:spcPts val="600"/>
                        </a:spcAft>
                        <a:buFont typeface="Arial" panose="020B0604020202020204" pitchFamily="34" charset="0"/>
                        <a:buNone/>
                      </a:pPr>
                      <a:r>
                        <a:rPr lang="en-GB" sz="1300" b="0" i="0" u="none" strike="noStrike" cap="none">
                          <a:solidFill>
                            <a:schemeClr val="bg2">
                              <a:lumMod val="25000"/>
                            </a:schemeClr>
                          </a:solidFill>
                          <a:latin typeface="Arial"/>
                          <a:ea typeface="Arial"/>
                          <a:cs typeface="Calibri Light" panose="020F0302020204030204" pitchFamily="34" charset="0"/>
                          <a:sym typeface="Arial"/>
                        </a:rPr>
                        <a:t>Measures a range of price related statements such as the price being reasonable for the level of cover, the price simply being the cheapest quote, willingness to pay more to go with a recognised brand and whether or not there are promotional discounts for new customers</a:t>
                      </a:r>
                      <a:endParaRPr lang="en-GB" sz="1300"/>
                    </a:p>
                  </a:txBody>
                  <a:tcPr/>
                </a:tc>
                <a:extLst>
                  <a:ext uri="{0D108BD9-81ED-4DB2-BD59-A6C34878D82A}">
                    <a16:rowId xmlns:a16="http://schemas.microsoft.com/office/drawing/2014/main" val="10005"/>
                  </a:ext>
                </a:extLst>
              </a:tr>
              <a:tr h="429257">
                <a:tc>
                  <a:txBody>
                    <a:bodyPr/>
                    <a:lstStyle/>
                    <a:p>
                      <a:r>
                        <a:rPr lang="en-GB"/>
                        <a:t>Relationship</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u="none" strike="noStrike" cap="none">
                          <a:solidFill>
                            <a:schemeClr val="bg2">
                              <a:lumMod val="25000"/>
                            </a:schemeClr>
                          </a:solidFill>
                          <a:latin typeface="Arial"/>
                          <a:ea typeface="Arial"/>
                          <a:cs typeface="Calibri Light" panose="020F0302020204030204" pitchFamily="34" charset="0"/>
                          <a:sym typeface="Arial"/>
                        </a:rPr>
                        <a:t>Customer  obtains advice from insurer, has a range of meaningful interactions with provider throughout the year, customer has a sense the insurer knows them and what is important to them</a:t>
                      </a:r>
                      <a:endParaRPr lang="en-GB" sz="1300"/>
                    </a:p>
                  </a:txBody>
                  <a:tcPr/>
                </a:tc>
                <a:extLst>
                  <a:ext uri="{0D108BD9-81ED-4DB2-BD59-A6C34878D82A}">
                    <a16:rowId xmlns:a16="http://schemas.microsoft.com/office/drawing/2014/main" val="10006"/>
                  </a:ext>
                </a:extLst>
              </a:tr>
              <a:tr h="429257">
                <a:tc>
                  <a:txBody>
                    <a:bodyPr/>
                    <a:lstStyle/>
                    <a:p>
                      <a:r>
                        <a:rPr lang="en-GB"/>
                        <a:t>Speed (claims)</a:t>
                      </a:r>
                    </a:p>
                  </a:txBody>
                  <a:tcPr/>
                </a:tc>
                <a:tc>
                  <a:txBody>
                    <a:bodyPr/>
                    <a:lstStyle/>
                    <a:p>
                      <a:pPr marL="0" indent="0">
                        <a:spcAft>
                          <a:spcPts val="600"/>
                        </a:spcAft>
                        <a:buFont typeface="Arial" panose="020B0604020202020204" pitchFamily="34" charset="0"/>
                        <a:buNone/>
                      </a:pPr>
                      <a:r>
                        <a:rPr lang="en-GB" sz="1300" b="0" i="0" u="none" strike="noStrike" cap="none">
                          <a:solidFill>
                            <a:schemeClr val="bg2">
                              <a:lumMod val="25000"/>
                            </a:schemeClr>
                          </a:solidFill>
                          <a:latin typeface="Arial"/>
                          <a:ea typeface="Arial"/>
                          <a:cs typeface="Calibri Light" panose="020F0302020204030204" pitchFamily="34" charset="0"/>
                          <a:sym typeface="Arial"/>
                        </a:rPr>
                        <a:t>Provider offers immediate and effective assistance, customer can get through to insurer quickly at any time and does not get asked needless questions</a:t>
                      </a:r>
                      <a:endParaRPr lang="en-GB" sz="1300"/>
                    </a:p>
                  </a:txBody>
                  <a:tcPr/>
                </a:tc>
                <a:extLst>
                  <a:ext uri="{0D108BD9-81ED-4DB2-BD59-A6C34878D82A}">
                    <a16:rowId xmlns:a16="http://schemas.microsoft.com/office/drawing/2014/main" val="10007"/>
                  </a:ext>
                </a:extLst>
              </a:tr>
              <a:tr h="429257">
                <a:tc>
                  <a:txBody>
                    <a:bodyPr/>
                    <a:lstStyle/>
                    <a:p>
                      <a:r>
                        <a:rPr lang="en-GB"/>
                        <a:t>Respect (claims)</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u="none" strike="noStrike" cap="none">
                          <a:solidFill>
                            <a:schemeClr val="bg2">
                              <a:lumMod val="25000"/>
                            </a:schemeClr>
                          </a:solidFill>
                          <a:latin typeface="Arial"/>
                          <a:ea typeface="Arial"/>
                          <a:cs typeface="Calibri Light" panose="020F0302020204030204" pitchFamily="34" charset="0"/>
                          <a:sym typeface="Arial"/>
                        </a:rPr>
                        <a:t>Insurance company does not try to avoid pay out, shows compassion and does not require customer to provide lots of receipts/pictures to prove claim is genuine</a:t>
                      </a:r>
                      <a:endParaRPr lang="en-GB" sz="1300"/>
                    </a:p>
                  </a:txBody>
                  <a:tcPr/>
                </a:tc>
                <a:extLst>
                  <a:ext uri="{0D108BD9-81ED-4DB2-BD59-A6C34878D82A}">
                    <a16:rowId xmlns:a16="http://schemas.microsoft.com/office/drawing/2014/main" val="10008"/>
                  </a:ext>
                </a:extLst>
              </a:tr>
              <a:tr h="429257">
                <a:tc>
                  <a:txBody>
                    <a:bodyPr/>
                    <a:lstStyle/>
                    <a:p>
                      <a:r>
                        <a:rPr lang="en-GB"/>
                        <a:t>Control (claims)</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u="none" strike="noStrike" cap="none">
                          <a:solidFill>
                            <a:schemeClr val="bg2">
                              <a:lumMod val="25000"/>
                            </a:schemeClr>
                          </a:solidFill>
                          <a:latin typeface="Arial"/>
                          <a:ea typeface="Arial"/>
                          <a:cs typeface="Calibri Light" panose="020F0302020204030204" pitchFamily="34" charset="0"/>
                          <a:sym typeface="Arial"/>
                        </a:rPr>
                        <a:t>Customer can choose the suppliers, whether it is a financial, repair or replacement settlement and repairs are carried out at a time convenient</a:t>
                      </a:r>
                      <a:endParaRPr lang="en-GB" sz="130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789983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Consumers – Age</a:t>
            </a:r>
          </a:p>
        </p:txBody>
      </p:sp>
      <p:graphicFrame>
        <p:nvGraphicFramePr>
          <p:cNvPr id="4" name="Table 3"/>
          <p:cNvGraphicFramePr>
            <a:graphicFrameLocks noGrp="1"/>
          </p:cNvGraphicFramePr>
          <p:nvPr>
            <p:extLst>
              <p:ext uri="{D42A27DB-BD31-4B8C-83A1-F6EECF244321}">
                <p14:modId xmlns:p14="http://schemas.microsoft.com/office/powerpoint/2010/main" val="1094409395"/>
              </p:ext>
            </p:extLst>
          </p:nvPr>
        </p:nvGraphicFramePr>
        <p:xfrm>
          <a:off x="103981" y="1551017"/>
          <a:ext cx="3962697" cy="3956756"/>
        </p:xfrm>
        <a:graphic>
          <a:graphicData uri="http://schemas.openxmlformats.org/drawingml/2006/table">
            <a:tbl>
              <a:tblPr firstRow="1" bandRow="1">
                <a:tableStyleId>{6E62EB93-AAC6-4EBA-99E5-D1D4B1179FDE}</a:tableStyleId>
              </a:tblPr>
              <a:tblGrid>
                <a:gridCol w="435665">
                  <a:extLst>
                    <a:ext uri="{9D8B030D-6E8A-4147-A177-3AD203B41FA5}">
                      <a16:colId xmlns:a16="http://schemas.microsoft.com/office/drawing/2014/main" val="20000"/>
                    </a:ext>
                  </a:extLst>
                </a:gridCol>
                <a:gridCol w="881758">
                  <a:extLst>
                    <a:ext uri="{9D8B030D-6E8A-4147-A177-3AD203B41FA5}">
                      <a16:colId xmlns:a16="http://schemas.microsoft.com/office/drawing/2014/main" val="20001"/>
                    </a:ext>
                  </a:extLst>
                </a:gridCol>
                <a:gridCol w="881758">
                  <a:extLst>
                    <a:ext uri="{9D8B030D-6E8A-4147-A177-3AD203B41FA5}">
                      <a16:colId xmlns:a16="http://schemas.microsoft.com/office/drawing/2014/main" val="20002"/>
                    </a:ext>
                  </a:extLst>
                </a:gridCol>
                <a:gridCol w="881758">
                  <a:extLst>
                    <a:ext uri="{9D8B030D-6E8A-4147-A177-3AD203B41FA5}">
                      <a16:colId xmlns:a16="http://schemas.microsoft.com/office/drawing/2014/main" val="20003"/>
                    </a:ext>
                  </a:extLst>
                </a:gridCol>
                <a:gridCol w="88175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1995881" y="1189152"/>
            <a:ext cx="1890888" cy="307777"/>
          </a:xfrm>
          <a:prstGeom prst="rect">
            <a:avLst/>
          </a:prstGeom>
          <a:noFill/>
        </p:spPr>
        <p:txBody>
          <a:bodyPr wrap="square" rtlCol="0">
            <a:spAutoFit/>
          </a:bodyPr>
          <a:lstStyle/>
          <a:p>
            <a:r>
              <a:rPr lang="en-GB" b="1">
                <a:solidFill>
                  <a:srgbClr val="008265"/>
                </a:solidFill>
              </a:rPr>
              <a:t>18-34</a:t>
            </a:r>
          </a:p>
        </p:txBody>
      </p:sp>
      <p:sp>
        <p:nvSpPr>
          <p:cNvPr id="8" name="TextBox 7"/>
          <p:cNvSpPr txBox="1"/>
          <p:nvPr/>
        </p:nvSpPr>
        <p:spPr>
          <a:xfrm>
            <a:off x="9384466" y="1168821"/>
            <a:ext cx="1890888" cy="307777"/>
          </a:xfrm>
          <a:prstGeom prst="rect">
            <a:avLst/>
          </a:prstGeom>
          <a:noFill/>
        </p:spPr>
        <p:txBody>
          <a:bodyPr wrap="square" rtlCol="0">
            <a:spAutoFit/>
          </a:bodyPr>
          <a:lstStyle/>
          <a:p>
            <a:r>
              <a:rPr lang="en-GB" b="1">
                <a:solidFill>
                  <a:srgbClr val="008265"/>
                </a:solidFill>
              </a:rPr>
              <a:t>55 or older</a:t>
            </a:r>
          </a:p>
        </p:txBody>
      </p:sp>
      <p:graphicFrame>
        <p:nvGraphicFramePr>
          <p:cNvPr id="12" name="Table 11"/>
          <p:cNvGraphicFramePr>
            <a:graphicFrameLocks noGrp="1"/>
          </p:cNvGraphicFramePr>
          <p:nvPr>
            <p:extLst>
              <p:ext uri="{D42A27DB-BD31-4B8C-83A1-F6EECF244321}">
                <p14:modId xmlns:p14="http://schemas.microsoft.com/office/powerpoint/2010/main" val="2557180927"/>
              </p:ext>
            </p:extLst>
          </p:nvPr>
        </p:nvGraphicFramePr>
        <p:xfrm>
          <a:off x="4114503" y="1551015"/>
          <a:ext cx="3962697" cy="3956756"/>
        </p:xfrm>
        <a:graphic>
          <a:graphicData uri="http://schemas.openxmlformats.org/drawingml/2006/table">
            <a:tbl>
              <a:tblPr firstRow="1" bandRow="1">
                <a:tableStyleId>{6E62EB93-AAC6-4EBA-99E5-D1D4B1179FDE}</a:tableStyleId>
              </a:tblPr>
              <a:tblGrid>
                <a:gridCol w="435665">
                  <a:extLst>
                    <a:ext uri="{9D8B030D-6E8A-4147-A177-3AD203B41FA5}">
                      <a16:colId xmlns:a16="http://schemas.microsoft.com/office/drawing/2014/main" val="20000"/>
                    </a:ext>
                  </a:extLst>
                </a:gridCol>
                <a:gridCol w="881758">
                  <a:extLst>
                    <a:ext uri="{9D8B030D-6E8A-4147-A177-3AD203B41FA5}">
                      <a16:colId xmlns:a16="http://schemas.microsoft.com/office/drawing/2014/main" val="20001"/>
                    </a:ext>
                  </a:extLst>
                </a:gridCol>
                <a:gridCol w="881758">
                  <a:extLst>
                    <a:ext uri="{9D8B030D-6E8A-4147-A177-3AD203B41FA5}">
                      <a16:colId xmlns:a16="http://schemas.microsoft.com/office/drawing/2014/main" val="20002"/>
                    </a:ext>
                  </a:extLst>
                </a:gridCol>
                <a:gridCol w="881758">
                  <a:extLst>
                    <a:ext uri="{9D8B030D-6E8A-4147-A177-3AD203B41FA5}">
                      <a16:colId xmlns:a16="http://schemas.microsoft.com/office/drawing/2014/main" val="20003"/>
                    </a:ext>
                  </a:extLst>
                </a:gridCol>
                <a:gridCol w="88175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845037439"/>
              </p:ext>
            </p:extLst>
          </p:nvPr>
        </p:nvGraphicFramePr>
        <p:xfrm>
          <a:off x="8117007" y="1551015"/>
          <a:ext cx="3962697" cy="3961870"/>
        </p:xfrm>
        <a:graphic>
          <a:graphicData uri="http://schemas.openxmlformats.org/drawingml/2006/table">
            <a:tbl>
              <a:tblPr firstRow="1" bandRow="1">
                <a:tableStyleId>{6E62EB93-AAC6-4EBA-99E5-D1D4B1179FDE}</a:tableStyleId>
              </a:tblPr>
              <a:tblGrid>
                <a:gridCol w="435665">
                  <a:extLst>
                    <a:ext uri="{9D8B030D-6E8A-4147-A177-3AD203B41FA5}">
                      <a16:colId xmlns:a16="http://schemas.microsoft.com/office/drawing/2014/main" val="20000"/>
                    </a:ext>
                  </a:extLst>
                </a:gridCol>
                <a:gridCol w="881758">
                  <a:extLst>
                    <a:ext uri="{9D8B030D-6E8A-4147-A177-3AD203B41FA5}">
                      <a16:colId xmlns:a16="http://schemas.microsoft.com/office/drawing/2014/main" val="20001"/>
                    </a:ext>
                  </a:extLst>
                </a:gridCol>
                <a:gridCol w="881758">
                  <a:extLst>
                    <a:ext uri="{9D8B030D-6E8A-4147-A177-3AD203B41FA5}">
                      <a16:colId xmlns:a16="http://schemas.microsoft.com/office/drawing/2014/main" val="20002"/>
                    </a:ext>
                  </a:extLst>
                </a:gridCol>
                <a:gridCol w="881758">
                  <a:extLst>
                    <a:ext uri="{9D8B030D-6E8A-4147-A177-3AD203B41FA5}">
                      <a16:colId xmlns:a16="http://schemas.microsoft.com/office/drawing/2014/main" val="20003"/>
                    </a:ext>
                  </a:extLst>
                </a:gridCol>
                <a:gridCol w="88175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8744">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14" name="TextBox 13"/>
          <p:cNvSpPr txBox="1"/>
          <p:nvPr/>
        </p:nvSpPr>
        <p:spPr>
          <a:xfrm>
            <a:off x="5839747" y="1168822"/>
            <a:ext cx="1890888" cy="307777"/>
          </a:xfrm>
          <a:prstGeom prst="rect">
            <a:avLst/>
          </a:prstGeom>
          <a:noFill/>
        </p:spPr>
        <p:txBody>
          <a:bodyPr wrap="square" rtlCol="0">
            <a:spAutoFit/>
          </a:bodyPr>
          <a:lstStyle/>
          <a:p>
            <a:r>
              <a:rPr lang="en-GB" b="1">
                <a:solidFill>
                  <a:srgbClr val="008265"/>
                </a:solidFill>
              </a:rPr>
              <a:t>35-54</a:t>
            </a: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27166"/>
            <a:ext cx="9374547" cy="330834"/>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July 2022 &amp; Dec 2022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18-34 n=283/69, 35-54 n=341/49, 55 or older n= 377/21*   *Low sample, just shown for completeness</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2768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18-34 years old</a:t>
            </a:r>
          </a:p>
        </p:txBody>
      </p:sp>
      <p:graphicFrame>
        <p:nvGraphicFramePr>
          <p:cNvPr id="4" name="Table 3"/>
          <p:cNvGraphicFramePr>
            <a:graphicFrameLocks noGrp="1"/>
          </p:cNvGraphicFramePr>
          <p:nvPr>
            <p:extLst>
              <p:ext uri="{D42A27DB-BD31-4B8C-83A1-F6EECF244321}">
                <p14:modId xmlns:p14="http://schemas.microsoft.com/office/powerpoint/2010/main" val="2891703916"/>
              </p:ext>
            </p:extLst>
          </p:nvPr>
        </p:nvGraphicFramePr>
        <p:xfrm>
          <a:off x="1941165" y="1006629"/>
          <a:ext cx="8309671" cy="503848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11.02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I have a choice in how the claim is settled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The insurance provider matches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My claim is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The insurer assesses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I get rewarded for having multiple products or policies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43774" y="6507046"/>
            <a:ext cx="9374547" cy="330834"/>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July 2022 &amp; Dec 2022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18-34 n=283/69</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48840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35-54 years old</a:t>
            </a:r>
          </a:p>
        </p:txBody>
      </p:sp>
      <p:graphicFrame>
        <p:nvGraphicFramePr>
          <p:cNvPr id="4" name="Table 3"/>
          <p:cNvGraphicFramePr>
            <a:graphicFrameLocks noGrp="1"/>
          </p:cNvGraphicFramePr>
          <p:nvPr>
            <p:extLst>
              <p:ext uri="{D42A27DB-BD31-4B8C-83A1-F6EECF244321}">
                <p14:modId xmlns:p14="http://schemas.microsoft.com/office/powerpoint/2010/main" val="1752867273"/>
              </p:ext>
            </p:extLst>
          </p:nvPr>
        </p:nvGraphicFramePr>
        <p:xfrm>
          <a:off x="1941165" y="1084263"/>
          <a:ext cx="8309671" cy="487759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1028814">
                  <a:extLst>
                    <a:ext uri="{9D8B030D-6E8A-4147-A177-3AD203B41FA5}">
                      <a16:colId xmlns:a16="http://schemas.microsoft.com/office/drawing/2014/main" val="20001"/>
                    </a:ext>
                  </a:extLst>
                </a:gridCol>
                <a:gridCol w="252893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Repairs or replacement items are completed/ delivered at a time to suit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11.56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The people you deal with show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11.39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The insurance company does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3.59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3.97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My insurer provides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It is clear what I need to do to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I have a choice in how the claim is settled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527166"/>
            <a:ext cx="9374547" cy="330834"/>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July 2022 &amp; Dec 2022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35-54 n=341/49</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53040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55 or older</a:t>
            </a:r>
          </a:p>
        </p:txBody>
      </p:sp>
      <p:graphicFrame>
        <p:nvGraphicFramePr>
          <p:cNvPr id="4" name="Table 3"/>
          <p:cNvGraphicFramePr>
            <a:graphicFrameLocks noGrp="1"/>
          </p:cNvGraphicFramePr>
          <p:nvPr>
            <p:extLst>
              <p:ext uri="{D42A27DB-BD31-4B8C-83A1-F6EECF244321}">
                <p14:modId xmlns:p14="http://schemas.microsoft.com/office/powerpoint/2010/main" val="51582851"/>
              </p:ext>
            </p:extLst>
          </p:nvPr>
        </p:nvGraphicFramePr>
        <p:xfrm>
          <a:off x="1881302" y="1015519"/>
          <a:ext cx="8309671" cy="495804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14.06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3.56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12.88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10.00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12.78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The people you deal with show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12.60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The insurance company does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12.48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2.52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12.28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11.64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The insurer assesses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4.04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11.39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I have a choice in how the claim is settled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4.67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11.12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The insurance provider matches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2.25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10.64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527166"/>
            <a:ext cx="9374547" cy="330834"/>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July 2022 &amp; Dec 2022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55 or older n=377 / 21 * Small base, indicative only</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8304095"/>
      </p:ext>
    </p:extLst>
  </p:cSld>
  <p:clrMapOvr>
    <a:overrideClrMapping bg1="lt1" tx1="dk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Consumers – ethnicity</a:t>
            </a:r>
          </a:p>
        </p:txBody>
      </p:sp>
      <p:graphicFrame>
        <p:nvGraphicFramePr>
          <p:cNvPr id="4" name="Table 3"/>
          <p:cNvGraphicFramePr>
            <a:graphicFrameLocks noGrp="1"/>
          </p:cNvGraphicFramePr>
          <p:nvPr>
            <p:extLst>
              <p:ext uri="{D42A27DB-BD31-4B8C-83A1-F6EECF244321}">
                <p14:modId xmlns:p14="http://schemas.microsoft.com/office/powerpoint/2010/main" val="1902240238"/>
              </p:ext>
            </p:extLst>
          </p:nvPr>
        </p:nvGraphicFramePr>
        <p:xfrm>
          <a:off x="846659"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39247789"/>
              </p:ext>
            </p:extLst>
          </p:nvPr>
        </p:nvGraphicFramePr>
        <p:xfrm>
          <a:off x="6304845"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9.01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8.92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2549037" y="997045"/>
            <a:ext cx="1890888" cy="307777"/>
          </a:xfrm>
          <a:prstGeom prst="rect">
            <a:avLst/>
          </a:prstGeom>
          <a:noFill/>
        </p:spPr>
        <p:txBody>
          <a:bodyPr wrap="square" rtlCol="0">
            <a:spAutoFit/>
          </a:bodyPr>
          <a:lstStyle/>
          <a:p>
            <a:r>
              <a:rPr lang="en-GB" b="1">
                <a:solidFill>
                  <a:srgbClr val="008265"/>
                </a:solidFill>
              </a:rPr>
              <a:t>White/ White British</a:t>
            </a:r>
          </a:p>
        </p:txBody>
      </p:sp>
      <p:sp>
        <p:nvSpPr>
          <p:cNvPr id="9" name="TextBox 8"/>
          <p:cNvSpPr txBox="1"/>
          <p:nvPr/>
        </p:nvSpPr>
        <p:spPr>
          <a:xfrm>
            <a:off x="8126613" y="997045"/>
            <a:ext cx="1890888" cy="307777"/>
          </a:xfrm>
          <a:prstGeom prst="rect">
            <a:avLst/>
          </a:prstGeom>
          <a:noFill/>
        </p:spPr>
        <p:txBody>
          <a:bodyPr wrap="square" rtlCol="0">
            <a:spAutoFit/>
          </a:bodyPr>
          <a:lstStyle/>
          <a:p>
            <a:r>
              <a:rPr lang="en-GB" b="1">
                <a:solidFill>
                  <a:srgbClr val="008265"/>
                </a:solidFill>
              </a:rPr>
              <a:t>Ethnic minorities</a:t>
            </a: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July 2022 &amp; Dec 2022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White/ White British n=887/107, Ethnic minorities: n=110/31* Low sample, just shown for completeness.</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84583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White/ White British</a:t>
            </a:r>
          </a:p>
        </p:txBody>
      </p:sp>
      <p:graphicFrame>
        <p:nvGraphicFramePr>
          <p:cNvPr id="4" name="Table 3"/>
          <p:cNvGraphicFramePr>
            <a:graphicFrameLocks noGrp="1"/>
          </p:cNvGraphicFramePr>
          <p:nvPr>
            <p:extLst>
              <p:ext uri="{D42A27DB-BD31-4B8C-83A1-F6EECF244321}">
                <p14:modId xmlns:p14="http://schemas.microsoft.com/office/powerpoint/2010/main" val="2361597275"/>
              </p:ext>
            </p:extLst>
          </p:nvPr>
        </p:nvGraphicFramePr>
        <p:xfrm>
          <a:off x="1941165" y="1170523"/>
          <a:ext cx="8309671" cy="495804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12.41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12.08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11.58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I have a choice in how the claim is settled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The insurance company does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The insurer assesses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The insurance provider matches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The people you deal with show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Repairs or replacement items are completed/ delivered at a time to suit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July 2022 &amp; Dec 2022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White/ White British n=887/107.</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4818078"/>
      </p:ext>
    </p:extLst>
  </p:cSld>
  <p:clrMapOvr>
    <a:overrideClrMapping bg1="lt1" tx1="dk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Ethnic minorities</a:t>
            </a:r>
          </a:p>
        </p:txBody>
      </p:sp>
      <p:graphicFrame>
        <p:nvGraphicFramePr>
          <p:cNvPr id="4" name="Table 3"/>
          <p:cNvGraphicFramePr>
            <a:graphicFrameLocks noGrp="1"/>
          </p:cNvGraphicFramePr>
          <p:nvPr>
            <p:extLst>
              <p:ext uri="{D42A27DB-BD31-4B8C-83A1-F6EECF244321}">
                <p14:modId xmlns:p14="http://schemas.microsoft.com/office/powerpoint/2010/main" val="2743435969"/>
              </p:ext>
            </p:extLst>
          </p:nvPr>
        </p:nvGraphicFramePr>
        <p:xfrm>
          <a:off x="1941165" y="1136019"/>
          <a:ext cx="8309671" cy="487759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It is clear what I need to do to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My claim is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I am able to choose the supplier that the insurance company uses (e.g. tradesmen, garage, airline, law firm)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My insurer provides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Repairs or replacement items are completed/ delivered at a time to suit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I am able to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The policy documents are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The insurer assesses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July 2022 &amp; Dec 2022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Ethnic minorities: n=110/31* Small base, indicative only.</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24894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Consumers – policy type held</a:t>
            </a:r>
          </a:p>
        </p:txBody>
      </p:sp>
      <p:graphicFrame>
        <p:nvGraphicFramePr>
          <p:cNvPr id="4" name="Table 3"/>
          <p:cNvGraphicFramePr>
            <a:graphicFrameLocks noGrp="1"/>
          </p:cNvGraphicFramePr>
          <p:nvPr>
            <p:extLst>
              <p:ext uri="{D42A27DB-BD31-4B8C-83A1-F6EECF244321}">
                <p14:modId xmlns:p14="http://schemas.microsoft.com/office/powerpoint/2010/main" val="1853682118"/>
              </p:ext>
            </p:extLst>
          </p:nvPr>
        </p:nvGraphicFramePr>
        <p:xfrm>
          <a:off x="422143" y="1868647"/>
          <a:ext cx="3764849" cy="2765638"/>
        </p:xfrm>
        <a:graphic>
          <a:graphicData uri="http://schemas.openxmlformats.org/drawingml/2006/table">
            <a:tbl>
              <a:tblPr firstRow="1" bandRow="1">
                <a:tableStyleId>{6E62EB93-AAC6-4EBA-99E5-D1D4B1179FDE}</a:tableStyleId>
              </a:tblPr>
              <a:tblGrid>
                <a:gridCol w="362435">
                  <a:extLst>
                    <a:ext uri="{9D8B030D-6E8A-4147-A177-3AD203B41FA5}">
                      <a16:colId xmlns:a16="http://schemas.microsoft.com/office/drawing/2014/main" val="20000"/>
                    </a:ext>
                  </a:extLst>
                </a:gridCol>
                <a:gridCol w="829733">
                  <a:extLst>
                    <a:ext uri="{9D8B030D-6E8A-4147-A177-3AD203B41FA5}">
                      <a16:colId xmlns:a16="http://schemas.microsoft.com/office/drawing/2014/main" val="20001"/>
                    </a:ext>
                  </a:extLst>
                </a:gridCol>
                <a:gridCol w="863600">
                  <a:extLst>
                    <a:ext uri="{9D8B030D-6E8A-4147-A177-3AD203B41FA5}">
                      <a16:colId xmlns:a16="http://schemas.microsoft.com/office/drawing/2014/main" val="20002"/>
                    </a:ext>
                  </a:extLst>
                </a:gridCol>
                <a:gridCol w="880533">
                  <a:extLst>
                    <a:ext uri="{9D8B030D-6E8A-4147-A177-3AD203B41FA5}">
                      <a16:colId xmlns:a16="http://schemas.microsoft.com/office/drawing/2014/main" val="20003"/>
                    </a:ext>
                  </a:extLst>
                </a:gridCol>
                <a:gridCol w="82854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2" name="TextBox 1"/>
          <p:cNvSpPr txBox="1"/>
          <p:nvPr/>
        </p:nvSpPr>
        <p:spPr>
          <a:xfrm>
            <a:off x="2068069" y="1506782"/>
            <a:ext cx="1890888" cy="307777"/>
          </a:xfrm>
          <a:prstGeom prst="rect">
            <a:avLst/>
          </a:prstGeom>
          <a:noFill/>
        </p:spPr>
        <p:txBody>
          <a:bodyPr wrap="square" rtlCol="0">
            <a:spAutoFit/>
          </a:bodyPr>
          <a:lstStyle/>
          <a:p>
            <a:r>
              <a:rPr lang="en-GB" b="1">
                <a:solidFill>
                  <a:srgbClr val="008265"/>
                </a:solidFill>
              </a:rPr>
              <a:t>Motor</a:t>
            </a:r>
          </a:p>
        </p:txBody>
      </p:sp>
      <p:sp>
        <p:nvSpPr>
          <p:cNvPr id="8" name="TextBox 7"/>
          <p:cNvSpPr txBox="1"/>
          <p:nvPr/>
        </p:nvSpPr>
        <p:spPr>
          <a:xfrm>
            <a:off x="9139020" y="1486451"/>
            <a:ext cx="1890888" cy="307777"/>
          </a:xfrm>
          <a:prstGeom prst="rect">
            <a:avLst/>
          </a:prstGeom>
          <a:noFill/>
        </p:spPr>
        <p:txBody>
          <a:bodyPr wrap="square" rtlCol="0">
            <a:spAutoFit/>
          </a:bodyPr>
          <a:lstStyle/>
          <a:p>
            <a:r>
              <a:rPr lang="en-GB" b="1">
                <a:solidFill>
                  <a:srgbClr val="008265"/>
                </a:solidFill>
              </a:rPr>
              <a:t>Buildings/ Contents</a:t>
            </a:r>
          </a:p>
        </p:txBody>
      </p:sp>
      <p:graphicFrame>
        <p:nvGraphicFramePr>
          <p:cNvPr id="12" name="Table 11"/>
          <p:cNvGraphicFramePr>
            <a:graphicFrameLocks noGrp="1"/>
          </p:cNvGraphicFramePr>
          <p:nvPr>
            <p:extLst>
              <p:ext uri="{D42A27DB-BD31-4B8C-83A1-F6EECF244321}">
                <p14:modId xmlns:p14="http://schemas.microsoft.com/office/powerpoint/2010/main" val="293300339"/>
              </p:ext>
            </p:extLst>
          </p:nvPr>
        </p:nvGraphicFramePr>
        <p:xfrm>
          <a:off x="4257543" y="1868645"/>
          <a:ext cx="3764849" cy="2765638"/>
        </p:xfrm>
        <a:graphic>
          <a:graphicData uri="http://schemas.openxmlformats.org/drawingml/2006/table">
            <a:tbl>
              <a:tblPr firstRow="1" bandRow="1">
                <a:tableStyleId>{6E62EB93-AAC6-4EBA-99E5-D1D4B1179FDE}</a:tableStyleId>
              </a:tblPr>
              <a:tblGrid>
                <a:gridCol w="325746">
                  <a:extLst>
                    <a:ext uri="{9D8B030D-6E8A-4147-A177-3AD203B41FA5}">
                      <a16:colId xmlns:a16="http://schemas.microsoft.com/office/drawing/2014/main" val="20000"/>
                    </a:ext>
                  </a:extLst>
                </a:gridCol>
                <a:gridCol w="857955">
                  <a:extLst>
                    <a:ext uri="{9D8B030D-6E8A-4147-A177-3AD203B41FA5}">
                      <a16:colId xmlns:a16="http://schemas.microsoft.com/office/drawing/2014/main" val="20001"/>
                    </a:ext>
                  </a:extLst>
                </a:gridCol>
                <a:gridCol w="835378">
                  <a:extLst>
                    <a:ext uri="{9D8B030D-6E8A-4147-A177-3AD203B41FA5}">
                      <a16:colId xmlns:a16="http://schemas.microsoft.com/office/drawing/2014/main" val="20002"/>
                    </a:ext>
                  </a:extLst>
                </a:gridCol>
                <a:gridCol w="908036">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688260984"/>
              </p:ext>
            </p:extLst>
          </p:nvPr>
        </p:nvGraphicFramePr>
        <p:xfrm>
          <a:off x="8092943" y="1868645"/>
          <a:ext cx="3764849" cy="2765638"/>
        </p:xfrm>
        <a:graphic>
          <a:graphicData uri="http://schemas.openxmlformats.org/drawingml/2006/table">
            <a:tbl>
              <a:tblPr firstRow="1" bandRow="1">
                <a:tableStyleId>{6E62EB93-AAC6-4EBA-99E5-D1D4B1179FDE}</a:tableStyleId>
              </a:tblPr>
              <a:tblGrid>
                <a:gridCol w="328568">
                  <a:extLst>
                    <a:ext uri="{9D8B030D-6E8A-4147-A177-3AD203B41FA5}">
                      <a16:colId xmlns:a16="http://schemas.microsoft.com/office/drawing/2014/main" val="20000"/>
                    </a:ext>
                  </a:extLst>
                </a:gridCol>
                <a:gridCol w="846667">
                  <a:extLst>
                    <a:ext uri="{9D8B030D-6E8A-4147-A177-3AD203B41FA5}">
                      <a16:colId xmlns:a16="http://schemas.microsoft.com/office/drawing/2014/main" val="20001"/>
                    </a:ext>
                  </a:extLst>
                </a:gridCol>
                <a:gridCol w="829733">
                  <a:extLst>
                    <a:ext uri="{9D8B030D-6E8A-4147-A177-3AD203B41FA5}">
                      <a16:colId xmlns:a16="http://schemas.microsoft.com/office/drawing/2014/main" val="20002"/>
                    </a:ext>
                  </a:extLst>
                </a:gridCol>
                <a:gridCol w="922147">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14" name="TextBox 13"/>
          <p:cNvSpPr txBox="1"/>
          <p:nvPr/>
        </p:nvSpPr>
        <p:spPr>
          <a:xfrm>
            <a:off x="5911935" y="1486452"/>
            <a:ext cx="1890888" cy="307777"/>
          </a:xfrm>
          <a:prstGeom prst="rect">
            <a:avLst/>
          </a:prstGeom>
          <a:noFill/>
        </p:spPr>
        <p:txBody>
          <a:bodyPr wrap="square" rtlCol="0">
            <a:spAutoFit/>
          </a:bodyPr>
          <a:lstStyle/>
          <a:p>
            <a:r>
              <a:rPr lang="en-GB" b="1">
                <a:solidFill>
                  <a:srgbClr val="008265"/>
                </a:solidFill>
              </a:rPr>
              <a:t>Travel</a:t>
            </a:r>
          </a:p>
        </p:txBody>
      </p:sp>
      <p:sp>
        <p:nvSpPr>
          <p:cNvPr id="11" name="Google Shape;281;p26">
            <a:extLst>
              <a:ext uri="{FF2B5EF4-FFF2-40B4-BE49-F238E27FC236}">
                <a16:creationId xmlns:a16="http://schemas.microsoft.com/office/drawing/2014/main" id="{6BA30E1E-56C4-493B-8992-B93B1A6F3097}"/>
              </a:ext>
            </a:extLst>
          </p:cNvPr>
          <p:cNvSpPr txBox="1"/>
          <p:nvPr/>
        </p:nvSpPr>
        <p:spPr>
          <a:xfrm>
            <a:off x="0" y="6363715"/>
            <a:ext cx="9963187" cy="494285"/>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July 2022 &amp; Dec 2022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a:t>
            </a:r>
            <a:r>
              <a:rPr lang="en-GB" sz="800">
                <a:solidFill>
                  <a:schemeClr val="tx1"/>
                </a:solidFill>
                <a:latin typeface="Arial" panose="020B0604020202020204" pitchFamily="34" charset="0"/>
                <a:ea typeface="Corbel"/>
                <a:cs typeface="Arial" panose="020B0604020202020204" pitchFamily="34" charset="0"/>
                <a:sym typeface="Corbel"/>
              </a:rPr>
              <a:t>Motor n=473, Travel n=220, Buildings and/or Contents n=308, Total n=1,001.</a:t>
            </a:r>
            <a:r>
              <a:rPr lang="en-GB" sz="80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a:p>
            <a:endParaRPr lang="en-GB" sz="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59080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policy type held motor</a:t>
            </a:r>
          </a:p>
        </p:txBody>
      </p:sp>
      <p:graphicFrame>
        <p:nvGraphicFramePr>
          <p:cNvPr id="4" name="Table 3"/>
          <p:cNvGraphicFramePr>
            <a:graphicFrameLocks noGrp="1"/>
          </p:cNvGraphicFramePr>
          <p:nvPr>
            <p:extLst>
              <p:ext uri="{D42A27DB-BD31-4B8C-83A1-F6EECF244321}">
                <p14:modId xmlns:p14="http://schemas.microsoft.com/office/powerpoint/2010/main" val="2056905242"/>
              </p:ext>
            </p:extLst>
          </p:nvPr>
        </p:nvGraphicFramePr>
        <p:xfrm>
          <a:off x="1881302" y="1099967"/>
          <a:ext cx="8309671" cy="487759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4.09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11.77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3.55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11.76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3.81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11.58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The insurer assesses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4.84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10.43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10.16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The insurance provider matches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3.29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10.03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The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3.11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The insurer informs me about their claims process before I buy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4.59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The policy is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363715"/>
            <a:ext cx="9963187" cy="494285"/>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July 2022 &amp; Dec 2022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a:t>
            </a:r>
            <a:r>
              <a:rPr lang="en-GB" sz="800">
                <a:solidFill>
                  <a:schemeClr val="tx1"/>
                </a:solidFill>
                <a:latin typeface="Arial" panose="020B0604020202020204" pitchFamily="34" charset="0"/>
                <a:ea typeface="Corbel"/>
                <a:cs typeface="Arial" panose="020B0604020202020204" pitchFamily="34" charset="0"/>
                <a:sym typeface="Corbel"/>
              </a:rPr>
              <a:t>: Motor n=473</a:t>
            </a:r>
            <a:endParaRPr lang="en-GB" sz="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7810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policy type held travel</a:t>
            </a:r>
          </a:p>
        </p:txBody>
      </p:sp>
      <p:graphicFrame>
        <p:nvGraphicFramePr>
          <p:cNvPr id="4" name="Table 3"/>
          <p:cNvGraphicFramePr>
            <a:graphicFrameLocks noGrp="1"/>
          </p:cNvGraphicFramePr>
          <p:nvPr>
            <p:extLst>
              <p:ext uri="{D42A27DB-BD31-4B8C-83A1-F6EECF244321}">
                <p14:modId xmlns:p14="http://schemas.microsoft.com/office/powerpoint/2010/main" val="1506956115"/>
              </p:ext>
            </p:extLst>
          </p:nvPr>
        </p:nvGraphicFramePr>
        <p:xfrm>
          <a:off x="1881302" y="1271974"/>
          <a:ext cx="8309671" cy="487759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3.96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11.04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3.57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The insurance provider matches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I am able to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The policy is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The insurer assesses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363715"/>
            <a:ext cx="9963187" cy="494285"/>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July 2022 &amp; Dec 2022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a:t>
            </a:r>
            <a:r>
              <a:rPr lang="en-GB" sz="800">
                <a:solidFill>
                  <a:schemeClr val="tx1"/>
                </a:solidFill>
                <a:latin typeface="Arial" panose="020B0604020202020204" pitchFamily="34" charset="0"/>
                <a:ea typeface="Corbel"/>
                <a:cs typeface="Arial" panose="020B0604020202020204" pitchFamily="34" charset="0"/>
                <a:sym typeface="Corbel"/>
              </a:rPr>
              <a:t>:, Travel n=220 </a:t>
            </a:r>
            <a:endParaRPr lang="en-GB" sz="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4959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664606" y="-53790"/>
            <a:ext cx="7234068" cy="883122"/>
          </a:xfrm>
        </p:spPr>
        <p:txBody>
          <a:bodyPr/>
          <a:lstStyle/>
          <a:p>
            <a:r>
              <a:rPr lang="en-GB" sz="2400" b="1">
                <a:solidFill>
                  <a:schemeClr val="bg2"/>
                </a:solidFill>
                <a:latin typeface="Rockwell" panose="02060603020205020403" pitchFamily="18" charset="0"/>
                <a:ea typeface="Arial"/>
                <a:cs typeface="Calibri Light" panose="020F0302020204030204" pitchFamily="34" charset="0"/>
              </a:rPr>
              <a:t>Key </a:t>
            </a:r>
            <a:r>
              <a:rPr lang="en-GB" sz="2400" b="1">
                <a:solidFill>
                  <a:schemeClr val="bg2"/>
                </a:solidFill>
                <a:latin typeface="Rockwell" panose="02060603020205020403" pitchFamily="18" charset="0"/>
                <a:ea typeface="Arial"/>
                <a:cs typeface="Calibri Light" panose="020F0302020204030204" pitchFamily="34" charset="0"/>
                <a:sym typeface="Arial"/>
              </a:rPr>
              <a:t>findings – Consumers</a:t>
            </a:r>
          </a:p>
        </p:txBody>
      </p:sp>
      <p:sp>
        <p:nvSpPr>
          <p:cNvPr id="2" name="Text Placeholder 1"/>
          <p:cNvSpPr>
            <a:spLocks noGrp="1"/>
          </p:cNvSpPr>
          <p:nvPr>
            <p:ph type="body" idx="1"/>
          </p:nvPr>
        </p:nvSpPr>
        <p:spPr>
          <a:xfrm>
            <a:off x="440120" y="744200"/>
            <a:ext cx="11333869" cy="5379613"/>
          </a:xfrm>
        </p:spPr>
        <p:txBody>
          <a:bodyPr/>
          <a:lstStyle/>
          <a:p>
            <a:pPr marL="514350" indent="-285750">
              <a:buClr>
                <a:srgbClr val="008265"/>
              </a:buClr>
              <a:buFont typeface="Arial" panose="020B0604020202020204" pitchFamily="34" charset="0"/>
              <a:buChar char="•"/>
            </a:pPr>
            <a:r>
              <a:rPr lang="en-GB">
                <a:solidFill>
                  <a:schemeClr val="tx1"/>
                </a:solidFill>
                <a:latin typeface="+mj-lt"/>
                <a:cs typeface="Calibri Light" panose="020F0302020204030204" pitchFamily="34" charset="0"/>
                <a:sym typeface="Arial"/>
              </a:rPr>
              <a:t>Loyalty remains the highest theme as an opportunity to improve trust with Consumers.  However, compared to 18 months ago Speed (claims) and Control (claims) would also play a significant part in improving Trust in the sector with Consumers </a:t>
            </a:r>
          </a:p>
          <a:p>
            <a:pPr marL="514350" indent="-285750">
              <a:buClr>
                <a:srgbClr val="008265"/>
              </a:buClr>
              <a:buFont typeface="Arial" panose="020B0604020202020204" pitchFamily="34" charset="0"/>
              <a:buChar char="•"/>
            </a:pPr>
            <a:endParaRPr lang="en-GB">
              <a:solidFill>
                <a:srgbClr val="FF0000"/>
              </a:solidFill>
              <a:latin typeface="+mj-lt"/>
              <a:cs typeface="Calibri Light" panose="020F0302020204030204" pitchFamily="34" charset="0"/>
              <a:sym typeface="Arial"/>
            </a:endParaRPr>
          </a:p>
          <a:p>
            <a:pPr marL="514350" indent="-285750">
              <a:buClr>
                <a:srgbClr val="008265"/>
              </a:buClr>
              <a:buFont typeface="Arial" panose="020B0604020202020204" pitchFamily="34" charset="0"/>
              <a:buChar char="•"/>
            </a:pPr>
            <a:r>
              <a:rPr lang="en-GB">
                <a:solidFill>
                  <a:schemeClr val="tx1"/>
                </a:solidFill>
                <a:latin typeface="+mj-lt"/>
                <a:cs typeface="Calibri Light" panose="020F0302020204030204" pitchFamily="34" charset="0"/>
                <a:sym typeface="Arial"/>
              </a:rPr>
              <a:t>Since the middle of 2021 Speed and Control in relation to claims have increased sharply as opportunities to improve trust. Although performance has improved for the claims themes Consumers have given higher importance ratings to these measures compared to previous waves</a:t>
            </a:r>
          </a:p>
          <a:p>
            <a:pPr marL="514350" indent="-285750">
              <a:buClr>
                <a:srgbClr val="008265"/>
              </a:buClr>
              <a:buFont typeface="Arial" panose="020B0604020202020204" pitchFamily="34" charset="0"/>
              <a:buChar char="•"/>
            </a:pPr>
            <a:endParaRPr lang="en-GB">
              <a:solidFill>
                <a:srgbClr val="FF0000"/>
              </a:solidFill>
              <a:latin typeface="+mj-lt"/>
              <a:cs typeface="Calibri Light" panose="020F0302020204030204" pitchFamily="34" charset="0"/>
              <a:sym typeface="Arial"/>
            </a:endParaRPr>
          </a:p>
          <a:p>
            <a:pPr marL="514350" indent="-285750">
              <a:buClr>
                <a:srgbClr val="008265"/>
              </a:buClr>
              <a:buFont typeface="Arial" panose="020B0604020202020204" pitchFamily="34" charset="0"/>
              <a:buChar char="•"/>
            </a:pPr>
            <a:r>
              <a:rPr lang="en-GB">
                <a:solidFill>
                  <a:schemeClr val="tx1"/>
                </a:solidFill>
                <a:latin typeface="+mj-lt"/>
                <a:cs typeface="Calibri Light" panose="020F0302020204030204" pitchFamily="34" charset="0"/>
                <a:sym typeface="Arial"/>
              </a:rPr>
              <a:t>The 5 top overall actions the industry can take in order to improve trust with all Consumers are:</a:t>
            </a:r>
          </a:p>
          <a:p>
            <a:pPr marL="2343150" lvl="4" indent="-285750" fontAlgn="b">
              <a:buFont typeface="Arial" panose="020B0604020202020204" pitchFamily="34" charset="0"/>
              <a:buChar char="•"/>
            </a:pPr>
            <a:r>
              <a:rPr lang="en-GB">
                <a:solidFill>
                  <a:schemeClr val="tx1"/>
                </a:solidFill>
                <a:latin typeface="+mj-lt"/>
                <a:cs typeface="Calibri Light" panose="020F0302020204030204" pitchFamily="34" charset="0"/>
              </a:rPr>
              <a:t>The premium not increasing because they are no longer a new customer</a:t>
            </a:r>
          </a:p>
          <a:p>
            <a:pPr marL="2343150" lvl="4" indent="-285750" fontAlgn="b">
              <a:buFont typeface="Arial" panose="020B0604020202020204" pitchFamily="34" charset="0"/>
              <a:buChar char="•"/>
            </a:pPr>
            <a:r>
              <a:rPr lang="en-GB">
                <a:solidFill>
                  <a:schemeClr val="tx1"/>
                </a:solidFill>
                <a:latin typeface="+mj-lt"/>
                <a:cs typeface="Calibri Light" panose="020F0302020204030204" pitchFamily="34" charset="0"/>
              </a:rPr>
              <a:t>Providing Consumers with a discount for staying with the same company</a:t>
            </a:r>
          </a:p>
          <a:p>
            <a:pPr marL="2343150" lvl="4" indent="-285750" fontAlgn="b">
              <a:buFont typeface="Arial" panose="020B0604020202020204" pitchFamily="34" charset="0"/>
              <a:buChar char="•"/>
            </a:pPr>
            <a:r>
              <a:rPr lang="en-GB">
                <a:solidFill>
                  <a:schemeClr val="tx1"/>
                </a:solidFill>
                <a:latin typeface="+mj-lt"/>
                <a:cs typeface="Calibri Light" panose="020F0302020204030204" pitchFamily="34" charset="0"/>
              </a:rPr>
              <a:t>Taking a Consumer’s loyalty into account when calculating renewal quotes following a claim</a:t>
            </a:r>
          </a:p>
          <a:p>
            <a:pPr marL="2343150" lvl="4" indent="-285750" fontAlgn="b">
              <a:buFont typeface="Arial" panose="020B0604020202020204" pitchFamily="34" charset="0"/>
              <a:buChar char="•"/>
            </a:pPr>
            <a:r>
              <a:rPr lang="en-GB">
                <a:solidFill>
                  <a:schemeClr val="tx1"/>
                </a:solidFill>
                <a:latin typeface="+mj-lt"/>
                <a:cs typeface="Calibri Light" panose="020F0302020204030204" pitchFamily="34" charset="0"/>
              </a:rPr>
              <a:t>Giving Consumers a choice in how the claim is settled (</a:t>
            </a:r>
            <a:r>
              <a:rPr lang="en-GB" err="1">
                <a:solidFill>
                  <a:schemeClr val="tx1"/>
                </a:solidFill>
                <a:latin typeface="+mj-lt"/>
                <a:cs typeface="Calibri Light" panose="020F0302020204030204" pitchFamily="34" charset="0"/>
              </a:rPr>
              <a:t>e.g</a:t>
            </a:r>
            <a:r>
              <a:rPr lang="en-GB">
                <a:solidFill>
                  <a:schemeClr val="tx1"/>
                </a:solidFill>
                <a:latin typeface="+mj-lt"/>
                <a:cs typeface="Calibri Light" panose="020F0302020204030204" pitchFamily="34" charset="0"/>
              </a:rPr>
              <a:t> financial settlement, repair or replacement)</a:t>
            </a:r>
          </a:p>
          <a:p>
            <a:pPr marL="2343150" lvl="4" indent="-285750" fontAlgn="b">
              <a:buFont typeface="Arial" panose="020B0604020202020204" pitchFamily="34" charset="0"/>
              <a:buChar char="•"/>
            </a:pPr>
            <a:r>
              <a:rPr lang="en-GB">
                <a:solidFill>
                  <a:schemeClr val="tx1"/>
                </a:solidFill>
                <a:latin typeface="+mj-lt"/>
                <a:cs typeface="Calibri Light" panose="020F0302020204030204" pitchFamily="34" charset="0"/>
              </a:rPr>
              <a:t>Assessing a risk individually, rather than using generic assumptions</a:t>
            </a:r>
          </a:p>
          <a:p>
            <a:pPr marL="1885950" lvl="3" indent="-285750">
              <a:buClr>
                <a:srgbClr val="008265"/>
              </a:buClr>
              <a:buFont typeface="Arial" panose="020B0604020202020204" pitchFamily="34" charset="0"/>
              <a:buChar char="•"/>
            </a:pPr>
            <a:endParaRPr lang="en-GB">
              <a:solidFill>
                <a:schemeClr val="tx1"/>
              </a:solidFill>
              <a:latin typeface="+mj-lt"/>
              <a:cs typeface="Calibri Light" panose="020F0302020204030204" pitchFamily="34" charset="0"/>
              <a:sym typeface="Arial"/>
            </a:endParaRPr>
          </a:p>
          <a:p>
            <a:pPr marL="514350" indent="-285750">
              <a:buClr>
                <a:srgbClr val="008265"/>
              </a:buClr>
              <a:buFont typeface="Arial" panose="020B0604020202020204" pitchFamily="34" charset="0"/>
              <a:buChar char="•"/>
            </a:pPr>
            <a:r>
              <a:rPr lang="en-GB">
                <a:solidFill>
                  <a:schemeClr val="tx1"/>
                </a:solidFill>
                <a:latin typeface="+mj-lt"/>
                <a:cs typeface="Calibri Light" panose="020F0302020204030204" pitchFamily="34" charset="0"/>
              </a:rPr>
              <a:t>The top actions to address the growing importance of the Speed and Control themes in relation to claims are:</a:t>
            </a:r>
          </a:p>
          <a:p>
            <a:pPr marL="2343150" lvl="4" indent="-285750">
              <a:buClr>
                <a:srgbClr val="008265"/>
              </a:buClr>
              <a:buFont typeface="Arial" panose="020B0604020202020204" pitchFamily="34" charset="0"/>
              <a:buChar char="•"/>
            </a:pPr>
            <a:r>
              <a:rPr lang="en-GB">
                <a:solidFill>
                  <a:schemeClr val="tx1"/>
                </a:solidFill>
                <a:latin typeface="+mj-lt"/>
                <a:cs typeface="Calibri Light" panose="020F0302020204030204" pitchFamily="34" charset="0"/>
              </a:rPr>
              <a:t>Giving Consumers a choice in how the claim is settled (</a:t>
            </a:r>
            <a:r>
              <a:rPr lang="en-GB" err="1">
                <a:solidFill>
                  <a:schemeClr val="tx1"/>
                </a:solidFill>
                <a:latin typeface="+mj-lt"/>
                <a:cs typeface="Calibri Light" panose="020F0302020204030204" pitchFamily="34" charset="0"/>
              </a:rPr>
              <a:t>e.g</a:t>
            </a:r>
            <a:r>
              <a:rPr lang="en-GB">
                <a:solidFill>
                  <a:schemeClr val="tx1"/>
                </a:solidFill>
                <a:latin typeface="+mj-lt"/>
                <a:cs typeface="Calibri Light" panose="020F0302020204030204" pitchFamily="34" charset="0"/>
              </a:rPr>
              <a:t> financial settlement, repair or replacement)</a:t>
            </a:r>
          </a:p>
          <a:p>
            <a:pPr marL="2343150" lvl="4" indent="-285750">
              <a:buClr>
                <a:srgbClr val="008265"/>
              </a:buClr>
              <a:buFont typeface="Arial" panose="020B0604020202020204" pitchFamily="34" charset="0"/>
              <a:buChar char="•"/>
            </a:pPr>
            <a:r>
              <a:rPr lang="en-GB">
                <a:solidFill>
                  <a:schemeClr val="tx1"/>
                </a:solidFill>
                <a:latin typeface="+mj-lt"/>
                <a:cs typeface="Calibri Light" panose="020F0302020204030204" pitchFamily="34" charset="0"/>
              </a:rPr>
              <a:t>Repairs or Replacement items are completed / or delivered at a time that suits the Consumer</a:t>
            </a:r>
          </a:p>
          <a:p>
            <a:pPr marL="2343150" lvl="4" indent="-285750">
              <a:buClr>
                <a:srgbClr val="008265"/>
              </a:buClr>
              <a:buFont typeface="Arial" panose="020B0604020202020204" pitchFamily="34" charset="0"/>
              <a:buChar char="•"/>
            </a:pPr>
            <a:r>
              <a:rPr lang="en-GB">
                <a:solidFill>
                  <a:schemeClr val="tx1"/>
                </a:solidFill>
                <a:latin typeface="+mj-lt"/>
                <a:cs typeface="Calibri Light" panose="020F0302020204030204" pitchFamily="34" charset="0"/>
              </a:rPr>
              <a:t>Claims are settled quickly</a:t>
            </a:r>
          </a:p>
          <a:p>
            <a:pPr marL="2343150" lvl="4" indent="-285750">
              <a:buClr>
                <a:srgbClr val="008265"/>
              </a:buClr>
              <a:buFont typeface="Arial" panose="020B0604020202020204" pitchFamily="34" charset="0"/>
              <a:buChar char="•"/>
            </a:pPr>
            <a:r>
              <a:rPr lang="en-GB">
                <a:solidFill>
                  <a:schemeClr val="tx1"/>
                </a:solidFill>
                <a:latin typeface="+mj-lt"/>
                <a:cs typeface="Calibri Light" panose="020F0302020204030204" pitchFamily="34" charset="0"/>
              </a:rPr>
              <a:t>Consumers knowing what they need to do to make a claim</a:t>
            </a:r>
          </a:p>
          <a:p>
            <a:pPr marL="2343150" lvl="4" indent="-285750">
              <a:buClr>
                <a:srgbClr val="008265"/>
              </a:buClr>
              <a:buFont typeface="Arial" panose="020B0604020202020204" pitchFamily="34" charset="0"/>
              <a:buChar char="•"/>
            </a:pPr>
            <a:r>
              <a:rPr lang="en-GB">
                <a:solidFill>
                  <a:schemeClr val="tx1"/>
                </a:solidFill>
                <a:latin typeface="+mj-lt"/>
                <a:cs typeface="Calibri Light" panose="020F0302020204030204" pitchFamily="34" charset="0"/>
              </a:rPr>
              <a:t>Consumers are offered immediate assistance and advice when it comes to a claim </a:t>
            </a:r>
          </a:p>
          <a:p>
            <a:pPr marL="514350" indent="-285750">
              <a:buClr>
                <a:srgbClr val="008265"/>
              </a:buClr>
              <a:buFont typeface="Arial" panose="020B0604020202020204" pitchFamily="34" charset="0"/>
              <a:buChar char="•"/>
            </a:pPr>
            <a:endParaRPr lang="en-GB">
              <a:solidFill>
                <a:schemeClr val="tx1"/>
              </a:solidFill>
              <a:latin typeface="+mj-lt"/>
              <a:cs typeface="Calibri Light" panose="020F0302020204030204" pitchFamily="34" charset="0"/>
            </a:endParaRPr>
          </a:p>
          <a:p>
            <a:pPr marL="514350" indent="-285750">
              <a:buClr>
                <a:srgbClr val="008265"/>
              </a:buClr>
              <a:buFont typeface="Arial" panose="020B0604020202020204" pitchFamily="34" charset="0"/>
              <a:buChar char="•"/>
            </a:pPr>
            <a:r>
              <a:rPr lang="en-GB">
                <a:solidFill>
                  <a:schemeClr val="tx1"/>
                </a:solidFill>
                <a:latin typeface="+mj-lt"/>
                <a:cs typeface="Calibri Light" panose="020F0302020204030204" pitchFamily="34" charset="0"/>
              </a:rPr>
              <a:t>Overall Consumer satisfaction with their current policy is 85%, similar to the previous wave (July 2022), down just 1 percentage point.</a:t>
            </a:r>
          </a:p>
          <a:p>
            <a:pPr marL="228600" indent="0">
              <a:buClr>
                <a:srgbClr val="008265"/>
              </a:buClr>
            </a:pPr>
            <a:endParaRPr lang="en-GB">
              <a:solidFill>
                <a:schemeClr val="tx1"/>
              </a:solidFill>
              <a:latin typeface="+mj-lt"/>
              <a:cs typeface="Calibri Light" panose="020F0302020204030204" pitchFamily="34" charset="0"/>
            </a:endParaRPr>
          </a:p>
          <a:p>
            <a:pPr marL="228600" indent="0">
              <a:buClr>
                <a:srgbClr val="008265"/>
              </a:buClr>
            </a:pPr>
            <a:endParaRPr lang="en-GB">
              <a:solidFill>
                <a:schemeClr val="tx1"/>
              </a:solidFill>
              <a:latin typeface="+mj-lt"/>
              <a:cs typeface="Calibri Light" panose="020F0302020204030204" pitchFamily="34" charset="0"/>
              <a:sym typeface="Arial"/>
            </a:endParaRPr>
          </a:p>
        </p:txBody>
      </p:sp>
    </p:spTree>
    <p:extLst>
      <p:ext uri="{BB962C8B-B14F-4D97-AF65-F5344CB8AC3E}">
        <p14:creationId xmlns:p14="http://schemas.microsoft.com/office/powerpoint/2010/main" val="29492326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policy type held buildings/ contents</a:t>
            </a:r>
          </a:p>
        </p:txBody>
      </p:sp>
      <p:graphicFrame>
        <p:nvGraphicFramePr>
          <p:cNvPr id="4" name="Table 3"/>
          <p:cNvGraphicFramePr>
            <a:graphicFrameLocks noGrp="1"/>
          </p:cNvGraphicFramePr>
          <p:nvPr>
            <p:extLst>
              <p:ext uri="{D42A27DB-BD31-4B8C-83A1-F6EECF244321}">
                <p14:modId xmlns:p14="http://schemas.microsoft.com/office/powerpoint/2010/main" val="1219090578"/>
              </p:ext>
            </p:extLst>
          </p:nvPr>
        </p:nvGraphicFramePr>
        <p:xfrm>
          <a:off x="1881302" y="1271974"/>
          <a:ext cx="8309671" cy="487759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12.14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11.71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2.82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The insurer assesses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The policy documents are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The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I am told what the price would be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0.34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The insurance provider matches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The insurer informs me about their claims process before I buy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363715"/>
            <a:ext cx="9963187" cy="494285"/>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July 2022 &amp; Dec 2022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a:t>
            </a:r>
            <a:r>
              <a:rPr lang="en-GB" sz="800">
                <a:solidFill>
                  <a:schemeClr val="tx1"/>
                </a:solidFill>
                <a:latin typeface="Arial" panose="020B0604020202020204" pitchFamily="34" charset="0"/>
                <a:ea typeface="Corbel"/>
                <a:cs typeface="Arial" panose="020B0604020202020204" pitchFamily="34" charset="0"/>
                <a:sym typeface="Corbel"/>
              </a:rPr>
              <a:t>, Buildings and/or Contents n=308</a:t>
            </a:r>
            <a:endParaRPr lang="en-GB" sz="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800663"/>
      </p:ext>
    </p:extLst>
  </p:cSld>
  <p:clrMapOvr>
    <a:overrideClrMapping bg1="lt1" tx1="dk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8" y="6509801"/>
            <a:ext cx="9958747"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July 2022 &amp; Dec 2022 data. </a:t>
            </a:r>
            <a:r>
              <a:rPr lang="en-GB" sz="800">
                <a:latin typeface="Arial" panose="020B0604020202020204" pitchFamily="34" charset="0"/>
                <a:ea typeface="Corbel"/>
                <a:cs typeface="Arial" panose="020B0604020202020204" pitchFamily="34" charset="0"/>
                <a:sym typeface="Corbel"/>
              </a:rPr>
              <a:t>All consumers who have claimed on at least one (motor, travel, buildings and/or contents) insurance policy: Motor n=58, Travel n=32, Buildings/Contents n=43.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Consumers – policy type claimed</a:t>
            </a:r>
          </a:p>
        </p:txBody>
      </p:sp>
      <p:graphicFrame>
        <p:nvGraphicFramePr>
          <p:cNvPr id="4" name="Table 3"/>
          <p:cNvGraphicFramePr>
            <a:graphicFrameLocks noGrp="1"/>
          </p:cNvGraphicFramePr>
          <p:nvPr>
            <p:extLst>
              <p:ext uri="{D42A27DB-BD31-4B8C-83A1-F6EECF244321}">
                <p14:modId xmlns:p14="http://schemas.microsoft.com/office/powerpoint/2010/main" val="4183736929"/>
              </p:ext>
            </p:extLst>
          </p:nvPr>
        </p:nvGraphicFramePr>
        <p:xfrm>
          <a:off x="422143" y="1569223"/>
          <a:ext cx="3764849" cy="1579634"/>
        </p:xfrm>
        <a:graphic>
          <a:graphicData uri="http://schemas.openxmlformats.org/drawingml/2006/table">
            <a:tbl>
              <a:tblPr firstRow="1" bandRow="1">
                <a:tableStyleId>{6E62EB93-AAC6-4EBA-99E5-D1D4B1179FDE}</a:tableStyleId>
              </a:tblPr>
              <a:tblGrid>
                <a:gridCol w="396301">
                  <a:extLst>
                    <a:ext uri="{9D8B030D-6E8A-4147-A177-3AD203B41FA5}">
                      <a16:colId xmlns:a16="http://schemas.microsoft.com/office/drawing/2014/main" val="20000"/>
                    </a:ext>
                  </a:extLst>
                </a:gridCol>
                <a:gridCol w="818970">
                  <a:extLst>
                    <a:ext uri="{9D8B030D-6E8A-4147-A177-3AD203B41FA5}">
                      <a16:colId xmlns:a16="http://schemas.microsoft.com/office/drawing/2014/main" val="20001"/>
                    </a:ext>
                  </a:extLst>
                </a:gridCol>
                <a:gridCol w="834853">
                  <a:extLst>
                    <a:ext uri="{9D8B030D-6E8A-4147-A177-3AD203B41FA5}">
                      <a16:colId xmlns:a16="http://schemas.microsoft.com/office/drawing/2014/main" val="20002"/>
                    </a:ext>
                  </a:extLst>
                </a:gridCol>
                <a:gridCol w="876991">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5333502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90819240"/>
                  </a:ext>
                </a:extLst>
              </a:tr>
            </a:tbl>
          </a:graphicData>
        </a:graphic>
      </p:graphicFrame>
      <p:sp>
        <p:nvSpPr>
          <p:cNvPr id="2" name="TextBox 1"/>
          <p:cNvSpPr txBox="1"/>
          <p:nvPr/>
        </p:nvSpPr>
        <p:spPr>
          <a:xfrm>
            <a:off x="2068069" y="1207358"/>
            <a:ext cx="1890888" cy="307777"/>
          </a:xfrm>
          <a:prstGeom prst="rect">
            <a:avLst/>
          </a:prstGeom>
          <a:noFill/>
        </p:spPr>
        <p:txBody>
          <a:bodyPr wrap="square" rtlCol="0">
            <a:spAutoFit/>
          </a:bodyPr>
          <a:lstStyle/>
          <a:p>
            <a:r>
              <a:rPr lang="en-GB" b="1">
                <a:solidFill>
                  <a:srgbClr val="008265"/>
                </a:solidFill>
                <a:latin typeface="+mj-lt"/>
              </a:rPr>
              <a:t>Motor</a:t>
            </a:r>
          </a:p>
        </p:txBody>
      </p:sp>
      <p:sp>
        <p:nvSpPr>
          <p:cNvPr id="8" name="TextBox 7"/>
          <p:cNvSpPr txBox="1"/>
          <p:nvPr/>
        </p:nvSpPr>
        <p:spPr>
          <a:xfrm>
            <a:off x="9139020" y="1187027"/>
            <a:ext cx="1890888" cy="307777"/>
          </a:xfrm>
          <a:prstGeom prst="rect">
            <a:avLst/>
          </a:prstGeom>
          <a:noFill/>
        </p:spPr>
        <p:txBody>
          <a:bodyPr wrap="square" rtlCol="0">
            <a:spAutoFit/>
          </a:bodyPr>
          <a:lstStyle/>
          <a:p>
            <a:r>
              <a:rPr lang="en-GB" b="1">
                <a:solidFill>
                  <a:srgbClr val="008265"/>
                </a:solidFill>
                <a:latin typeface="+mj-lt"/>
              </a:rPr>
              <a:t>Buildings/ Contents</a:t>
            </a:r>
          </a:p>
        </p:txBody>
      </p:sp>
      <p:graphicFrame>
        <p:nvGraphicFramePr>
          <p:cNvPr id="12" name="Table 11"/>
          <p:cNvGraphicFramePr>
            <a:graphicFrameLocks noGrp="1"/>
          </p:cNvGraphicFramePr>
          <p:nvPr>
            <p:extLst>
              <p:ext uri="{D42A27DB-BD31-4B8C-83A1-F6EECF244321}">
                <p14:modId xmlns:p14="http://schemas.microsoft.com/office/powerpoint/2010/main" val="1761855772"/>
              </p:ext>
            </p:extLst>
          </p:nvPr>
        </p:nvGraphicFramePr>
        <p:xfrm>
          <a:off x="4257543" y="1569221"/>
          <a:ext cx="3764849" cy="1579634"/>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814944">
                  <a:extLst>
                    <a:ext uri="{9D8B030D-6E8A-4147-A177-3AD203B41FA5}">
                      <a16:colId xmlns:a16="http://schemas.microsoft.com/office/drawing/2014/main" val="20001"/>
                    </a:ext>
                  </a:extLst>
                </a:gridCol>
                <a:gridCol w="795867">
                  <a:extLst>
                    <a:ext uri="{9D8B030D-6E8A-4147-A177-3AD203B41FA5}">
                      <a16:colId xmlns:a16="http://schemas.microsoft.com/office/drawing/2014/main" val="20002"/>
                    </a:ext>
                  </a:extLst>
                </a:gridCol>
                <a:gridCol w="902391">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30592134"/>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4.96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4033922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092054168"/>
              </p:ext>
            </p:extLst>
          </p:nvPr>
        </p:nvGraphicFramePr>
        <p:xfrm>
          <a:off x="8092943" y="1569221"/>
          <a:ext cx="3764849" cy="1579634"/>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817897">
                  <a:extLst>
                    <a:ext uri="{9D8B030D-6E8A-4147-A177-3AD203B41FA5}">
                      <a16:colId xmlns:a16="http://schemas.microsoft.com/office/drawing/2014/main" val="20001"/>
                    </a:ext>
                  </a:extLst>
                </a:gridCol>
                <a:gridCol w="818314">
                  <a:extLst>
                    <a:ext uri="{9D8B030D-6E8A-4147-A177-3AD203B41FA5}">
                      <a16:colId xmlns:a16="http://schemas.microsoft.com/office/drawing/2014/main" val="20002"/>
                    </a:ext>
                  </a:extLst>
                </a:gridCol>
                <a:gridCol w="876991">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25852617"/>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796017843"/>
                  </a:ext>
                </a:extLst>
              </a:tr>
            </a:tbl>
          </a:graphicData>
        </a:graphic>
      </p:graphicFrame>
      <p:sp>
        <p:nvSpPr>
          <p:cNvPr id="14" name="TextBox 13"/>
          <p:cNvSpPr txBox="1"/>
          <p:nvPr/>
        </p:nvSpPr>
        <p:spPr>
          <a:xfrm>
            <a:off x="5911935" y="1187028"/>
            <a:ext cx="1890888" cy="307777"/>
          </a:xfrm>
          <a:prstGeom prst="rect">
            <a:avLst/>
          </a:prstGeom>
          <a:noFill/>
        </p:spPr>
        <p:txBody>
          <a:bodyPr wrap="square" rtlCol="0">
            <a:spAutoFit/>
          </a:bodyPr>
          <a:lstStyle/>
          <a:p>
            <a:r>
              <a:rPr lang="en-GB" b="1">
                <a:solidFill>
                  <a:srgbClr val="008265"/>
                </a:solidFill>
                <a:latin typeface="+mj-lt"/>
              </a:rPr>
              <a:t>Travel</a:t>
            </a:r>
          </a:p>
        </p:txBody>
      </p:sp>
    </p:spTree>
    <p:extLst>
      <p:ext uri="{BB962C8B-B14F-4D97-AF65-F5344CB8AC3E}">
        <p14:creationId xmlns:p14="http://schemas.microsoft.com/office/powerpoint/2010/main" val="39372515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Opportunities for Consumers – claimed on motor</a:t>
            </a:r>
          </a:p>
        </p:txBody>
      </p:sp>
      <p:graphicFrame>
        <p:nvGraphicFramePr>
          <p:cNvPr id="4" name="Table 3"/>
          <p:cNvGraphicFramePr>
            <a:graphicFrameLocks noGrp="1"/>
          </p:cNvGraphicFramePr>
          <p:nvPr>
            <p:extLst>
              <p:ext uri="{D42A27DB-BD31-4B8C-83A1-F6EECF244321}">
                <p14:modId xmlns:p14="http://schemas.microsoft.com/office/powerpoint/2010/main" val="1726645752"/>
              </p:ext>
            </p:extLst>
          </p:nvPr>
        </p:nvGraphicFramePr>
        <p:xfrm>
          <a:off x="1275643" y="773965"/>
          <a:ext cx="8536001" cy="5259285"/>
        </p:xfrm>
        <a:graphic>
          <a:graphicData uri="http://schemas.openxmlformats.org/drawingml/2006/table">
            <a:tbl>
              <a:tblPr firstRow="1" bandRow="1">
                <a:tableStyleId>{6E62EB93-AAC6-4EBA-99E5-D1D4B1179FDE}</a:tableStyleId>
              </a:tblPr>
              <a:tblGrid>
                <a:gridCol w="682182">
                  <a:extLst>
                    <a:ext uri="{9D8B030D-6E8A-4147-A177-3AD203B41FA5}">
                      <a16:colId xmlns:a16="http://schemas.microsoft.com/office/drawing/2014/main" val="20000"/>
                    </a:ext>
                  </a:extLst>
                </a:gridCol>
                <a:gridCol w="1130162">
                  <a:extLst>
                    <a:ext uri="{9D8B030D-6E8A-4147-A177-3AD203B41FA5}">
                      <a16:colId xmlns:a16="http://schemas.microsoft.com/office/drawing/2014/main" val="20001"/>
                    </a:ext>
                  </a:extLst>
                </a:gridCol>
                <a:gridCol w="3267657">
                  <a:extLst>
                    <a:ext uri="{9D8B030D-6E8A-4147-A177-3AD203B41FA5}">
                      <a16:colId xmlns:a16="http://schemas.microsoft.com/office/drawing/2014/main" val="20002"/>
                    </a:ext>
                  </a:extLst>
                </a:gridCol>
                <a:gridCol w="1152000">
                  <a:extLst>
                    <a:ext uri="{9D8B030D-6E8A-4147-A177-3AD203B41FA5}">
                      <a16:colId xmlns:a16="http://schemas.microsoft.com/office/drawing/2014/main" val="20003"/>
                    </a:ext>
                  </a:extLst>
                </a:gridCol>
                <a:gridCol w="1152000">
                  <a:extLst>
                    <a:ext uri="{9D8B030D-6E8A-4147-A177-3AD203B41FA5}">
                      <a16:colId xmlns:a16="http://schemas.microsoft.com/office/drawing/2014/main" val="20004"/>
                    </a:ext>
                  </a:extLst>
                </a:gridCol>
                <a:gridCol w="1152000">
                  <a:extLst>
                    <a:ext uri="{9D8B030D-6E8A-4147-A177-3AD203B41FA5}">
                      <a16:colId xmlns:a16="http://schemas.microsoft.com/office/drawing/2014/main" val="20005"/>
                    </a:ext>
                  </a:extLst>
                </a:gridCol>
              </a:tblGrid>
              <a:tr h="434693">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7337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11.50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564262">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My claim is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11.45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7337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I have a choice in how the claim is settled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7337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I am not asked needless questions about my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7337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The insurance company does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7337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Repairs or replacement items are completed/ delivered at a time to suit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7337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It is clear what I need to do to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7337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7337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My insurer provides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7337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 The people you deal with show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1947" y="6509801"/>
            <a:ext cx="9179814"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July 2022 &amp; Dec 2022 data. </a:t>
            </a:r>
            <a:r>
              <a:rPr lang="en-GB" sz="800">
                <a:latin typeface="Arial" panose="020B0604020202020204" pitchFamily="34" charset="0"/>
                <a:ea typeface="Corbel"/>
                <a:cs typeface="Arial" panose="020B0604020202020204" pitchFamily="34" charset="0"/>
                <a:sym typeface="Corbel"/>
              </a:rPr>
              <a:t>All consumers who have claimed on at least one (motor, travel, buildings and/or contents) insurance policy: Motor n=58.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23597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Opportunities for Consumers – claimed on travel</a:t>
            </a:r>
          </a:p>
        </p:txBody>
      </p:sp>
      <p:graphicFrame>
        <p:nvGraphicFramePr>
          <p:cNvPr id="7" name="Table 6"/>
          <p:cNvGraphicFramePr>
            <a:graphicFrameLocks noGrp="1"/>
          </p:cNvGraphicFramePr>
          <p:nvPr>
            <p:extLst>
              <p:ext uri="{D42A27DB-BD31-4B8C-83A1-F6EECF244321}">
                <p14:modId xmlns:p14="http://schemas.microsoft.com/office/powerpoint/2010/main" val="739914784"/>
              </p:ext>
            </p:extLst>
          </p:nvPr>
        </p:nvGraphicFramePr>
        <p:xfrm>
          <a:off x="1275643" y="773965"/>
          <a:ext cx="8536001" cy="5110724"/>
        </p:xfrm>
        <a:graphic>
          <a:graphicData uri="http://schemas.openxmlformats.org/drawingml/2006/table">
            <a:tbl>
              <a:tblPr firstRow="1" bandRow="1">
                <a:tableStyleId>{6E62EB93-AAC6-4EBA-99E5-D1D4B1179FDE}</a:tableStyleId>
              </a:tblPr>
              <a:tblGrid>
                <a:gridCol w="682182">
                  <a:extLst>
                    <a:ext uri="{9D8B030D-6E8A-4147-A177-3AD203B41FA5}">
                      <a16:colId xmlns:a16="http://schemas.microsoft.com/office/drawing/2014/main" val="20000"/>
                    </a:ext>
                  </a:extLst>
                </a:gridCol>
                <a:gridCol w="1130162">
                  <a:extLst>
                    <a:ext uri="{9D8B030D-6E8A-4147-A177-3AD203B41FA5}">
                      <a16:colId xmlns:a16="http://schemas.microsoft.com/office/drawing/2014/main" val="20001"/>
                    </a:ext>
                  </a:extLst>
                </a:gridCol>
                <a:gridCol w="3267657">
                  <a:extLst>
                    <a:ext uri="{9D8B030D-6E8A-4147-A177-3AD203B41FA5}">
                      <a16:colId xmlns:a16="http://schemas.microsoft.com/office/drawing/2014/main" val="20002"/>
                    </a:ext>
                  </a:extLst>
                </a:gridCol>
                <a:gridCol w="1152000">
                  <a:extLst>
                    <a:ext uri="{9D8B030D-6E8A-4147-A177-3AD203B41FA5}">
                      <a16:colId xmlns:a16="http://schemas.microsoft.com/office/drawing/2014/main" val="20003"/>
                    </a:ext>
                  </a:extLst>
                </a:gridCol>
                <a:gridCol w="1152000">
                  <a:extLst>
                    <a:ext uri="{9D8B030D-6E8A-4147-A177-3AD203B41FA5}">
                      <a16:colId xmlns:a16="http://schemas.microsoft.com/office/drawing/2014/main" val="20004"/>
                    </a:ext>
                  </a:extLst>
                </a:gridCol>
                <a:gridCol w="1152000">
                  <a:extLst>
                    <a:ext uri="{9D8B030D-6E8A-4147-A177-3AD203B41FA5}">
                      <a16:colId xmlns:a16="http://schemas.microsoft.com/office/drawing/2014/main" val="20005"/>
                    </a:ext>
                  </a:extLst>
                </a:gridCol>
              </a:tblGrid>
              <a:tr h="417651">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54811">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I have a choice in how the claim is settled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54214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My insurer provides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54811">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My claim is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54811">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I am able to choose the supplier that the insurance company uses (e.g. tradesmen, garage, airline, law firm)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54811">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Repairs or replacement items are completed/ delivered at a time to suit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54811">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It is clear what I need to do to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54811">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I am not asked needless questions about my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54811">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The people you deal with show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54811">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54811">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The insurance company does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8" y="6509801"/>
            <a:ext cx="9958747"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July 2022 &amp; Dec 2022 data. </a:t>
            </a:r>
            <a:r>
              <a:rPr lang="en-GB" sz="800">
                <a:latin typeface="Arial" panose="020B0604020202020204" pitchFamily="34" charset="0"/>
                <a:ea typeface="Corbel"/>
                <a:cs typeface="Arial" panose="020B0604020202020204" pitchFamily="34" charset="0"/>
                <a:sym typeface="Corbel"/>
              </a:rPr>
              <a:t>All consumers who have claimed on at least one (motor, travel, buildings and/or contents) insurance policy: Travel n=32,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2587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Opportunities for Consumers – claimed on buildings/ contents</a:t>
            </a:r>
          </a:p>
        </p:txBody>
      </p:sp>
      <p:graphicFrame>
        <p:nvGraphicFramePr>
          <p:cNvPr id="6" name="Table 5"/>
          <p:cNvGraphicFramePr>
            <a:graphicFrameLocks noGrp="1"/>
          </p:cNvGraphicFramePr>
          <p:nvPr>
            <p:extLst>
              <p:ext uri="{D42A27DB-BD31-4B8C-83A1-F6EECF244321}">
                <p14:modId xmlns:p14="http://schemas.microsoft.com/office/powerpoint/2010/main" val="1008828807"/>
              </p:ext>
            </p:extLst>
          </p:nvPr>
        </p:nvGraphicFramePr>
        <p:xfrm>
          <a:off x="1275643" y="773965"/>
          <a:ext cx="8536001" cy="5339146"/>
        </p:xfrm>
        <a:graphic>
          <a:graphicData uri="http://schemas.openxmlformats.org/drawingml/2006/table">
            <a:tbl>
              <a:tblPr firstRow="1" bandRow="1">
                <a:tableStyleId>{6E62EB93-AAC6-4EBA-99E5-D1D4B1179FDE}</a:tableStyleId>
              </a:tblPr>
              <a:tblGrid>
                <a:gridCol w="682182">
                  <a:extLst>
                    <a:ext uri="{9D8B030D-6E8A-4147-A177-3AD203B41FA5}">
                      <a16:colId xmlns:a16="http://schemas.microsoft.com/office/drawing/2014/main" val="20000"/>
                    </a:ext>
                  </a:extLst>
                </a:gridCol>
                <a:gridCol w="1130162">
                  <a:extLst>
                    <a:ext uri="{9D8B030D-6E8A-4147-A177-3AD203B41FA5}">
                      <a16:colId xmlns:a16="http://schemas.microsoft.com/office/drawing/2014/main" val="20001"/>
                    </a:ext>
                  </a:extLst>
                </a:gridCol>
                <a:gridCol w="3267657">
                  <a:extLst>
                    <a:ext uri="{9D8B030D-6E8A-4147-A177-3AD203B41FA5}">
                      <a16:colId xmlns:a16="http://schemas.microsoft.com/office/drawing/2014/main" val="20002"/>
                    </a:ext>
                  </a:extLst>
                </a:gridCol>
                <a:gridCol w="1152000">
                  <a:extLst>
                    <a:ext uri="{9D8B030D-6E8A-4147-A177-3AD203B41FA5}">
                      <a16:colId xmlns:a16="http://schemas.microsoft.com/office/drawing/2014/main" val="20003"/>
                    </a:ext>
                  </a:extLst>
                </a:gridCol>
                <a:gridCol w="1152000">
                  <a:extLst>
                    <a:ext uri="{9D8B030D-6E8A-4147-A177-3AD203B41FA5}">
                      <a16:colId xmlns:a16="http://schemas.microsoft.com/office/drawing/2014/main" val="20004"/>
                    </a:ext>
                  </a:extLst>
                </a:gridCol>
                <a:gridCol w="1152000">
                  <a:extLst>
                    <a:ext uri="{9D8B030D-6E8A-4147-A177-3AD203B41FA5}">
                      <a16:colId xmlns:a16="http://schemas.microsoft.com/office/drawing/2014/main" val="20005"/>
                    </a:ext>
                  </a:extLst>
                </a:gridCol>
              </a:tblGrid>
              <a:tr h="438398">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77404">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The people you deal with show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12.09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569071">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The insurance company does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11.64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77404">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11.40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77404">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Repairs or replacement items are completed/ delivered at a time to suit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77404">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I have a choice in how the claim is settled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7740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It is clear what I need to do to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7740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My insurer provides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7740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My claim is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77404">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I am able to choose the supplier that the insurance company uses (e.g. tradesmen, garage, airline, law firm)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77404">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 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1948" y="6509801"/>
            <a:ext cx="9958747"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July 2022 &amp; Dec 2022 data. </a:t>
            </a:r>
            <a:r>
              <a:rPr lang="en-GB" sz="800">
                <a:latin typeface="Arial" panose="020B0604020202020204" pitchFamily="34" charset="0"/>
                <a:ea typeface="Corbel"/>
                <a:cs typeface="Arial" panose="020B0604020202020204" pitchFamily="34" charset="0"/>
                <a:sym typeface="Corbel"/>
              </a:rPr>
              <a:t>All consumers who have claimed on at least one (motor, travel, buildings and/or contents) insurance policy:  Buildings/Contents n=43.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08611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3" name="TextBox 2"/>
          <p:cNvSpPr txBox="1"/>
          <p:nvPr/>
        </p:nvSpPr>
        <p:spPr>
          <a:xfrm>
            <a:off x="422143" y="289187"/>
            <a:ext cx="11227990" cy="1200329"/>
          </a:xfrm>
          <a:prstGeom prst="rect">
            <a:avLst/>
          </a:prstGeom>
          <a:noFill/>
        </p:spPr>
        <p:txBody>
          <a:bodyPr wrap="square" rtlCol="0">
            <a:spAutoFit/>
          </a:bodyPr>
          <a:lstStyle/>
          <a:p>
            <a:r>
              <a:rPr lang="en-GB" sz="2400" b="1">
                <a:solidFill>
                  <a:srgbClr val="008265"/>
                </a:solidFill>
                <a:latin typeface="Calibri Light" panose="020F0302020204030204" pitchFamily="34" charset="0"/>
                <a:cs typeface="Calibri Light" panose="020F0302020204030204" pitchFamily="34" charset="0"/>
              </a:rPr>
              <a:t>In comparison to 2018, Loyalty remains the number one consumer opportunity for the insurance industry, followed by Confidence and Ease themes.</a:t>
            </a:r>
          </a:p>
          <a:p>
            <a:endParaRPr lang="en-GB" sz="2400"/>
          </a:p>
        </p:txBody>
      </p:sp>
      <p:sp>
        <p:nvSpPr>
          <p:cNvPr id="2" name="Title 1"/>
          <p:cNvSpPr>
            <a:spLocks noGrp="1"/>
          </p:cNvSpPr>
          <p:nvPr>
            <p:ph type="ctrTitle"/>
          </p:nvPr>
        </p:nvSpPr>
        <p:spPr>
          <a:xfrm>
            <a:off x="2116668" y="1947772"/>
            <a:ext cx="9621007" cy="1839650"/>
          </a:xfrm>
        </p:spPr>
        <p:txBody>
          <a:bodyPr/>
          <a:lstStyle/>
          <a:p>
            <a:pPr>
              <a:lnSpc>
                <a:spcPct val="150000"/>
              </a:lnSpc>
            </a:pPr>
            <a:r>
              <a:rPr lang="en-GB" sz="4000" b="1">
                <a:latin typeface="Rockwell" panose="02060603020205020403" pitchFamily="18" charset="0"/>
                <a:cs typeface="Calibri Light" panose="020F0302020204030204" pitchFamily="34" charset="0"/>
              </a:rPr>
              <a:t>Appendix - SMEs</a:t>
            </a:r>
            <a:br>
              <a:rPr lang="en-GB" sz="4000" b="1">
                <a:latin typeface="Rockwell" panose="02060603020205020403" pitchFamily="18" charset="0"/>
                <a:cs typeface="Calibri Light" panose="020F0302020204030204" pitchFamily="34" charset="0"/>
              </a:rPr>
            </a:br>
            <a:endParaRPr lang="en-GB" sz="4000" b="1">
              <a:latin typeface="Rockwell" panose="02060603020205020403" pitchFamily="18" charset="0"/>
              <a:cs typeface="Calibri Light" panose="020F0302020204030204" pitchFamily="34" charset="0"/>
            </a:endParaRPr>
          </a:p>
        </p:txBody>
      </p:sp>
    </p:spTree>
    <p:extLst>
      <p:ext uri="{BB962C8B-B14F-4D97-AF65-F5344CB8AC3E}">
        <p14:creationId xmlns:p14="http://schemas.microsoft.com/office/powerpoint/2010/main" val="14543833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July 2022 &amp; Dec 2022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Female n=934/167, Male: 561/138.</a:t>
            </a:r>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SMEs – gender</a:t>
            </a:r>
          </a:p>
        </p:txBody>
      </p:sp>
      <p:graphicFrame>
        <p:nvGraphicFramePr>
          <p:cNvPr id="4" name="Table 3"/>
          <p:cNvGraphicFramePr>
            <a:graphicFrameLocks noGrp="1"/>
          </p:cNvGraphicFramePr>
          <p:nvPr>
            <p:extLst>
              <p:ext uri="{D42A27DB-BD31-4B8C-83A1-F6EECF244321}">
                <p14:modId xmlns:p14="http://schemas.microsoft.com/office/powerpoint/2010/main" val="3214510547"/>
              </p:ext>
            </p:extLst>
          </p:nvPr>
        </p:nvGraphicFramePr>
        <p:xfrm>
          <a:off x="846659"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08745766"/>
              </p:ext>
            </p:extLst>
          </p:nvPr>
        </p:nvGraphicFramePr>
        <p:xfrm>
          <a:off x="6304845"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2876414" y="997046"/>
            <a:ext cx="1890888" cy="307777"/>
          </a:xfrm>
          <a:prstGeom prst="rect">
            <a:avLst/>
          </a:prstGeom>
          <a:noFill/>
        </p:spPr>
        <p:txBody>
          <a:bodyPr wrap="square" rtlCol="0">
            <a:spAutoFit/>
          </a:bodyPr>
          <a:lstStyle/>
          <a:p>
            <a:r>
              <a:rPr lang="en-GB" b="1">
                <a:solidFill>
                  <a:srgbClr val="008265"/>
                </a:solidFill>
              </a:rPr>
              <a:t>Females</a:t>
            </a:r>
          </a:p>
        </p:txBody>
      </p:sp>
      <p:sp>
        <p:nvSpPr>
          <p:cNvPr id="8" name="TextBox 7"/>
          <p:cNvSpPr txBox="1"/>
          <p:nvPr/>
        </p:nvSpPr>
        <p:spPr>
          <a:xfrm>
            <a:off x="8532155" y="997045"/>
            <a:ext cx="1890888" cy="307777"/>
          </a:xfrm>
          <a:prstGeom prst="rect">
            <a:avLst/>
          </a:prstGeom>
          <a:noFill/>
        </p:spPr>
        <p:txBody>
          <a:bodyPr wrap="square" rtlCol="0">
            <a:spAutoFit/>
          </a:bodyPr>
          <a:lstStyle/>
          <a:p>
            <a:r>
              <a:rPr lang="en-GB" b="1">
                <a:solidFill>
                  <a:srgbClr val="008265"/>
                </a:solidFill>
              </a:rPr>
              <a:t>Males</a:t>
            </a:r>
          </a:p>
        </p:txBody>
      </p:sp>
    </p:spTree>
    <p:extLst>
      <p:ext uri="{BB962C8B-B14F-4D97-AF65-F5344CB8AC3E}">
        <p14:creationId xmlns:p14="http://schemas.microsoft.com/office/powerpoint/2010/main" val="22898699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Females</a:t>
            </a:r>
          </a:p>
        </p:txBody>
      </p:sp>
      <p:graphicFrame>
        <p:nvGraphicFramePr>
          <p:cNvPr id="4" name="Table 3"/>
          <p:cNvGraphicFramePr>
            <a:graphicFrameLocks noGrp="1"/>
          </p:cNvGraphicFramePr>
          <p:nvPr>
            <p:extLst>
              <p:ext uri="{D42A27DB-BD31-4B8C-83A1-F6EECF244321}">
                <p14:modId xmlns:p14="http://schemas.microsoft.com/office/powerpoint/2010/main" val="1750388248"/>
              </p:ext>
            </p:extLst>
          </p:nvPr>
        </p:nvGraphicFramePr>
        <p:xfrm>
          <a:off x="1941165" y="1184896"/>
          <a:ext cx="8309671" cy="487759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have a choice in how the claim is settled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claim is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is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insurance provider matches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July 2022 &amp; Dec 2022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Female n=934/167</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87405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Males</a:t>
            </a:r>
          </a:p>
        </p:txBody>
      </p:sp>
      <p:graphicFrame>
        <p:nvGraphicFramePr>
          <p:cNvPr id="4" name="Table 3"/>
          <p:cNvGraphicFramePr>
            <a:graphicFrameLocks noGrp="1"/>
          </p:cNvGraphicFramePr>
          <p:nvPr>
            <p:extLst>
              <p:ext uri="{D42A27DB-BD31-4B8C-83A1-F6EECF244321}">
                <p14:modId xmlns:p14="http://schemas.microsoft.com/office/powerpoint/2010/main" val="971098003"/>
              </p:ext>
            </p:extLst>
          </p:nvPr>
        </p:nvGraphicFramePr>
        <p:xfrm>
          <a:off x="1881302" y="1200651"/>
          <a:ext cx="8309671" cy="4865858"/>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84968">
                <a:tc>
                  <a:txBody>
                    <a:bodyPr/>
                    <a:lstStyle/>
                    <a:p>
                      <a:endParaRPr lang="en-GB">
                        <a:latin typeface="Arial (Headings)"/>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Arial (Headings)"/>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Arial (Headings)"/>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Arial (Headings)"/>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is of the right level to ensure my business could continue to trade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Arial (Headings)"/>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is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Arial (Headings)"/>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Arial (Headings)"/>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insurer assesses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Arial (Headings)"/>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Arial (Headings)"/>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am able to go to my insurer for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Arial (Headings)"/>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am able to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Arial (Headings)"/>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insurance provider matches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Arial (Headings)"/>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July 2022 &amp; Dec 2022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Male: 561/138</a:t>
            </a:r>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20061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July 2022 &amp; Dec 2022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18-34 n=733/214  35-54 n=584/86,  55 or older n=180/6 (excluded from the table).</a:t>
            </a:r>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SMEs – age</a:t>
            </a:r>
          </a:p>
        </p:txBody>
      </p:sp>
      <p:graphicFrame>
        <p:nvGraphicFramePr>
          <p:cNvPr id="4" name="Table 3"/>
          <p:cNvGraphicFramePr>
            <a:graphicFrameLocks noGrp="1"/>
          </p:cNvGraphicFramePr>
          <p:nvPr>
            <p:extLst>
              <p:ext uri="{D42A27DB-BD31-4B8C-83A1-F6EECF244321}">
                <p14:modId xmlns:p14="http://schemas.microsoft.com/office/powerpoint/2010/main" val="3826282776"/>
              </p:ext>
            </p:extLst>
          </p:nvPr>
        </p:nvGraphicFramePr>
        <p:xfrm>
          <a:off x="349955" y="1551017"/>
          <a:ext cx="3764849" cy="3956756"/>
        </p:xfrm>
        <a:graphic>
          <a:graphicData uri="http://schemas.openxmlformats.org/drawingml/2006/table">
            <a:tbl>
              <a:tblPr firstRow="1" bandRow="1">
                <a:tableStyleId>{6E62EB93-AAC6-4EBA-99E5-D1D4B1179FDE}</a:tableStyleId>
              </a:tblPr>
              <a:tblGrid>
                <a:gridCol w="344312">
                  <a:extLst>
                    <a:ext uri="{9D8B030D-6E8A-4147-A177-3AD203B41FA5}">
                      <a16:colId xmlns:a16="http://schemas.microsoft.com/office/drawing/2014/main" val="20000"/>
                    </a:ext>
                  </a:extLst>
                </a:gridCol>
                <a:gridCol w="863600">
                  <a:extLst>
                    <a:ext uri="{9D8B030D-6E8A-4147-A177-3AD203B41FA5}">
                      <a16:colId xmlns:a16="http://schemas.microsoft.com/office/drawing/2014/main" val="20001"/>
                    </a:ext>
                  </a:extLst>
                </a:gridCol>
                <a:gridCol w="812800">
                  <a:extLst>
                    <a:ext uri="{9D8B030D-6E8A-4147-A177-3AD203B41FA5}">
                      <a16:colId xmlns:a16="http://schemas.microsoft.com/office/drawing/2014/main" val="20002"/>
                    </a:ext>
                  </a:extLst>
                </a:gridCol>
                <a:gridCol w="906403">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Arial (Headings)"/>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Arial (Headings)"/>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Arial (Headings)"/>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Arial (Headings)"/>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Arial (Headings)"/>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Arial (Headings)"/>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Arial (Headings)"/>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Arial (Headings)"/>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Arial (Headings)"/>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Arial (Headings)"/>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Arial (Headings)"/>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1995881" y="1189152"/>
            <a:ext cx="1890888" cy="307777"/>
          </a:xfrm>
          <a:prstGeom prst="rect">
            <a:avLst/>
          </a:prstGeom>
          <a:noFill/>
        </p:spPr>
        <p:txBody>
          <a:bodyPr wrap="square" rtlCol="0">
            <a:spAutoFit/>
          </a:bodyPr>
          <a:lstStyle/>
          <a:p>
            <a:r>
              <a:rPr lang="en-GB" b="1">
                <a:solidFill>
                  <a:srgbClr val="008265"/>
                </a:solidFill>
                <a:latin typeface="Arial (Headings)"/>
              </a:rPr>
              <a:t>18-34</a:t>
            </a:r>
          </a:p>
        </p:txBody>
      </p:sp>
      <p:sp>
        <p:nvSpPr>
          <p:cNvPr id="8" name="TextBox 7"/>
          <p:cNvSpPr txBox="1"/>
          <p:nvPr/>
        </p:nvSpPr>
        <p:spPr>
          <a:xfrm>
            <a:off x="9384466" y="1168821"/>
            <a:ext cx="1890888" cy="307777"/>
          </a:xfrm>
          <a:prstGeom prst="rect">
            <a:avLst/>
          </a:prstGeom>
          <a:noFill/>
        </p:spPr>
        <p:txBody>
          <a:bodyPr wrap="square" rtlCol="0">
            <a:spAutoFit/>
          </a:bodyPr>
          <a:lstStyle/>
          <a:p>
            <a:r>
              <a:rPr lang="en-GB" b="1">
                <a:solidFill>
                  <a:srgbClr val="008265"/>
                </a:solidFill>
                <a:latin typeface="Arial (Headings)"/>
              </a:rPr>
              <a:t>55 or older</a:t>
            </a:r>
          </a:p>
        </p:txBody>
      </p:sp>
      <p:graphicFrame>
        <p:nvGraphicFramePr>
          <p:cNvPr id="12" name="Table 11"/>
          <p:cNvGraphicFramePr>
            <a:graphicFrameLocks noGrp="1"/>
          </p:cNvGraphicFramePr>
          <p:nvPr>
            <p:extLst>
              <p:ext uri="{D42A27DB-BD31-4B8C-83A1-F6EECF244321}">
                <p14:modId xmlns:p14="http://schemas.microsoft.com/office/powerpoint/2010/main" val="824499824"/>
              </p:ext>
            </p:extLst>
          </p:nvPr>
        </p:nvGraphicFramePr>
        <p:xfrm>
          <a:off x="4185355" y="1551015"/>
          <a:ext cx="3764849" cy="3956756"/>
        </p:xfrm>
        <a:graphic>
          <a:graphicData uri="http://schemas.openxmlformats.org/drawingml/2006/table">
            <a:tbl>
              <a:tblPr firstRow="1" bandRow="1">
                <a:tableStyleId>{6E62EB93-AAC6-4EBA-99E5-D1D4B1179FDE}</a:tableStyleId>
              </a:tblPr>
              <a:tblGrid>
                <a:gridCol w="364067">
                  <a:extLst>
                    <a:ext uri="{9D8B030D-6E8A-4147-A177-3AD203B41FA5}">
                      <a16:colId xmlns:a16="http://schemas.microsoft.com/office/drawing/2014/main" val="20000"/>
                    </a:ext>
                  </a:extLst>
                </a:gridCol>
                <a:gridCol w="863600">
                  <a:extLst>
                    <a:ext uri="{9D8B030D-6E8A-4147-A177-3AD203B41FA5}">
                      <a16:colId xmlns:a16="http://schemas.microsoft.com/office/drawing/2014/main" val="20001"/>
                    </a:ext>
                  </a:extLst>
                </a:gridCol>
                <a:gridCol w="784578">
                  <a:extLst>
                    <a:ext uri="{9D8B030D-6E8A-4147-A177-3AD203B41FA5}">
                      <a16:colId xmlns:a16="http://schemas.microsoft.com/office/drawing/2014/main" val="20002"/>
                    </a:ext>
                  </a:extLst>
                </a:gridCol>
                <a:gridCol w="914870">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Arial (Headings)"/>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Arial (Headings)"/>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Arial (Headings)"/>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Arial (Headings)"/>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Arial (Headings)"/>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Arial (Headings)"/>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Arial (Headings)"/>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Arial (Headings)"/>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Arial (Headings)"/>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Arial (Headings)"/>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Arial (Headings)"/>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792138014"/>
              </p:ext>
            </p:extLst>
          </p:nvPr>
        </p:nvGraphicFramePr>
        <p:xfrm>
          <a:off x="8020755" y="1551015"/>
          <a:ext cx="3764849" cy="2780980"/>
        </p:xfrm>
        <a:graphic>
          <a:graphicData uri="http://schemas.openxmlformats.org/drawingml/2006/table">
            <a:tbl>
              <a:tblPr firstRow="1" bandRow="1">
                <a:tableStyleId>{6E62EB93-AAC6-4EBA-99E5-D1D4B1179FDE}</a:tableStyleId>
              </a:tblPr>
              <a:tblGrid>
                <a:gridCol w="361245">
                  <a:extLst>
                    <a:ext uri="{9D8B030D-6E8A-4147-A177-3AD203B41FA5}">
                      <a16:colId xmlns:a16="http://schemas.microsoft.com/office/drawing/2014/main" val="20000"/>
                    </a:ext>
                  </a:extLst>
                </a:gridCol>
                <a:gridCol w="835378">
                  <a:extLst>
                    <a:ext uri="{9D8B030D-6E8A-4147-A177-3AD203B41FA5}">
                      <a16:colId xmlns:a16="http://schemas.microsoft.com/office/drawing/2014/main" val="20001"/>
                    </a:ext>
                  </a:extLst>
                </a:gridCol>
                <a:gridCol w="863600">
                  <a:extLst>
                    <a:ext uri="{9D8B030D-6E8A-4147-A177-3AD203B41FA5}">
                      <a16:colId xmlns:a16="http://schemas.microsoft.com/office/drawing/2014/main" val="20002"/>
                    </a:ext>
                  </a:extLst>
                </a:gridCol>
                <a:gridCol w="866892">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Arial (Headings)"/>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Arial (Headings)"/>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Arial (Headings)"/>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Arial (Headings)"/>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Arial (Headings)"/>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Arial (Headings)"/>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43984722"/>
                  </a:ext>
                </a:extLst>
              </a:tr>
              <a:tr h="398744">
                <a:tc>
                  <a:txBody>
                    <a:bodyPr/>
                    <a:lstStyle/>
                    <a:p>
                      <a:pPr algn="ctr" fontAlgn="b"/>
                      <a:r>
                        <a:rPr lang="en-GB" sz="1100" b="0" i="0" u="none" strike="noStrike">
                          <a:solidFill>
                            <a:srgbClr val="000000"/>
                          </a:solidFill>
                          <a:effectLst/>
                          <a:latin typeface="Arial (Headings)"/>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17106324"/>
                  </a:ext>
                </a:extLst>
              </a:tr>
              <a:tr h="398744">
                <a:tc>
                  <a:txBody>
                    <a:bodyPr/>
                    <a:lstStyle/>
                    <a:p>
                      <a:pPr algn="ctr" fontAlgn="b"/>
                      <a:r>
                        <a:rPr lang="en-GB" sz="1100" b="0" i="0" u="none" strike="noStrike">
                          <a:solidFill>
                            <a:srgbClr val="000000"/>
                          </a:solidFill>
                          <a:effectLst/>
                          <a:latin typeface="Arial (Headings)"/>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970402840"/>
                  </a:ext>
                </a:extLst>
              </a:tr>
            </a:tbl>
          </a:graphicData>
        </a:graphic>
      </p:graphicFrame>
      <p:sp>
        <p:nvSpPr>
          <p:cNvPr id="14" name="TextBox 13"/>
          <p:cNvSpPr txBox="1"/>
          <p:nvPr/>
        </p:nvSpPr>
        <p:spPr>
          <a:xfrm>
            <a:off x="5839747" y="1168822"/>
            <a:ext cx="1890888" cy="307777"/>
          </a:xfrm>
          <a:prstGeom prst="rect">
            <a:avLst/>
          </a:prstGeom>
          <a:noFill/>
        </p:spPr>
        <p:txBody>
          <a:bodyPr wrap="square" rtlCol="0">
            <a:spAutoFit/>
          </a:bodyPr>
          <a:lstStyle/>
          <a:p>
            <a:r>
              <a:rPr lang="en-GB" b="1">
                <a:solidFill>
                  <a:srgbClr val="008265"/>
                </a:solidFill>
                <a:latin typeface="Arial (Headings)"/>
              </a:rPr>
              <a:t>35-54</a:t>
            </a:r>
          </a:p>
        </p:txBody>
      </p:sp>
    </p:spTree>
    <p:extLst>
      <p:ext uri="{BB962C8B-B14F-4D97-AF65-F5344CB8AC3E}">
        <p14:creationId xmlns:p14="http://schemas.microsoft.com/office/powerpoint/2010/main" val="2372620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664606" y="67568"/>
            <a:ext cx="7234068" cy="883122"/>
          </a:xfrm>
        </p:spPr>
        <p:txBody>
          <a:bodyPr/>
          <a:lstStyle/>
          <a:p>
            <a:r>
              <a:rPr lang="en-GB" sz="2400" b="1">
                <a:solidFill>
                  <a:schemeClr val="bg2"/>
                </a:solidFill>
                <a:latin typeface="Rockwell" panose="02060603020205020403" pitchFamily="18" charset="0"/>
                <a:ea typeface="Arial"/>
                <a:cs typeface="Calibri Light" panose="020F0302020204030204" pitchFamily="34" charset="0"/>
              </a:rPr>
              <a:t>Key </a:t>
            </a:r>
            <a:r>
              <a:rPr lang="en-GB" sz="2400" b="1">
                <a:solidFill>
                  <a:schemeClr val="bg2"/>
                </a:solidFill>
                <a:latin typeface="Rockwell" panose="02060603020205020403" pitchFamily="18" charset="0"/>
                <a:ea typeface="Arial"/>
                <a:cs typeface="Calibri Light" panose="020F0302020204030204" pitchFamily="34" charset="0"/>
                <a:sym typeface="Arial"/>
              </a:rPr>
              <a:t>findings – Consumers</a:t>
            </a:r>
          </a:p>
        </p:txBody>
      </p:sp>
      <p:graphicFrame>
        <p:nvGraphicFramePr>
          <p:cNvPr id="4" name="Table 3">
            <a:extLst>
              <a:ext uri="{FF2B5EF4-FFF2-40B4-BE49-F238E27FC236}">
                <a16:creationId xmlns:a16="http://schemas.microsoft.com/office/drawing/2014/main" id="{F4E1533C-536F-4256-B38A-58CD19E28843}"/>
              </a:ext>
            </a:extLst>
          </p:cNvPr>
          <p:cNvGraphicFramePr>
            <a:graphicFrameLocks noGrp="1"/>
          </p:cNvGraphicFramePr>
          <p:nvPr>
            <p:extLst>
              <p:ext uri="{D42A27DB-BD31-4B8C-83A1-F6EECF244321}">
                <p14:modId xmlns:p14="http://schemas.microsoft.com/office/powerpoint/2010/main" val="1244652194"/>
              </p:ext>
            </p:extLst>
          </p:nvPr>
        </p:nvGraphicFramePr>
        <p:xfrm>
          <a:off x="664606" y="1051700"/>
          <a:ext cx="4822188" cy="2028406"/>
        </p:xfrm>
        <a:graphic>
          <a:graphicData uri="http://schemas.openxmlformats.org/drawingml/2006/table">
            <a:tbl>
              <a:tblPr/>
              <a:tblGrid>
                <a:gridCol w="1424022">
                  <a:extLst>
                    <a:ext uri="{9D8B030D-6E8A-4147-A177-3AD203B41FA5}">
                      <a16:colId xmlns:a16="http://schemas.microsoft.com/office/drawing/2014/main" val="2284982274"/>
                    </a:ext>
                  </a:extLst>
                </a:gridCol>
                <a:gridCol w="1199840">
                  <a:extLst>
                    <a:ext uri="{9D8B030D-6E8A-4147-A177-3AD203B41FA5}">
                      <a16:colId xmlns:a16="http://schemas.microsoft.com/office/drawing/2014/main" val="1108067568"/>
                    </a:ext>
                  </a:extLst>
                </a:gridCol>
                <a:gridCol w="1165000">
                  <a:extLst>
                    <a:ext uri="{9D8B030D-6E8A-4147-A177-3AD203B41FA5}">
                      <a16:colId xmlns:a16="http://schemas.microsoft.com/office/drawing/2014/main" val="1751816803"/>
                    </a:ext>
                  </a:extLst>
                </a:gridCol>
                <a:gridCol w="1033326">
                  <a:extLst>
                    <a:ext uri="{9D8B030D-6E8A-4147-A177-3AD203B41FA5}">
                      <a16:colId xmlns:a16="http://schemas.microsoft.com/office/drawing/2014/main" val="2678700150"/>
                    </a:ext>
                  </a:extLst>
                </a:gridCol>
              </a:tblGrid>
              <a:tr h="323850">
                <a:tc>
                  <a:txBody>
                    <a:bodyPr/>
                    <a:lstStyle/>
                    <a:p>
                      <a:pPr algn="ctr"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cap="none">
                          <a:solidFill>
                            <a:schemeClr val="bg1"/>
                          </a:solidFill>
                          <a:effectLst/>
                          <a:latin typeface="+mn-lt"/>
                          <a:ea typeface="+mn-ea"/>
                          <a:cs typeface="+mn-cs"/>
                          <a:sym typeface="Arial"/>
                        </a:rPr>
                        <a:t>Wave 10&amp;11 Importance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mn-lt"/>
                        </a:rPr>
                        <a:t>Wave 9&amp;10  Importance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mn-lt"/>
                        </a:rPr>
                        <a:t>Change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194891765"/>
                  </a:ext>
                </a:extLst>
              </a:tr>
              <a:tr h="235801">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5.95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0.31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0986866"/>
                  </a:ext>
                </a:extLst>
              </a:tr>
              <a:tr h="16192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5.32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2.37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2354477"/>
                  </a:ext>
                </a:extLst>
              </a:tr>
              <a:tr h="16192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1.32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0267530"/>
                  </a:ext>
                </a:extLst>
              </a:tr>
              <a:tr h="16192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092210"/>
                  </a:ext>
                </a:extLst>
              </a:tr>
              <a:tr h="16192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5.37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2.22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7411241"/>
                  </a:ext>
                </a:extLst>
              </a:tr>
              <a:tr h="16192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0.31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7590902"/>
                  </a:ext>
                </a:extLst>
              </a:tr>
              <a:tr h="16192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5.51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0.29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0282475"/>
                  </a:ext>
                </a:extLst>
              </a:tr>
              <a:tr h="16192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5.08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2229885"/>
                  </a:ext>
                </a:extLst>
              </a:tr>
              <a:tr h="0">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3.58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0.58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6079692"/>
                  </a:ext>
                </a:extLst>
              </a:tr>
            </a:tbl>
          </a:graphicData>
        </a:graphic>
      </p:graphicFrame>
      <p:graphicFrame>
        <p:nvGraphicFramePr>
          <p:cNvPr id="5" name="Table 4">
            <a:extLst>
              <a:ext uri="{FF2B5EF4-FFF2-40B4-BE49-F238E27FC236}">
                <a16:creationId xmlns:a16="http://schemas.microsoft.com/office/drawing/2014/main" id="{4FC1F15C-35F0-4884-B1FC-CA8E9A23841B}"/>
              </a:ext>
            </a:extLst>
          </p:cNvPr>
          <p:cNvGraphicFramePr>
            <a:graphicFrameLocks noGrp="1"/>
          </p:cNvGraphicFramePr>
          <p:nvPr>
            <p:extLst>
              <p:ext uri="{D42A27DB-BD31-4B8C-83A1-F6EECF244321}">
                <p14:modId xmlns:p14="http://schemas.microsoft.com/office/powerpoint/2010/main" val="298446553"/>
              </p:ext>
            </p:extLst>
          </p:nvPr>
        </p:nvGraphicFramePr>
        <p:xfrm>
          <a:off x="6440898" y="1051700"/>
          <a:ext cx="4740909" cy="2167749"/>
        </p:xfrm>
        <a:graphic>
          <a:graphicData uri="http://schemas.openxmlformats.org/drawingml/2006/table">
            <a:tbl>
              <a:tblPr/>
              <a:tblGrid>
                <a:gridCol w="1422944">
                  <a:extLst>
                    <a:ext uri="{9D8B030D-6E8A-4147-A177-3AD203B41FA5}">
                      <a16:colId xmlns:a16="http://schemas.microsoft.com/office/drawing/2014/main" val="3153298738"/>
                    </a:ext>
                  </a:extLst>
                </a:gridCol>
                <a:gridCol w="1184366">
                  <a:extLst>
                    <a:ext uri="{9D8B030D-6E8A-4147-A177-3AD203B41FA5}">
                      <a16:colId xmlns:a16="http://schemas.microsoft.com/office/drawing/2014/main" val="2270872254"/>
                    </a:ext>
                  </a:extLst>
                </a:gridCol>
                <a:gridCol w="1071152">
                  <a:extLst>
                    <a:ext uri="{9D8B030D-6E8A-4147-A177-3AD203B41FA5}">
                      <a16:colId xmlns:a16="http://schemas.microsoft.com/office/drawing/2014/main" val="3899655978"/>
                    </a:ext>
                  </a:extLst>
                </a:gridCol>
                <a:gridCol w="1062447">
                  <a:extLst>
                    <a:ext uri="{9D8B030D-6E8A-4147-A177-3AD203B41FA5}">
                      <a16:colId xmlns:a16="http://schemas.microsoft.com/office/drawing/2014/main" val="4225614854"/>
                    </a:ext>
                  </a:extLst>
                </a:gridCol>
              </a:tblGrid>
              <a:tr h="386118">
                <a:tc>
                  <a:txBody>
                    <a:bodyPr/>
                    <a:lstStyle/>
                    <a:p>
                      <a:pPr marR="0" algn="r" rtl="0" fontAlgn="b">
                        <a:lnSpc>
                          <a:spcPct val="100000"/>
                        </a:lnSpc>
                        <a:spcBef>
                          <a:spcPts val="0"/>
                        </a:spcBef>
                        <a:spcAft>
                          <a:spcPts val="0"/>
                        </a:spcAft>
                        <a:buClr>
                          <a:srgbClr val="000000"/>
                        </a:buClr>
                        <a:buFont typeface="Arial"/>
                      </a:pPr>
                      <a:r>
                        <a:rPr lang="en-GB" sz="1200" b="0" i="0" u="none" strike="noStrike" cap="none">
                          <a:solidFill>
                            <a:srgbClr val="000000"/>
                          </a:solidFill>
                          <a:effectLst/>
                          <a:latin typeface="+mn-lt"/>
                          <a:ea typeface="+mn-ea"/>
                          <a:cs typeface="+mn-cs"/>
                          <a:sym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1" i="0" u="none" strike="noStrike" cap="none">
                          <a:solidFill>
                            <a:schemeClr val="bg1"/>
                          </a:solidFill>
                          <a:effectLst/>
                          <a:latin typeface="+mn-lt"/>
                          <a:ea typeface="+mn-ea"/>
                          <a:cs typeface="+mn-cs"/>
                          <a:sym typeface="Arial"/>
                        </a:rPr>
                        <a:t>Wave 10&amp;11   Performance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marR="0" algn="ctr" rtl="0" fontAlgn="b">
                        <a:lnSpc>
                          <a:spcPct val="100000"/>
                        </a:lnSpc>
                        <a:spcBef>
                          <a:spcPts val="0"/>
                        </a:spcBef>
                        <a:spcAft>
                          <a:spcPts val="0"/>
                        </a:spcAft>
                        <a:buClr>
                          <a:srgbClr val="000000"/>
                        </a:buClr>
                        <a:buFont typeface="Arial"/>
                      </a:pPr>
                      <a:r>
                        <a:rPr lang="en-GB" sz="1200" b="1" i="0" u="none" strike="noStrike" cap="none">
                          <a:solidFill>
                            <a:schemeClr val="bg1"/>
                          </a:solidFill>
                          <a:effectLst/>
                          <a:latin typeface="+mn-lt"/>
                          <a:ea typeface="+mn-ea"/>
                          <a:cs typeface="+mn-cs"/>
                          <a:sym typeface="Arial"/>
                        </a:rPr>
                        <a:t>Wave 9&amp;10 Performance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marR="0" algn="ctr" rtl="0" fontAlgn="b">
                        <a:lnSpc>
                          <a:spcPct val="100000"/>
                        </a:lnSpc>
                        <a:spcBef>
                          <a:spcPts val="0"/>
                        </a:spcBef>
                        <a:spcAft>
                          <a:spcPts val="0"/>
                        </a:spcAft>
                        <a:buClr>
                          <a:srgbClr val="000000"/>
                        </a:buClr>
                        <a:buFont typeface="Arial"/>
                      </a:pPr>
                      <a:r>
                        <a:rPr lang="en-GB" sz="1200" b="1" i="0" u="none" strike="noStrike" cap="none">
                          <a:solidFill>
                            <a:schemeClr val="bg1"/>
                          </a:solidFill>
                          <a:effectLst/>
                          <a:latin typeface="+mn-lt"/>
                          <a:ea typeface="+mn-ea"/>
                          <a:cs typeface="+mn-cs"/>
                          <a:sym typeface="Arial"/>
                        </a:rPr>
                        <a:t>Change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94176516"/>
                  </a:ext>
                </a:extLst>
              </a:tr>
              <a:tr h="197959">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3.07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2.65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B050"/>
                          </a:solidFill>
                          <a:effectLst/>
                          <a:latin typeface="Arial" panose="020B0604020202020204" pitchFamily="34" charset="0"/>
                          <a:ea typeface="+mn-ea"/>
                          <a:cs typeface="Arial" panose="020B0604020202020204" pitchFamily="34" charset="0"/>
                          <a:sym typeface="Arial"/>
                        </a:rPr>
                        <a:t>0.42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1506931"/>
                  </a:ext>
                </a:extLst>
              </a:tr>
              <a:tr h="197959">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4.36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B050"/>
                          </a:solidFill>
                          <a:effectLst/>
                          <a:latin typeface="Arial" panose="020B0604020202020204" pitchFamily="34" charset="0"/>
                          <a:ea typeface="+mn-ea"/>
                          <a:cs typeface="Arial" panose="020B0604020202020204" pitchFamily="34" charset="0"/>
                          <a:sym typeface="Arial"/>
                        </a:rPr>
                        <a:t>1.92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2694543"/>
                  </a:ext>
                </a:extLst>
              </a:tr>
              <a:tr h="197959">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7.22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5.86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B050"/>
                          </a:solidFill>
                          <a:effectLst/>
                          <a:latin typeface="Arial" panose="020B0604020202020204" pitchFamily="34" charset="0"/>
                          <a:ea typeface="+mn-ea"/>
                          <a:cs typeface="Arial" panose="020B0604020202020204" pitchFamily="34" charset="0"/>
                          <a:sym typeface="Arial"/>
                        </a:rPr>
                        <a:t>1.36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7152529"/>
                  </a:ext>
                </a:extLst>
              </a:tr>
              <a:tr h="197959">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5.87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5.55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B050"/>
                          </a:solidFill>
                          <a:effectLst/>
                          <a:latin typeface="Arial" panose="020B0604020202020204" pitchFamily="34" charset="0"/>
                          <a:ea typeface="+mn-ea"/>
                          <a:cs typeface="Arial" panose="020B0604020202020204" pitchFamily="34" charset="0"/>
                          <a:sym typeface="Arial"/>
                        </a:rPr>
                        <a:t>0.32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8360059"/>
                  </a:ext>
                </a:extLst>
              </a:tr>
              <a:tr h="197959">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7.23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5.07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B050"/>
                          </a:solidFill>
                          <a:effectLst/>
                          <a:latin typeface="Arial" panose="020B0604020202020204" pitchFamily="34" charset="0"/>
                          <a:ea typeface="+mn-ea"/>
                          <a:cs typeface="Arial" panose="020B0604020202020204" pitchFamily="34" charset="0"/>
                          <a:sym typeface="Arial"/>
                        </a:rPr>
                        <a:t>2.16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9994144"/>
                  </a:ext>
                </a:extLst>
              </a:tr>
              <a:tr h="197959">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B050"/>
                          </a:solidFill>
                          <a:effectLst/>
                          <a:latin typeface="Arial" panose="020B0604020202020204" pitchFamily="34" charset="0"/>
                          <a:ea typeface="+mn-ea"/>
                          <a:cs typeface="Arial" panose="020B0604020202020204" pitchFamily="34" charset="0"/>
                          <a:sym typeface="Arial"/>
                        </a:rPr>
                        <a:t>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2412760"/>
                  </a:ext>
                </a:extLst>
              </a:tr>
              <a:tr h="197959">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5.20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5.02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B050"/>
                          </a:solidFill>
                          <a:effectLst/>
                          <a:latin typeface="Arial" panose="020B0604020202020204" pitchFamily="34" charset="0"/>
                          <a:ea typeface="+mn-ea"/>
                          <a:cs typeface="Arial" panose="020B0604020202020204" pitchFamily="34" charset="0"/>
                          <a:sym typeface="Arial"/>
                        </a:rPr>
                        <a:t>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6772687"/>
                  </a:ext>
                </a:extLst>
              </a:tr>
              <a:tr h="197959">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4.18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3.84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B050"/>
                          </a:solidFill>
                          <a:effectLst/>
                          <a:latin typeface="Arial" panose="020B0604020202020204" pitchFamily="34" charset="0"/>
                          <a:ea typeface="+mn-ea"/>
                          <a:cs typeface="Arial" panose="020B0604020202020204" pitchFamily="34" charset="0"/>
                          <a:sym typeface="Arial"/>
                        </a:rPr>
                        <a:t>0.34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621419"/>
                  </a:ext>
                </a:extLst>
              </a:tr>
              <a:tr h="197959">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2.77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B050"/>
                          </a:solidFill>
                          <a:effectLst/>
                          <a:latin typeface="Arial" panose="020B0604020202020204" pitchFamily="34" charset="0"/>
                          <a:ea typeface="+mn-ea"/>
                          <a:cs typeface="Arial" panose="020B0604020202020204" pitchFamily="34" charset="0"/>
                          <a:sym typeface="Arial"/>
                        </a:rPr>
                        <a:t>0.27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7726237"/>
                  </a:ext>
                </a:extLst>
              </a:tr>
            </a:tbl>
          </a:graphicData>
        </a:graphic>
      </p:graphicFrame>
      <p:graphicFrame>
        <p:nvGraphicFramePr>
          <p:cNvPr id="7" name="Table 6">
            <a:extLst>
              <a:ext uri="{FF2B5EF4-FFF2-40B4-BE49-F238E27FC236}">
                <a16:creationId xmlns:a16="http://schemas.microsoft.com/office/drawing/2014/main" id="{EA8768E3-8455-48C5-870B-29640DD7EA9E}"/>
              </a:ext>
            </a:extLst>
          </p:cNvPr>
          <p:cNvGraphicFramePr>
            <a:graphicFrameLocks noGrp="1"/>
          </p:cNvGraphicFramePr>
          <p:nvPr>
            <p:extLst>
              <p:ext uri="{D42A27DB-BD31-4B8C-83A1-F6EECF244321}">
                <p14:modId xmlns:p14="http://schemas.microsoft.com/office/powerpoint/2010/main" val="2530201545"/>
              </p:ext>
            </p:extLst>
          </p:nvPr>
        </p:nvGraphicFramePr>
        <p:xfrm>
          <a:off x="672786" y="4278528"/>
          <a:ext cx="5913121" cy="2080260"/>
        </p:xfrm>
        <a:graphic>
          <a:graphicData uri="http://schemas.openxmlformats.org/drawingml/2006/table">
            <a:tbl>
              <a:tblPr/>
              <a:tblGrid>
                <a:gridCol w="1556609">
                  <a:extLst>
                    <a:ext uri="{9D8B030D-6E8A-4147-A177-3AD203B41FA5}">
                      <a16:colId xmlns:a16="http://schemas.microsoft.com/office/drawing/2014/main" val="3114668473"/>
                    </a:ext>
                  </a:extLst>
                </a:gridCol>
                <a:gridCol w="1567543">
                  <a:extLst>
                    <a:ext uri="{9D8B030D-6E8A-4147-A177-3AD203B41FA5}">
                      <a16:colId xmlns:a16="http://schemas.microsoft.com/office/drawing/2014/main" val="1242652036"/>
                    </a:ext>
                  </a:extLst>
                </a:gridCol>
                <a:gridCol w="1569372">
                  <a:extLst>
                    <a:ext uri="{9D8B030D-6E8A-4147-A177-3AD203B41FA5}">
                      <a16:colId xmlns:a16="http://schemas.microsoft.com/office/drawing/2014/main" val="1835702345"/>
                    </a:ext>
                  </a:extLst>
                </a:gridCol>
                <a:gridCol w="1219597">
                  <a:extLst>
                    <a:ext uri="{9D8B030D-6E8A-4147-A177-3AD203B41FA5}">
                      <a16:colId xmlns:a16="http://schemas.microsoft.com/office/drawing/2014/main" val="802542245"/>
                    </a:ext>
                  </a:extLst>
                </a:gridCol>
              </a:tblGrid>
              <a:tr h="485775">
                <a:tc>
                  <a:txBody>
                    <a:bodyPr/>
                    <a:lstStyle/>
                    <a:p>
                      <a:pPr algn="r" fontAlgn="b"/>
                      <a:r>
                        <a:rPr lang="en-GB" sz="1200" b="0" i="0" u="none" strike="noStrike">
                          <a:solidFill>
                            <a:srgbClr val="000000"/>
                          </a:solidFill>
                          <a:effectLst/>
                          <a:latin typeface="+mj-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a:solidFill>
                            <a:schemeClr val="bg1"/>
                          </a:solidFill>
                          <a:effectLst/>
                          <a:latin typeface="+mj-lt"/>
                        </a:rPr>
                        <a:t>Wave 10&amp;11 Opportunity Score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a:solidFill>
                            <a:schemeClr val="bg1"/>
                          </a:solidFill>
                          <a:effectLst/>
                          <a:latin typeface="+mj-lt"/>
                        </a:rPr>
                        <a:t>Wave 9&amp;10 Opportunity Score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mj-lt"/>
                        </a:rPr>
                        <a:t>Change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156269638"/>
                  </a:ext>
                </a:extLst>
              </a:tr>
              <a:tr h="16192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9.45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9.25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7271265"/>
                  </a:ext>
                </a:extLst>
              </a:tr>
              <a:tr h="16192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9.11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1" i="0" u="none" strike="noStrike" cap="none">
                          <a:solidFill>
                            <a:srgbClr val="000000"/>
                          </a:solidFill>
                          <a:effectLst/>
                          <a:latin typeface="Arial" panose="020B0604020202020204" pitchFamily="34" charset="0"/>
                          <a:ea typeface="+mn-ea"/>
                          <a:cs typeface="Arial" panose="020B0604020202020204" pitchFamily="34" charset="0"/>
                          <a:sym typeface="Arial"/>
                        </a:rPr>
                        <a:t>2.84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1584865"/>
                  </a:ext>
                </a:extLst>
              </a:tr>
              <a:tr h="16192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8.77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7.47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1" i="0" u="none" strike="noStrike" cap="none">
                          <a:solidFill>
                            <a:srgbClr val="000000"/>
                          </a:solidFill>
                          <a:effectLst/>
                          <a:latin typeface="Arial" panose="020B0604020202020204" pitchFamily="34" charset="0"/>
                          <a:ea typeface="+mn-ea"/>
                          <a:cs typeface="Arial" panose="020B0604020202020204" pitchFamily="34" charset="0"/>
                          <a:sym typeface="Arial"/>
                        </a:rPr>
                        <a:t>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6005498"/>
                  </a:ext>
                </a:extLst>
              </a:tr>
              <a:tr h="16192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8.04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7.94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2056026"/>
                  </a:ext>
                </a:extLst>
              </a:tr>
              <a:tr h="16192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7.96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5.67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1" i="0" u="none" strike="noStrike" cap="none">
                          <a:solidFill>
                            <a:srgbClr val="000000"/>
                          </a:solidFill>
                          <a:effectLst/>
                          <a:latin typeface="Arial" panose="020B0604020202020204" pitchFamily="34" charset="0"/>
                          <a:ea typeface="+mn-ea"/>
                          <a:cs typeface="Arial" panose="020B0604020202020204" pitchFamily="34" charset="0"/>
                          <a:sym typeface="Arial"/>
                        </a:rPr>
                        <a:t>2.29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766892"/>
                  </a:ext>
                </a:extLst>
              </a:tr>
              <a:tr h="16192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0.44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6344567"/>
                  </a:ext>
                </a:extLst>
              </a:tr>
              <a:tr h="16192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0.39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1043636"/>
                  </a:ext>
                </a:extLst>
              </a:tr>
              <a:tr h="16192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-0.06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6726313"/>
                  </a:ext>
                </a:extLst>
              </a:tr>
              <a:tr h="161925">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4.39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3.91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0.48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4662876"/>
                  </a:ext>
                </a:extLst>
              </a:tr>
            </a:tbl>
          </a:graphicData>
        </a:graphic>
      </p:graphicFrame>
      <p:sp>
        <p:nvSpPr>
          <p:cNvPr id="8" name="TextBox 7">
            <a:extLst>
              <a:ext uri="{FF2B5EF4-FFF2-40B4-BE49-F238E27FC236}">
                <a16:creationId xmlns:a16="http://schemas.microsoft.com/office/drawing/2014/main" id="{C345C1AB-9373-4D7D-BDE5-7D0AA84B39A7}"/>
              </a:ext>
            </a:extLst>
          </p:cNvPr>
          <p:cNvSpPr txBox="1"/>
          <p:nvPr/>
        </p:nvSpPr>
        <p:spPr>
          <a:xfrm>
            <a:off x="6775283" y="3818715"/>
            <a:ext cx="5282245" cy="2677656"/>
          </a:xfrm>
          <a:prstGeom prst="rect">
            <a:avLst/>
          </a:prstGeom>
          <a:noFill/>
        </p:spPr>
        <p:txBody>
          <a:bodyPr wrap="square">
            <a:spAutoFit/>
          </a:bodyPr>
          <a:lstStyle/>
          <a:p>
            <a:pPr marL="514350" lvl="0" indent="-285750">
              <a:buClr>
                <a:srgbClr val="008265"/>
              </a:buClr>
              <a:buFont typeface="Arial" panose="020B0604020202020204" pitchFamily="34" charset="0"/>
              <a:buChar char="•"/>
            </a:pPr>
            <a:r>
              <a:rPr lang="en-GB" sz="1400">
                <a:solidFill>
                  <a:schemeClr val="tx1"/>
                </a:solidFill>
                <a:latin typeface="+mj-lt"/>
                <a:cs typeface="Calibri Light" panose="020F0302020204030204" pitchFamily="34" charset="0"/>
                <a:sym typeface="Arial"/>
              </a:rPr>
              <a:t>The </a:t>
            </a:r>
            <a:r>
              <a:rPr lang="en-GB" sz="1400" b="1">
                <a:solidFill>
                  <a:schemeClr val="tx1"/>
                </a:solidFill>
                <a:latin typeface="+mj-lt"/>
                <a:cs typeface="Calibri Light" panose="020F0302020204030204" pitchFamily="34" charset="0"/>
                <a:sym typeface="Arial"/>
              </a:rPr>
              <a:t>top opportunities to improve trust </a:t>
            </a:r>
            <a:r>
              <a:rPr lang="en-GB" sz="1400">
                <a:solidFill>
                  <a:schemeClr val="tx1"/>
                </a:solidFill>
                <a:latin typeface="+mj-lt"/>
                <a:cs typeface="Calibri Light" panose="020F0302020204030204" pitchFamily="34" charset="0"/>
                <a:sym typeface="Arial"/>
              </a:rPr>
              <a:t>are: Loyalty, Control</a:t>
            </a:r>
            <a:r>
              <a:rPr lang="en-GB">
                <a:solidFill>
                  <a:schemeClr val="tx1"/>
                </a:solidFill>
                <a:latin typeface="+mj-lt"/>
                <a:cs typeface="Calibri Light" panose="020F0302020204030204" pitchFamily="34" charset="0"/>
              </a:rPr>
              <a:t> and</a:t>
            </a:r>
            <a:r>
              <a:rPr lang="en-GB" sz="1400">
                <a:solidFill>
                  <a:schemeClr val="tx1"/>
                </a:solidFill>
                <a:latin typeface="+mj-lt"/>
                <a:cs typeface="Calibri Light" panose="020F0302020204030204" pitchFamily="34" charset="0"/>
                <a:sym typeface="Arial"/>
              </a:rPr>
              <a:t> </a:t>
            </a:r>
            <a:r>
              <a:rPr lang="en-GB">
                <a:solidFill>
                  <a:schemeClr val="tx1"/>
                </a:solidFill>
                <a:latin typeface="+mj-lt"/>
                <a:cs typeface="Calibri Light" panose="020F0302020204030204" pitchFamily="34" charset="0"/>
              </a:rPr>
              <a:t>Speed in relation to claims</a:t>
            </a:r>
            <a:endParaRPr lang="en-GB" sz="1400">
              <a:solidFill>
                <a:schemeClr val="tx1"/>
              </a:solidFill>
              <a:latin typeface="+mj-lt"/>
              <a:cs typeface="Calibri Light" panose="020F0302020204030204" pitchFamily="34" charset="0"/>
              <a:sym typeface="Arial"/>
            </a:endParaRPr>
          </a:p>
          <a:p>
            <a:pPr marL="228600" lvl="0">
              <a:buClr>
                <a:srgbClr val="008265"/>
              </a:buClr>
            </a:pPr>
            <a:endParaRPr lang="en-GB">
              <a:solidFill>
                <a:schemeClr val="tx1"/>
              </a:solidFill>
              <a:latin typeface="+mj-lt"/>
              <a:cs typeface="Calibri Light" panose="020F0302020204030204" pitchFamily="34" charset="0"/>
            </a:endParaRPr>
          </a:p>
          <a:p>
            <a:pPr marL="514350" lvl="0" indent="-285750">
              <a:buClr>
                <a:srgbClr val="008265"/>
              </a:buClr>
              <a:buFont typeface="Arial" panose="020B0604020202020204" pitchFamily="34" charset="0"/>
              <a:buChar char="•"/>
            </a:pPr>
            <a:r>
              <a:rPr lang="en-GB" sz="1400">
                <a:solidFill>
                  <a:schemeClr val="tx1"/>
                </a:solidFill>
                <a:latin typeface="+mj-lt"/>
                <a:cs typeface="Calibri Light" panose="020F0302020204030204" pitchFamily="34" charset="0"/>
                <a:sym typeface="Arial"/>
              </a:rPr>
              <a:t>The level of </a:t>
            </a:r>
            <a:r>
              <a:rPr lang="en-GB" sz="1400" b="1">
                <a:solidFill>
                  <a:schemeClr val="tx1"/>
                </a:solidFill>
                <a:latin typeface="+mj-lt"/>
                <a:cs typeface="Calibri Light" panose="020F0302020204030204" pitchFamily="34" charset="0"/>
                <a:sym typeface="Arial"/>
              </a:rPr>
              <a:t>importance</a:t>
            </a:r>
            <a:r>
              <a:rPr lang="en-GB" sz="1400">
                <a:solidFill>
                  <a:schemeClr val="tx1"/>
                </a:solidFill>
                <a:latin typeface="+mj-lt"/>
                <a:cs typeface="Calibri Light" panose="020F0302020204030204" pitchFamily="34" charset="0"/>
                <a:sym typeface="Arial"/>
              </a:rPr>
              <a:t> Consumers attribute to the claims themes has increased in concurrent waves</a:t>
            </a:r>
          </a:p>
          <a:p>
            <a:pPr marL="514350" lvl="0" indent="-285750">
              <a:buClr>
                <a:srgbClr val="008265"/>
              </a:buClr>
              <a:buFont typeface="Arial" panose="020B0604020202020204" pitchFamily="34" charset="0"/>
              <a:buChar char="•"/>
            </a:pPr>
            <a:endParaRPr lang="en-GB">
              <a:solidFill>
                <a:schemeClr val="tx1"/>
              </a:solidFill>
              <a:latin typeface="+mj-lt"/>
              <a:cs typeface="Calibri Light" panose="020F0302020204030204" pitchFamily="34" charset="0"/>
            </a:endParaRPr>
          </a:p>
          <a:p>
            <a:pPr marL="514350" lvl="0" indent="-285750">
              <a:buClr>
                <a:srgbClr val="008265"/>
              </a:buClr>
              <a:buFont typeface="Arial" panose="020B0604020202020204" pitchFamily="34" charset="0"/>
              <a:buChar char="•"/>
            </a:pPr>
            <a:r>
              <a:rPr lang="en-GB" sz="1400">
                <a:solidFill>
                  <a:schemeClr val="tx1"/>
                </a:solidFill>
                <a:latin typeface="+mj-lt"/>
                <a:cs typeface="Calibri Light" panose="020F0302020204030204" pitchFamily="34" charset="0"/>
                <a:sym typeface="Arial"/>
              </a:rPr>
              <a:t>Although there are positive </a:t>
            </a:r>
            <a:r>
              <a:rPr lang="en-GB">
                <a:solidFill>
                  <a:schemeClr val="tx1"/>
                </a:solidFill>
                <a:latin typeface="+mj-lt"/>
                <a:cs typeface="Calibri Light" panose="020F0302020204030204" pitchFamily="34" charset="0"/>
              </a:rPr>
              <a:t>improvements in the </a:t>
            </a:r>
            <a:r>
              <a:rPr lang="en-GB" b="1">
                <a:solidFill>
                  <a:schemeClr val="tx1"/>
                </a:solidFill>
                <a:latin typeface="+mj-lt"/>
                <a:cs typeface="Calibri Light" panose="020F0302020204030204" pitchFamily="34" charset="0"/>
              </a:rPr>
              <a:t>p</a:t>
            </a:r>
            <a:r>
              <a:rPr lang="en-GB" sz="1400" b="1">
                <a:solidFill>
                  <a:schemeClr val="tx1"/>
                </a:solidFill>
                <a:latin typeface="+mj-lt"/>
                <a:cs typeface="Calibri Light" panose="020F0302020204030204" pitchFamily="34" charset="0"/>
                <a:sym typeface="Arial"/>
              </a:rPr>
              <a:t>erformance</a:t>
            </a:r>
            <a:r>
              <a:rPr lang="en-GB" sz="1400">
                <a:solidFill>
                  <a:schemeClr val="tx1"/>
                </a:solidFill>
                <a:latin typeface="+mj-lt"/>
                <a:cs typeface="Calibri Light" panose="020F0302020204030204" pitchFamily="34" charset="0"/>
                <a:sym typeface="Arial"/>
              </a:rPr>
              <a:t> of the claims related experiences, the uplift in </a:t>
            </a:r>
            <a:r>
              <a:rPr lang="en-GB" sz="1400" b="1">
                <a:solidFill>
                  <a:schemeClr val="tx1"/>
                </a:solidFill>
                <a:latin typeface="+mj-lt"/>
                <a:cs typeface="Calibri Light" panose="020F0302020204030204" pitchFamily="34" charset="0"/>
                <a:sym typeface="Arial"/>
              </a:rPr>
              <a:t>importance</a:t>
            </a:r>
            <a:r>
              <a:rPr lang="en-GB" sz="1400">
                <a:solidFill>
                  <a:schemeClr val="tx1"/>
                </a:solidFill>
                <a:latin typeface="+mj-lt"/>
                <a:cs typeface="Calibri Light" panose="020F0302020204030204" pitchFamily="34" charset="0"/>
                <a:sym typeface="Arial"/>
              </a:rPr>
              <a:t> has led to an increase in the </a:t>
            </a:r>
            <a:r>
              <a:rPr lang="en-GB" sz="1400" b="1">
                <a:solidFill>
                  <a:schemeClr val="tx1"/>
                </a:solidFill>
                <a:latin typeface="+mj-lt"/>
                <a:cs typeface="Calibri Light" panose="020F0302020204030204" pitchFamily="34" charset="0"/>
                <a:sym typeface="Arial"/>
              </a:rPr>
              <a:t>Opportunity score</a:t>
            </a:r>
            <a:r>
              <a:rPr lang="en-GB" sz="1400">
                <a:solidFill>
                  <a:schemeClr val="tx1"/>
                </a:solidFill>
                <a:latin typeface="+mj-lt"/>
                <a:cs typeface="Calibri Light" panose="020F0302020204030204" pitchFamily="34" charset="0"/>
                <a:sym typeface="Arial"/>
              </a:rPr>
              <a:t> of </a:t>
            </a:r>
            <a:r>
              <a:rPr lang="en-GB" sz="1400" b="1">
                <a:solidFill>
                  <a:schemeClr val="tx1"/>
                </a:solidFill>
                <a:latin typeface="+mj-lt"/>
                <a:cs typeface="Calibri Light" panose="020F0302020204030204" pitchFamily="34" charset="0"/>
                <a:sym typeface="Arial"/>
              </a:rPr>
              <a:t>2.84</a:t>
            </a:r>
            <a:r>
              <a:rPr lang="en-GB" sz="1400">
                <a:solidFill>
                  <a:schemeClr val="tx1"/>
                </a:solidFill>
                <a:latin typeface="+mj-lt"/>
                <a:cs typeface="Calibri Light" panose="020F0302020204030204" pitchFamily="34" charset="0"/>
                <a:sym typeface="Arial"/>
              </a:rPr>
              <a:t> points for Control, </a:t>
            </a:r>
            <a:r>
              <a:rPr lang="en-GB" sz="1400" b="1">
                <a:solidFill>
                  <a:schemeClr val="tx1"/>
                </a:solidFill>
                <a:latin typeface="+mj-lt"/>
                <a:cs typeface="Calibri Light" panose="020F0302020204030204" pitchFamily="34" charset="0"/>
                <a:sym typeface="Arial"/>
              </a:rPr>
              <a:t>2.29</a:t>
            </a:r>
            <a:r>
              <a:rPr lang="en-GB" sz="1400">
                <a:solidFill>
                  <a:schemeClr val="tx1"/>
                </a:solidFill>
                <a:latin typeface="+mj-lt"/>
                <a:cs typeface="Calibri Light" panose="020F0302020204030204" pitchFamily="34" charset="0"/>
                <a:sym typeface="Arial"/>
              </a:rPr>
              <a:t> points for Respect and </a:t>
            </a:r>
            <a:r>
              <a:rPr lang="en-GB" sz="1400" b="1">
                <a:solidFill>
                  <a:schemeClr val="tx1"/>
                </a:solidFill>
                <a:latin typeface="+mj-lt"/>
                <a:cs typeface="Calibri Light" panose="020F0302020204030204" pitchFamily="34" charset="0"/>
                <a:sym typeface="Arial"/>
              </a:rPr>
              <a:t>1.30</a:t>
            </a:r>
            <a:r>
              <a:rPr lang="en-GB" sz="1400">
                <a:solidFill>
                  <a:schemeClr val="tx1"/>
                </a:solidFill>
                <a:latin typeface="+mj-lt"/>
                <a:cs typeface="Calibri Light" panose="020F0302020204030204" pitchFamily="34" charset="0"/>
                <a:sym typeface="Arial"/>
              </a:rPr>
              <a:t> points for Speed.</a:t>
            </a:r>
          </a:p>
          <a:p>
            <a:pPr marL="228600" lvl="0">
              <a:buClr>
                <a:srgbClr val="008265"/>
              </a:buClr>
            </a:pPr>
            <a:endParaRPr lang="en-GB">
              <a:solidFill>
                <a:schemeClr val="tx1"/>
              </a:solidFill>
              <a:latin typeface="+mj-lt"/>
              <a:cs typeface="Calibri Light" panose="020F0302020204030204" pitchFamily="34" charset="0"/>
            </a:endParaRPr>
          </a:p>
        </p:txBody>
      </p:sp>
      <p:sp>
        <p:nvSpPr>
          <p:cNvPr id="6" name="TextBox 5">
            <a:extLst>
              <a:ext uri="{FF2B5EF4-FFF2-40B4-BE49-F238E27FC236}">
                <a16:creationId xmlns:a16="http://schemas.microsoft.com/office/drawing/2014/main" id="{F3EB37D0-16C9-4D70-9B24-C7D8A31BD155}"/>
              </a:ext>
            </a:extLst>
          </p:cNvPr>
          <p:cNvSpPr txBox="1"/>
          <p:nvPr/>
        </p:nvSpPr>
        <p:spPr>
          <a:xfrm>
            <a:off x="1593673" y="679263"/>
            <a:ext cx="2872902" cy="307777"/>
          </a:xfrm>
          <a:prstGeom prst="rect">
            <a:avLst/>
          </a:prstGeom>
          <a:noFill/>
        </p:spPr>
        <p:txBody>
          <a:bodyPr wrap="none" rtlCol="0">
            <a:spAutoFit/>
          </a:bodyPr>
          <a:lstStyle/>
          <a:p>
            <a:r>
              <a:rPr lang="en-GB" b="1">
                <a:solidFill>
                  <a:schemeClr val="bg2"/>
                </a:solidFill>
              </a:rPr>
              <a:t>Importance scores  (-10 to +10) </a:t>
            </a:r>
          </a:p>
        </p:txBody>
      </p:sp>
      <p:sp>
        <p:nvSpPr>
          <p:cNvPr id="10" name="TextBox 9">
            <a:extLst>
              <a:ext uri="{FF2B5EF4-FFF2-40B4-BE49-F238E27FC236}">
                <a16:creationId xmlns:a16="http://schemas.microsoft.com/office/drawing/2014/main" id="{2C70124B-B83C-4829-A4B0-E2E2E0B41D28}"/>
              </a:ext>
            </a:extLst>
          </p:cNvPr>
          <p:cNvSpPr txBox="1"/>
          <p:nvPr/>
        </p:nvSpPr>
        <p:spPr>
          <a:xfrm>
            <a:off x="7404481" y="674905"/>
            <a:ext cx="3004349" cy="307777"/>
          </a:xfrm>
          <a:prstGeom prst="rect">
            <a:avLst/>
          </a:prstGeom>
          <a:noFill/>
        </p:spPr>
        <p:txBody>
          <a:bodyPr wrap="none" rtlCol="0">
            <a:spAutoFit/>
          </a:bodyPr>
          <a:lstStyle/>
          <a:p>
            <a:r>
              <a:rPr lang="en-GB" b="1">
                <a:solidFill>
                  <a:schemeClr val="bg2"/>
                </a:solidFill>
              </a:rPr>
              <a:t>Performance scores (</a:t>
            </a:r>
            <a:r>
              <a:rPr lang="en-GB" b="1">
                <a:solidFill>
                  <a:srgbClr val="E20613"/>
                </a:solidFill>
              </a:rPr>
              <a:t>-10 </a:t>
            </a:r>
            <a:r>
              <a:rPr lang="en-GB" b="1">
                <a:solidFill>
                  <a:schemeClr val="bg2"/>
                </a:solidFill>
              </a:rPr>
              <a:t>to </a:t>
            </a:r>
            <a:r>
              <a:rPr lang="en-GB" b="1">
                <a:solidFill>
                  <a:srgbClr val="00B050"/>
                </a:solidFill>
              </a:rPr>
              <a:t>+10</a:t>
            </a:r>
            <a:r>
              <a:rPr lang="en-GB" b="1">
                <a:solidFill>
                  <a:schemeClr val="bg2"/>
                </a:solidFill>
              </a:rPr>
              <a:t>)  </a:t>
            </a:r>
          </a:p>
        </p:txBody>
      </p:sp>
      <p:sp>
        <p:nvSpPr>
          <p:cNvPr id="11" name="TextBox 10">
            <a:extLst>
              <a:ext uri="{FF2B5EF4-FFF2-40B4-BE49-F238E27FC236}">
                <a16:creationId xmlns:a16="http://schemas.microsoft.com/office/drawing/2014/main" id="{DCA5D543-C128-4F9B-A7BE-31B9231230FE}"/>
              </a:ext>
            </a:extLst>
          </p:cNvPr>
          <p:cNvSpPr txBox="1"/>
          <p:nvPr/>
        </p:nvSpPr>
        <p:spPr>
          <a:xfrm>
            <a:off x="1746073" y="3818715"/>
            <a:ext cx="2880917" cy="307777"/>
          </a:xfrm>
          <a:prstGeom prst="rect">
            <a:avLst/>
          </a:prstGeom>
          <a:noFill/>
        </p:spPr>
        <p:txBody>
          <a:bodyPr wrap="none" rtlCol="0">
            <a:spAutoFit/>
          </a:bodyPr>
          <a:lstStyle/>
          <a:p>
            <a:r>
              <a:rPr lang="en-GB" b="1">
                <a:solidFill>
                  <a:schemeClr val="bg2"/>
                </a:solidFill>
              </a:rPr>
              <a:t>Opportunity scores </a:t>
            </a:r>
            <a:r>
              <a:rPr lang="en-GB" b="1">
                <a:solidFill>
                  <a:srgbClr val="008265"/>
                </a:solidFill>
              </a:rPr>
              <a:t>(-30 to +30</a:t>
            </a:r>
            <a:r>
              <a:rPr lang="en-GB" b="1">
                <a:solidFill>
                  <a:schemeClr val="bg2"/>
                </a:solidFill>
              </a:rPr>
              <a:t>) </a:t>
            </a:r>
          </a:p>
        </p:txBody>
      </p:sp>
    </p:spTree>
    <p:extLst>
      <p:ext uri="{BB962C8B-B14F-4D97-AF65-F5344CB8AC3E}">
        <p14:creationId xmlns:p14="http://schemas.microsoft.com/office/powerpoint/2010/main" val="12806687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18-34 years old</a:t>
            </a:r>
          </a:p>
        </p:txBody>
      </p:sp>
      <p:graphicFrame>
        <p:nvGraphicFramePr>
          <p:cNvPr id="4" name="Table 3"/>
          <p:cNvGraphicFramePr>
            <a:graphicFrameLocks noGrp="1"/>
          </p:cNvGraphicFramePr>
          <p:nvPr>
            <p:extLst>
              <p:ext uri="{D42A27DB-BD31-4B8C-83A1-F6EECF244321}">
                <p14:modId xmlns:p14="http://schemas.microsoft.com/office/powerpoint/2010/main" val="3169998692"/>
              </p:ext>
            </p:extLst>
          </p:nvPr>
        </p:nvGraphicFramePr>
        <p:xfrm>
          <a:off x="1918589" y="1180255"/>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is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insurance provider matches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It is clear what I need to do to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able to go to my insurer for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is of the right level to ensure my business could continue to trade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There is a promotional discount when joining</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July 2022 &amp; Dec 2022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18-34 n=733/214</a:t>
            </a:r>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25429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35-54 years old</a:t>
            </a:r>
          </a:p>
        </p:txBody>
      </p:sp>
      <p:graphicFrame>
        <p:nvGraphicFramePr>
          <p:cNvPr id="4" name="Table 3"/>
          <p:cNvGraphicFramePr>
            <a:graphicFrameLocks noGrp="1"/>
          </p:cNvGraphicFramePr>
          <p:nvPr>
            <p:extLst>
              <p:ext uri="{D42A27DB-BD31-4B8C-83A1-F6EECF244321}">
                <p14:modId xmlns:p14="http://schemas.microsoft.com/office/powerpoint/2010/main" val="2271772289"/>
              </p:ext>
            </p:extLst>
          </p:nvPr>
        </p:nvGraphicFramePr>
        <p:xfrm>
          <a:off x="1881302" y="1209646"/>
          <a:ext cx="8309671" cy="487759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insurer assesses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able to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told what the price would be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is of the right level to ensure my business could continue to trade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insurance company does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July 2022 &amp; Dec 2022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35-54 n=584/86</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21145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55 or older years old</a:t>
            </a:r>
          </a:p>
        </p:txBody>
      </p:sp>
      <p:graphicFrame>
        <p:nvGraphicFramePr>
          <p:cNvPr id="4" name="Table 3"/>
          <p:cNvGraphicFramePr>
            <a:graphicFrameLocks noGrp="1"/>
          </p:cNvGraphicFramePr>
          <p:nvPr>
            <p:extLst>
              <p:ext uri="{D42A27DB-BD31-4B8C-83A1-F6EECF244321}">
                <p14:modId xmlns:p14="http://schemas.microsoft.com/office/powerpoint/2010/main" val="1937626503"/>
              </p:ext>
            </p:extLst>
          </p:nvPr>
        </p:nvGraphicFramePr>
        <p:xfrm>
          <a:off x="1896011" y="1200522"/>
          <a:ext cx="8309671" cy="487759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10.15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is of the right level to ensure my business could continue to trade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is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insurer assesses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documents are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July 2022 &amp; Dec 2022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55 or older n=180/6 (excluded from the table).</a:t>
            </a:r>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36528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July 2022 &amp; Dec 2022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White/ White British n=1,231/222, Ethnic minorities n=247/78</a:t>
            </a:r>
          </a:p>
          <a:p>
            <a:endParaRPr lang="en-GB" sz="80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SMEs – ethnicity</a:t>
            </a:r>
          </a:p>
        </p:txBody>
      </p:sp>
      <p:graphicFrame>
        <p:nvGraphicFramePr>
          <p:cNvPr id="4" name="Table 3"/>
          <p:cNvGraphicFramePr>
            <a:graphicFrameLocks noGrp="1"/>
          </p:cNvGraphicFramePr>
          <p:nvPr>
            <p:extLst>
              <p:ext uri="{D42A27DB-BD31-4B8C-83A1-F6EECF244321}">
                <p14:modId xmlns:p14="http://schemas.microsoft.com/office/powerpoint/2010/main" val="2188853255"/>
              </p:ext>
            </p:extLst>
          </p:nvPr>
        </p:nvGraphicFramePr>
        <p:xfrm>
          <a:off x="846659"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71389403"/>
              </p:ext>
            </p:extLst>
          </p:nvPr>
        </p:nvGraphicFramePr>
        <p:xfrm>
          <a:off x="6304845"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4.19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2549037" y="997045"/>
            <a:ext cx="1890888" cy="307777"/>
          </a:xfrm>
          <a:prstGeom prst="rect">
            <a:avLst/>
          </a:prstGeom>
          <a:noFill/>
        </p:spPr>
        <p:txBody>
          <a:bodyPr wrap="square" rtlCol="0">
            <a:spAutoFit/>
          </a:bodyPr>
          <a:lstStyle/>
          <a:p>
            <a:r>
              <a:rPr lang="en-GB" b="1">
                <a:solidFill>
                  <a:srgbClr val="008265"/>
                </a:solidFill>
              </a:rPr>
              <a:t>White/ White British</a:t>
            </a:r>
          </a:p>
        </p:txBody>
      </p:sp>
      <p:sp>
        <p:nvSpPr>
          <p:cNvPr id="9" name="TextBox 8"/>
          <p:cNvSpPr txBox="1"/>
          <p:nvPr/>
        </p:nvSpPr>
        <p:spPr>
          <a:xfrm>
            <a:off x="8074857" y="997045"/>
            <a:ext cx="1890888" cy="307777"/>
          </a:xfrm>
          <a:prstGeom prst="rect">
            <a:avLst/>
          </a:prstGeom>
          <a:noFill/>
        </p:spPr>
        <p:txBody>
          <a:bodyPr wrap="square" rtlCol="0">
            <a:spAutoFit/>
          </a:bodyPr>
          <a:lstStyle/>
          <a:p>
            <a:r>
              <a:rPr lang="en-GB" b="1">
                <a:solidFill>
                  <a:srgbClr val="008265"/>
                </a:solidFill>
              </a:rPr>
              <a:t>Ethnic minorities</a:t>
            </a:r>
          </a:p>
        </p:txBody>
      </p:sp>
    </p:spTree>
    <p:extLst>
      <p:ext uri="{BB962C8B-B14F-4D97-AF65-F5344CB8AC3E}">
        <p14:creationId xmlns:p14="http://schemas.microsoft.com/office/powerpoint/2010/main" val="12604240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White/ White British</a:t>
            </a:r>
          </a:p>
        </p:txBody>
      </p:sp>
      <p:graphicFrame>
        <p:nvGraphicFramePr>
          <p:cNvPr id="4" name="Table 3"/>
          <p:cNvGraphicFramePr>
            <a:graphicFrameLocks noGrp="1"/>
          </p:cNvGraphicFramePr>
          <p:nvPr>
            <p:extLst>
              <p:ext uri="{D42A27DB-BD31-4B8C-83A1-F6EECF244321}">
                <p14:modId xmlns:p14="http://schemas.microsoft.com/office/powerpoint/2010/main" val="1146483405"/>
              </p:ext>
            </p:extLst>
          </p:nvPr>
        </p:nvGraphicFramePr>
        <p:xfrm>
          <a:off x="1929877" y="997835"/>
          <a:ext cx="8309671" cy="487759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is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claim is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is of the right level to ensure my business could continue to trade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insurer assesses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July 2022 &amp; Dec 2022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White/ White British n=1,231/222</a:t>
            </a:r>
          </a:p>
          <a:p>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73893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Ethnic minorities</a:t>
            </a:r>
          </a:p>
        </p:txBody>
      </p:sp>
      <p:graphicFrame>
        <p:nvGraphicFramePr>
          <p:cNvPr id="4" name="Table 3"/>
          <p:cNvGraphicFramePr>
            <a:graphicFrameLocks noGrp="1"/>
          </p:cNvGraphicFramePr>
          <p:nvPr>
            <p:extLst>
              <p:ext uri="{D42A27DB-BD31-4B8C-83A1-F6EECF244321}">
                <p14:modId xmlns:p14="http://schemas.microsoft.com/office/powerpoint/2010/main" val="693264115"/>
              </p:ext>
            </p:extLst>
          </p:nvPr>
        </p:nvGraphicFramePr>
        <p:xfrm>
          <a:off x="1881302" y="1213107"/>
          <a:ext cx="8309671" cy="487759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able to go to my insurer for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There is a promotional discount when joining</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insurer advertises what percentage of claims they pay out 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able to add additional cover to suit my needs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insurance provider matches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able to buy the insurance in any way that suits me (e.g. online, mobile, telephone, broker)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July 2022 &amp; Dec 2022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Ethnic minorities n=247/78.</a:t>
            </a:r>
          </a:p>
          <a:p>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49939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July 2022 &amp; Dec 2022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1-5 employees n=436/40, 6-20 employees n=478/119,  More than 20 employees n=583/147.</a:t>
            </a:r>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SMEs – number of employees</a:t>
            </a:r>
          </a:p>
        </p:txBody>
      </p:sp>
      <p:graphicFrame>
        <p:nvGraphicFramePr>
          <p:cNvPr id="4" name="Table 3"/>
          <p:cNvGraphicFramePr>
            <a:graphicFrameLocks noGrp="1"/>
          </p:cNvGraphicFramePr>
          <p:nvPr>
            <p:extLst>
              <p:ext uri="{D42A27DB-BD31-4B8C-83A1-F6EECF244321}">
                <p14:modId xmlns:p14="http://schemas.microsoft.com/office/powerpoint/2010/main" val="4044319015"/>
              </p:ext>
            </p:extLst>
          </p:nvPr>
        </p:nvGraphicFramePr>
        <p:xfrm>
          <a:off x="8088488" y="1551015"/>
          <a:ext cx="3764849" cy="3956756"/>
        </p:xfrm>
        <a:graphic>
          <a:graphicData uri="http://schemas.openxmlformats.org/drawingml/2006/table">
            <a:tbl>
              <a:tblPr firstRow="1" bandRow="1">
                <a:tableStyleId>{6E62EB93-AAC6-4EBA-99E5-D1D4B1179FDE}</a:tableStyleId>
              </a:tblPr>
              <a:tblGrid>
                <a:gridCol w="361245">
                  <a:extLst>
                    <a:ext uri="{9D8B030D-6E8A-4147-A177-3AD203B41FA5}">
                      <a16:colId xmlns:a16="http://schemas.microsoft.com/office/drawing/2014/main" val="20000"/>
                    </a:ext>
                  </a:extLst>
                </a:gridCol>
                <a:gridCol w="801511">
                  <a:extLst>
                    <a:ext uri="{9D8B030D-6E8A-4147-A177-3AD203B41FA5}">
                      <a16:colId xmlns:a16="http://schemas.microsoft.com/office/drawing/2014/main" val="20001"/>
                    </a:ext>
                  </a:extLst>
                </a:gridCol>
                <a:gridCol w="880534">
                  <a:extLst>
                    <a:ext uri="{9D8B030D-6E8A-4147-A177-3AD203B41FA5}">
                      <a16:colId xmlns:a16="http://schemas.microsoft.com/office/drawing/2014/main" val="20002"/>
                    </a:ext>
                  </a:extLst>
                </a:gridCol>
                <a:gridCol w="883825">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1995881" y="1189152"/>
            <a:ext cx="1890888" cy="307777"/>
          </a:xfrm>
          <a:prstGeom prst="rect">
            <a:avLst/>
          </a:prstGeom>
          <a:noFill/>
        </p:spPr>
        <p:txBody>
          <a:bodyPr wrap="square" rtlCol="0">
            <a:spAutoFit/>
          </a:bodyPr>
          <a:lstStyle/>
          <a:p>
            <a:r>
              <a:rPr lang="en-GB" b="1">
                <a:solidFill>
                  <a:srgbClr val="008265"/>
                </a:solidFill>
              </a:rPr>
              <a:t>1-5</a:t>
            </a:r>
          </a:p>
        </p:txBody>
      </p:sp>
      <p:sp>
        <p:nvSpPr>
          <p:cNvPr id="8" name="TextBox 7"/>
          <p:cNvSpPr txBox="1"/>
          <p:nvPr/>
        </p:nvSpPr>
        <p:spPr>
          <a:xfrm>
            <a:off x="9384466" y="1168821"/>
            <a:ext cx="1890888" cy="307777"/>
          </a:xfrm>
          <a:prstGeom prst="rect">
            <a:avLst/>
          </a:prstGeom>
          <a:noFill/>
        </p:spPr>
        <p:txBody>
          <a:bodyPr wrap="square" rtlCol="0">
            <a:spAutoFit/>
          </a:bodyPr>
          <a:lstStyle/>
          <a:p>
            <a:r>
              <a:rPr lang="en-GB" b="1">
                <a:solidFill>
                  <a:srgbClr val="008265"/>
                </a:solidFill>
              </a:rPr>
              <a:t>More than 20</a:t>
            </a:r>
          </a:p>
        </p:txBody>
      </p:sp>
      <p:graphicFrame>
        <p:nvGraphicFramePr>
          <p:cNvPr id="12" name="Table 11"/>
          <p:cNvGraphicFramePr>
            <a:graphicFrameLocks noGrp="1"/>
          </p:cNvGraphicFramePr>
          <p:nvPr>
            <p:extLst>
              <p:ext uri="{D42A27DB-BD31-4B8C-83A1-F6EECF244321}">
                <p14:modId xmlns:p14="http://schemas.microsoft.com/office/powerpoint/2010/main" val="2805998422"/>
              </p:ext>
            </p:extLst>
          </p:nvPr>
        </p:nvGraphicFramePr>
        <p:xfrm>
          <a:off x="4185355" y="1551015"/>
          <a:ext cx="3764849" cy="3956756"/>
        </p:xfrm>
        <a:graphic>
          <a:graphicData uri="http://schemas.openxmlformats.org/drawingml/2006/table">
            <a:tbl>
              <a:tblPr firstRow="1" bandRow="1">
                <a:tableStyleId>{6E62EB93-AAC6-4EBA-99E5-D1D4B1179FDE}</a:tableStyleId>
              </a:tblPr>
              <a:tblGrid>
                <a:gridCol w="358423">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863600">
                  <a:extLst>
                    <a:ext uri="{9D8B030D-6E8A-4147-A177-3AD203B41FA5}">
                      <a16:colId xmlns:a16="http://schemas.microsoft.com/office/drawing/2014/main" val="20002"/>
                    </a:ext>
                  </a:extLst>
                </a:gridCol>
                <a:gridCol w="892292">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148561990"/>
              </p:ext>
            </p:extLst>
          </p:nvPr>
        </p:nvGraphicFramePr>
        <p:xfrm>
          <a:off x="282222" y="1551014"/>
          <a:ext cx="3764849" cy="3956755"/>
        </p:xfrm>
        <a:graphic>
          <a:graphicData uri="http://schemas.openxmlformats.org/drawingml/2006/table">
            <a:tbl>
              <a:tblPr firstRow="1" bandRow="1">
                <a:tableStyleId>{6E62EB93-AAC6-4EBA-99E5-D1D4B1179FDE}</a:tableStyleId>
              </a:tblPr>
              <a:tblGrid>
                <a:gridCol w="361245">
                  <a:extLst>
                    <a:ext uri="{9D8B030D-6E8A-4147-A177-3AD203B41FA5}">
                      <a16:colId xmlns:a16="http://schemas.microsoft.com/office/drawing/2014/main" val="20000"/>
                    </a:ext>
                  </a:extLst>
                </a:gridCol>
                <a:gridCol w="795866">
                  <a:extLst>
                    <a:ext uri="{9D8B030D-6E8A-4147-A177-3AD203B41FA5}">
                      <a16:colId xmlns:a16="http://schemas.microsoft.com/office/drawing/2014/main" val="20001"/>
                    </a:ext>
                  </a:extLst>
                </a:gridCol>
                <a:gridCol w="829734">
                  <a:extLst>
                    <a:ext uri="{9D8B030D-6E8A-4147-A177-3AD203B41FA5}">
                      <a16:colId xmlns:a16="http://schemas.microsoft.com/office/drawing/2014/main" val="20002"/>
                    </a:ext>
                  </a:extLst>
                </a:gridCol>
                <a:gridCol w="940270">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46179">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8872">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8872">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8872">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8872">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8872">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405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405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405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4054">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14" name="TextBox 13"/>
          <p:cNvSpPr txBox="1"/>
          <p:nvPr/>
        </p:nvSpPr>
        <p:spPr>
          <a:xfrm>
            <a:off x="5839747" y="1168822"/>
            <a:ext cx="1890888" cy="307777"/>
          </a:xfrm>
          <a:prstGeom prst="rect">
            <a:avLst/>
          </a:prstGeom>
          <a:noFill/>
        </p:spPr>
        <p:txBody>
          <a:bodyPr wrap="square" rtlCol="0">
            <a:spAutoFit/>
          </a:bodyPr>
          <a:lstStyle/>
          <a:p>
            <a:r>
              <a:rPr lang="en-GB" b="1">
                <a:solidFill>
                  <a:srgbClr val="008265"/>
                </a:solidFill>
              </a:rPr>
              <a:t>6-20</a:t>
            </a:r>
          </a:p>
        </p:txBody>
      </p:sp>
    </p:spTree>
    <p:extLst>
      <p:ext uri="{BB962C8B-B14F-4D97-AF65-F5344CB8AC3E}">
        <p14:creationId xmlns:p14="http://schemas.microsoft.com/office/powerpoint/2010/main" val="12208179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1-5 employees </a:t>
            </a:r>
          </a:p>
        </p:txBody>
      </p:sp>
      <p:graphicFrame>
        <p:nvGraphicFramePr>
          <p:cNvPr id="4" name="Table 3"/>
          <p:cNvGraphicFramePr>
            <a:graphicFrameLocks noGrp="1"/>
          </p:cNvGraphicFramePr>
          <p:nvPr>
            <p:extLst>
              <p:ext uri="{D42A27DB-BD31-4B8C-83A1-F6EECF244321}">
                <p14:modId xmlns:p14="http://schemas.microsoft.com/office/powerpoint/2010/main" val="3881213245"/>
              </p:ext>
            </p:extLst>
          </p:nvPr>
        </p:nvGraphicFramePr>
        <p:xfrm>
          <a:off x="1881302" y="1219271"/>
          <a:ext cx="8309671" cy="487759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insurer assesses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insurance provider matches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able to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claim is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July 2022 &amp; Dec 2022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1-5 employees n=436/40.</a:t>
            </a:r>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43185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6-20 employees </a:t>
            </a:r>
          </a:p>
        </p:txBody>
      </p:sp>
      <p:graphicFrame>
        <p:nvGraphicFramePr>
          <p:cNvPr id="4" name="Table 3"/>
          <p:cNvGraphicFramePr>
            <a:graphicFrameLocks noGrp="1"/>
          </p:cNvGraphicFramePr>
          <p:nvPr>
            <p:extLst>
              <p:ext uri="{D42A27DB-BD31-4B8C-83A1-F6EECF244321}">
                <p14:modId xmlns:p14="http://schemas.microsoft.com/office/powerpoint/2010/main" val="2628149504"/>
              </p:ext>
            </p:extLst>
          </p:nvPr>
        </p:nvGraphicFramePr>
        <p:xfrm>
          <a:off x="1881302" y="1292129"/>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insurance provider matches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is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is of the right level to ensure my business could continue to trade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able to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insurer informs me about their claims process before I buy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July 2022 &amp; Dec 2022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6-20 employees n=478/119</a:t>
            </a:r>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83227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More than 20 employees </a:t>
            </a:r>
          </a:p>
        </p:txBody>
      </p:sp>
      <p:graphicFrame>
        <p:nvGraphicFramePr>
          <p:cNvPr id="4" name="Table 3"/>
          <p:cNvGraphicFramePr>
            <a:graphicFrameLocks noGrp="1"/>
          </p:cNvGraphicFramePr>
          <p:nvPr>
            <p:extLst>
              <p:ext uri="{D42A27DB-BD31-4B8C-83A1-F6EECF244321}">
                <p14:modId xmlns:p14="http://schemas.microsoft.com/office/powerpoint/2010/main" val="1941381845"/>
              </p:ext>
            </p:extLst>
          </p:nvPr>
        </p:nvGraphicFramePr>
        <p:xfrm>
          <a:off x="1881302" y="1196174"/>
          <a:ext cx="8309671" cy="487759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It is clear what I need to do to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is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people you deal with show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am able to go to my insurer for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have a choice in how the claim is settled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July 2022 &amp; Dec 2022 data. </a:t>
            </a:r>
            <a:r>
              <a:rPr lang="en-GB" sz="80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More than 20 employees n=583/147</a:t>
            </a:r>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a:p>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673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 y="6537914"/>
            <a:ext cx="10224655" cy="325730"/>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All Consumers that hold at least one (motor, travel, buildings and/or contents) insurance policy/ </a:t>
            </a:r>
            <a:r>
              <a:rPr lang="en-GB" sz="800">
                <a:latin typeface="Arial" panose="020B0604020202020204" pitchFamily="34" charset="0"/>
                <a:ea typeface="Corbel"/>
                <a:cs typeface="Arial" panose="020B0604020202020204" pitchFamily="34" charset="0"/>
                <a:sym typeface="Corbel"/>
              </a:rPr>
              <a:t>who have claimed on at least one insurance policy in the last 12 months</a:t>
            </a:r>
            <a:r>
              <a:rPr lang="en-GB" sz="800">
                <a:solidFill>
                  <a:schemeClr val="tx1"/>
                </a:solidFill>
                <a:latin typeface="Arial" panose="020B0604020202020204" pitchFamily="34" charset="0"/>
                <a:ea typeface="Corbel"/>
                <a:cs typeface="Arial" panose="020B0604020202020204" pitchFamily="34" charset="0"/>
                <a:sym typeface="Corbel"/>
              </a:rPr>
              <a:t>: Wave 10&amp;11 (2022): Consumer n=1,001 / 139</a:t>
            </a:r>
            <a:endParaRPr lang="en-GB" sz="800">
              <a:solidFill>
                <a:schemeClr val="tx1"/>
              </a:solidFill>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0E3E7F12-B78D-4829-8B50-F54E9529568A}"/>
              </a:ext>
            </a:extLst>
          </p:cNvPr>
          <p:cNvGraphicFramePr>
            <a:graphicFrameLocks/>
          </p:cNvGraphicFramePr>
          <p:nvPr>
            <p:extLst>
              <p:ext uri="{D42A27DB-BD31-4B8C-83A1-F6EECF244321}">
                <p14:modId xmlns:p14="http://schemas.microsoft.com/office/powerpoint/2010/main" val="4141167151"/>
              </p:ext>
            </p:extLst>
          </p:nvPr>
        </p:nvGraphicFramePr>
        <p:xfrm>
          <a:off x="335784" y="1173018"/>
          <a:ext cx="11596239" cy="5084500"/>
        </p:xfrm>
        <a:graphic>
          <a:graphicData uri="http://schemas.openxmlformats.org/drawingml/2006/chart">
            <c:chart xmlns:c="http://schemas.openxmlformats.org/drawingml/2006/chart" xmlns:r="http://schemas.openxmlformats.org/officeDocument/2006/relationships" r:id="rId3"/>
          </a:graphicData>
        </a:graphic>
      </p:graphicFrame>
      <p:sp>
        <p:nvSpPr>
          <p:cNvPr id="49" name="Google Shape;554;p52">
            <a:extLst>
              <a:ext uri="{FF2B5EF4-FFF2-40B4-BE49-F238E27FC236}">
                <a16:creationId xmlns:a16="http://schemas.microsoft.com/office/drawing/2014/main" id="{59A45DC8-C252-41E7-A50B-0F54B9CB0DA3}"/>
              </a:ext>
            </a:extLst>
          </p:cNvPr>
          <p:cNvSpPr txBox="1"/>
          <p:nvPr/>
        </p:nvSpPr>
        <p:spPr>
          <a:xfrm>
            <a:off x="268880" y="-129310"/>
            <a:ext cx="11819488" cy="1302327"/>
          </a:xfrm>
          <a:prstGeom prst="rect">
            <a:avLst/>
          </a:prstGeom>
          <a:noFill/>
          <a:ln>
            <a:noFill/>
          </a:ln>
        </p:spPr>
        <p:txBody>
          <a:bodyPr spcFirstLastPara="1" wrap="square" lIns="0" tIns="0" rIns="0" bIns="0" anchor="t" anchorCtr="0">
            <a:noAutofit/>
          </a:bodyPr>
          <a:lstStyle/>
          <a:p>
            <a:pPr>
              <a:buClr>
                <a:srgbClr val="FFFFFF"/>
              </a:buClr>
              <a:buSzPts val="2400"/>
            </a:pPr>
            <a:endParaRPr sz="1600">
              <a:solidFill>
                <a:schemeClr val="bg2"/>
              </a:solidFill>
              <a:latin typeface="Calibri Light" panose="020F0302020204030204" pitchFamily="34" charset="0"/>
              <a:cs typeface="Calibri Light" panose="020F0302020204030204" pitchFamily="34" charset="0"/>
            </a:endParaRPr>
          </a:p>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Consumer Wave on wave comparison – Opportunity scores: </a:t>
            </a:r>
          </a:p>
          <a:p>
            <a:pPr marL="285750" indent="-285750">
              <a:buClr>
                <a:schemeClr val="bg2"/>
              </a:buClr>
              <a:buSzPts val="1500"/>
              <a:buFont typeface="Arial" panose="020B0604020202020204" pitchFamily="34" charset="0"/>
              <a:buChar char="•"/>
            </a:pPr>
            <a:r>
              <a:rPr lang="en-GB">
                <a:solidFill>
                  <a:schemeClr val="bg2"/>
                </a:solidFill>
                <a:latin typeface="+mj-lt"/>
                <a:cs typeface="Calibri Light" panose="020F0302020204030204" pitchFamily="34" charset="0"/>
              </a:rPr>
              <a:t>Loyalty remains the highest theme as an opportunity to improve trust with Consumers</a:t>
            </a:r>
          </a:p>
          <a:p>
            <a:pPr marL="285750" indent="-285750">
              <a:buClr>
                <a:schemeClr val="bg2"/>
              </a:buClr>
              <a:buSzPts val="1500"/>
              <a:buFont typeface="Arial" panose="020B0604020202020204" pitchFamily="34" charset="0"/>
              <a:buChar char="•"/>
            </a:pPr>
            <a:r>
              <a:rPr lang="en-GB">
                <a:solidFill>
                  <a:schemeClr val="bg2"/>
                </a:solidFill>
                <a:latin typeface="+mj-lt"/>
                <a:cs typeface="Calibri Light" panose="020F0302020204030204" pitchFamily="34" charset="0"/>
              </a:rPr>
              <a:t>The Confidence theme has always been the second key opportunity, however since July 2021, Speed and Control in relation to claims have increased sharply as opportunities to improve trust, this is due to the growing importance attributed to the specific claim statements by Consumers</a:t>
            </a:r>
            <a:endParaRPr lang="en-GB" sz="1200">
              <a:solidFill>
                <a:schemeClr val="bg2"/>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318939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0" y="6533555"/>
            <a:ext cx="10167042" cy="381848"/>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July 2022 &amp; Dec 2022 data. All SMEs that hold at least one (</a:t>
            </a:r>
            <a:r>
              <a:rPr lang="en-GB" sz="800">
                <a:latin typeface="Arial" panose="020B0604020202020204" pitchFamily="34" charset="0"/>
                <a:ea typeface="Corbel"/>
                <a:cs typeface="Arial" panose="020B0604020202020204" pitchFamily="34" charset="0"/>
                <a:sym typeface="Corbel"/>
              </a:rPr>
              <a:t>motor, employers’ liability, buildings and/or contents, business interruption</a:t>
            </a:r>
            <a:r>
              <a:rPr lang="en-GB" sz="800">
                <a:solidFill>
                  <a:schemeClr val="tx1"/>
                </a:solidFill>
                <a:latin typeface="Arial" panose="020B0604020202020204" pitchFamily="34" charset="0"/>
                <a:ea typeface="Corbel"/>
                <a:cs typeface="Arial" panose="020B0604020202020204" pitchFamily="34" charset="0"/>
                <a:sym typeface="Corbel"/>
              </a:rPr>
              <a:t>) insurance policy: Motor n=370, Employers’ Liability n=354, Buildings and/or Contents n=493, Business interruption n=280.</a:t>
            </a:r>
            <a:r>
              <a:rPr lang="en-GB" sz="80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
        <p:nvSpPr>
          <p:cNvPr id="3" name="TextBox 2"/>
          <p:cNvSpPr txBox="1"/>
          <p:nvPr/>
        </p:nvSpPr>
        <p:spPr>
          <a:xfrm>
            <a:off x="415504" y="146243"/>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SMEs – policy type held</a:t>
            </a:r>
          </a:p>
        </p:txBody>
      </p:sp>
      <p:graphicFrame>
        <p:nvGraphicFramePr>
          <p:cNvPr id="4" name="Table 3"/>
          <p:cNvGraphicFramePr>
            <a:graphicFrameLocks noGrp="1"/>
          </p:cNvGraphicFramePr>
          <p:nvPr>
            <p:extLst>
              <p:ext uri="{D42A27DB-BD31-4B8C-83A1-F6EECF244321}">
                <p14:modId xmlns:p14="http://schemas.microsoft.com/office/powerpoint/2010/main" val="4108042920"/>
              </p:ext>
            </p:extLst>
          </p:nvPr>
        </p:nvGraphicFramePr>
        <p:xfrm>
          <a:off x="415504" y="1008569"/>
          <a:ext cx="3764849" cy="2765638"/>
        </p:xfrm>
        <a:graphic>
          <a:graphicData uri="http://schemas.openxmlformats.org/drawingml/2006/table">
            <a:tbl>
              <a:tblPr firstRow="1" bandRow="1">
                <a:tableStyleId>{6E62EB93-AAC6-4EBA-99E5-D1D4B1179FDE}</a:tableStyleId>
              </a:tblPr>
              <a:tblGrid>
                <a:gridCol w="345501">
                  <a:extLst>
                    <a:ext uri="{9D8B030D-6E8A-4147-A177-3AD203B41FA5}">
                      <a16:colId xmlns:a16="http://schemas.microsoft.com/office/drawing/2014/main" val="20000"/>
                    </a:ext>
                  </a:extLst>
                </a:gridCol>
                <a:gridCol w="835378">
                  <a:extLst>
                    <a:ext uri="{9D8B030D-6E8A-4147-A177-3AD203B41FA5}">
                      <a16:colId xmlns:a16="http://schemas.microsoft.com/office/drawing/2014/main" val="20001"/>
                    </a:ext>
                  </a:extLst>
                </a:gridCol>
                <a:gridCol w="869245">
                  <a:extLst>
                    <a:ext uri="{9D8B030D-6E8A-4147-A177-3AD203B41FA5}">
                      <a16:colId xmlns:a16="http://schemas.microsoft.com/office/drawing/2014/main" val="20002"/>
                    </a:ext>
                  </a:extLst>
                </a:gridCol>
                <a:gridCol w="876991">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4.83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2" name="TextBox 1"/>
          <p:cNvSpPr txBox="1"/>
          <p:nvPr/>
        </p:nvSpPr>
        <p:spPr>
          <a:xfrm>
            <a:off x="2061430" y="646704"/>
            <a:ext cx="1890888" cy="307777"/>
          </a:xfrm>
          <a:prstGeom prst="rect">
            <a:avLst/>
          </a:prstGeom>
          <a:noFill/>
        </p:spPr>
        <p:txBody>
          <a:bodyPr wrap="square" rtlCol="0">
            <a:spAutoFit/>
          </a:bodyPr>
          <a:lstStyle/>
          <a:p>
            <a:r>
              <a:rPr lang="en-GB" b="1">
                <a:solidFill>
                  <a:srgbClr val="008265"/>
                </a:solidFill>
              </a:rPr>
              <a:t>Motor</a:t>
            </a:r>
          </a:p>
        </p:txBody>
      </p:sp>
      <p:sp>
        <p:nvSpPr>
          <p:cNvPr id="8" name="TextBox 7"/>
          <p:cNvSpPr txBox="1"/>
          <p:nvPr/>
        </p:nvSpPr>
        <p:spPr>
          <a:xfrm>
            <a:off x="9132381" y="626373"/>
            <a:ext cx="1890888" cy="307777"/>
          </a:xfrm>
          <a:prstGeom prst="rect">
            <a:avLst/>
          </a:prstGeom>
          <a:noFill/>
        </p:spPr>
        <p:txBody>
          <a:bodyPr wrap="square" rtlCol="0">
            <a:spAutoFit/>
          </a:bodyPr>
          <a:lstStyle/>
          <a:p>
            <a:r>
              <a:rPr lang="en-GB" b="1">
                <a:solidFill>
                  <a:srgbClr val="008265"/>
                </a:solidFill>
              </a:rPr>
              <a:t>Buildings/ Contents</a:t>
            </a:r>
          </a:p>
        </p:txBody>
      </p:sp>
      <p:graphicFrame>
        <p:nvGraphicFramePr>
          <p:cNvPr id="12" name="Table 11"/>
          <p:cNvGraphicFramePr>
            <a:graphicFrameLocks noGrp="1"/>
          </p:cNvGraphicFramePr>
          <p:nvPr>
            <p:extLst>
              <p:ext uri="{D42A27DB-BD31-4B8C-83A1-F6EECF244321}">
                <p14:modId xmlns:p14="http://schemas.microsoft.com/office/powerpoint/2010/main" val="3422963054"/>
              </p:ext>
            </p:extLst>
          </p:nvPr>
        </p:nvGraphicFramePr>
        <p:xfrm>
          <a:off x="4250904" y="1008567"/>
          <a:ext cx="3764849" cy="2765638"/>
        </p:xfrm>
        <a:graphic>
          <a:graphicData uri="http://schemas.openxmlformats.org/drawingml/2006/table">
            <a:tbl>
              <a:tblPr firstRow="1" bandRow="1">
                <a:tableStyleId>{6E62EB93-AAC6-4EBA-99E5-D1D4B1179FDE}</a:tableStyleId>
              </a:tblPr>
              <a:tblGrid>
                <a:gridCol w="370901">
                  <a:extLst>
                    <a:ext uri="{9D8B030D-6E8A-4147-A177-3AD203B41FA5}">
                      <a16:colId xmlns:a16="http://schemas.microsoft.com/office/drawing/2014/main" val="20000"/>
                    </a:ext>
                  </a:extLst>
                </a:gridCol>
                <a:gridCol w="852312">
                  <a:extLst>
                    <a:ext uri="{9D8B030D-6E8A-4147-A177-3AD203B41FA5}">
                      <a16:colId xmlns:a16="http://schemas.microsoft.com/office/drawing/2014/main" val="20001"/>
                    </a:ext>
                  </a:extLst>
                </a:gridCol>
                <a:gridCol w="824088">
                  <a:extLst>
                    <a:ext uri="{9D8B030D-6E8A-4147-A177-3AD203B41FA5}">
                      <a16:colId xmlns:a16="http://schemas.microsoft.com/office/drawing/2014/main" val="20002"/>
                    </a:ext>
                  </a:extLst>
                </a:gridCol>
                <a:gridCol w="879814">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4.94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417735088"/>
              </p:ext>
            </p:extLst>
          </p:nvPr>
        </p:nvGraphicFramePr>
        <p:xfrm>
          <a:off x="8086304" y="1008567"/>
          <a:ext cx="3764849" cy="2765638"/>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837734">
                  <a:extLst>
                    <a:ext uri="{9D8B030D-6E8A-4147-A177-3AD203B41FA5}">
                      <a16:colId xmlns:a16="http://schemas.microsoft.com/office/drawing/2014/main" val="20001"/>
                    </a:ext>
                  </a:extLst>
                </a:gridCol>
                <a:gridCol w="804121">
                  <a:extLst>
                    <a:ext uri="{9D8B030D-6E8A-4147-A177-3AD203B41FA5}">
                      <a16:colId xmlns:a16="http://schemas.microsoft.com/office/drawing/2014/main" val="20002"/>
                    </a:ext>
                  </a:extLst>
                </a:gridCol>
                <a:gridCol w="871347">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4.76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14" name="TextBox 13"/>
          <p:cNvSpPr txBox="1"/>
          <p:nvPr/>
        </p:nvSpPr>
        <p:spPr>
          <a:xfrm>
            <a:off x="5520285" y="626373"/>
            <a:ext cx="1890888" cy="307777"/>
          </a:xfrm>
          <a:prstGeom prst="rect">
            <a:avLst/>
          </a:prstGeom>
          <a:noFill/>
        </p:spPr>
        <p:txBody>
          <a:bodyPr wrap="square" rtlCol="0">
            <a:spAutoFit/>
          </a:bodyPr>
          <a:lstStyle/>
          <a:p>
            <a:r>
              <a:rPr lang="en-GB" b="1">
                <a:solidFill>
                  <a:srgbClr val="008265"/>
                </a:solidFill>
              </a:rPr>
              <a:t>Employers’ liability</a:t>
            </a:r>
          </a:p>
        </p:txBody>
      </p:sp>
      <p:sp>
        <p:nvSpPr>
          <p:cNvPr id="5" name="TextBox 4">
            <a:extLst>
              <a:ext uri="{FF2B5EF4-FFF2-40B4-BE49-F238E27FC236}">
                <a16:creationId xmlns:a16="http://schemas.microsoft.com/office/drawing/2014/main" id="{A6BAF882-41A6-498D-87BC-C570146C2172}"/>
              </a:ext>
            </a:extLst>
          </p:cNvPr>
          <p:cNvSpPr txBox="1"/>
          <p:nvPr/>
        </p:nvSpPr>
        <p:spPr>
          <a:xfrm>
            <a:off x="2095314" y="5003135"/>
            <a:ext cx="2147381" cy="307777"/>
          </a:xfrm>
          <a:prstGeom prst="rect">
            <a:avLst/>
          </a:prstGeom>
          <a:noFill/>
        </p:spPr>
        <p:txBody>
          <a:bodyPr wrap="square" rtlCol="0">
            <a:spAutoFit/>
          </a:bodyPr>
          <a:lstStyle/>
          <a:p>
            <a:r>
              <a:rPr lang="en-GB" b="1">
                <a:solidFill>
                  <a:srgbClr val="008265"/>
                </a:solidFill>
              </a:rPr>
              <a:t>Business interruption</a:t>
            </a:r>
          </a:p>
        </p:txBody>
      </p:sp>
      <p:graphicFrame>
        <p:nvGraphicFramePr>
          <p:cNvPr id="6" name="Table 5">
            <a:extLst>
              <a:ext uri="{FF2B5EF4-FFF2-40B4-BE49-F238E27FC236}">
                <a16:creationId xmlns:a16="http://schemas.microsoft.com/office/drawing/2014/main" id="{68B64966-8E30-480A-8346-56E76ADF5002}"/>
              </a:ext>
            </a:extLst>
          </p:cNvPr>
          <p:cNvGraphicFramePr>
            <a:graphicFrameLocks noGrp="1"/>
          </p:cNvGraphicFramePr>
          <p:nvPr>
            <p:extLst>
              <p:ext uri="{D42A27DB-BD31-4B8C-83A1-F6EECF244321}">
                <p14:modId xmlns:p14="http://schemas.microsoft.com/office/powerpoint/2010/main" val="3049830163"/>
              </p:ext>
            </p:extLst>
          </p:nvPr>
        </p:nvGraphicFramePr>
        <p:xfrm>
          <a:off x="4246800" y="3848621"/>
          <a:ext cx="3764849" cy="2691220"/>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837734">
                  <a:extLst>
                    <a:ext uri="{9D8B030D-6E8A-4147-A177-3AD203B41FA5}">
                      <a16:colId xmlns:a16="http://schemas.microsoft.com/office/drawing/2014/main" val="20001"/>
                    </a:ext>
                  </a:extLst>
                </a:gridCol>
                <a:gridCol w="804121">
                  <a:extLst>
                    <a:ext uri="{9D8B030D-6E8A-4147-A177-3AD203B41FA5}">
                      <a16:colId xmlns:a16="http://schemas.microsoft.com/office/drawing/2014/main" val="20002"/>
                    </a:ext>
                  </a:extLst>
                </a:gridCol>
                <a:gridCol w="871347">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8801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83038">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83038">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83038">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83038">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83038">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88015">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4.56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178101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policy type held motor</a:t>
            </a:r>
          </a:p>
        </p:txBody>
      </p:sp>
      <p:graphicFrame>
        <p:nvGraphicFramePr>
          <p:cNvPr id="4" name="Table 3"/>
          <p:cNvGraphicFramePr>
            <a:graphicFrameLocks noGrp="1"/>
          </p:cNvGraphicFramePr>
          <p:nvPr>
            <p:extLst>
              <p:ext uri="{D42A27DB-BD31-4B8C-83A1-F6EECF244321}">
                <p14:modId xmlns:p14="http://schemas.microsoft.com/office/powerpoint/2010/main" val="2322256553"/>
              </p:ext>
            </p:extLst>
          </p:nvPr>
        </p:nvGraphicFramePr>
        <p:xfrm>
          <a:off x="1881302" y="1271974"/>
          <a:ext cx="8309671" cy="487759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is of the right level to ensure my business could continue to trade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insurer assesses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documents are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There is a promotional discount when joining</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able to go to my insurer for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0" y="6476152"/>
            <a:ext cx="9059320" cy="381848"/>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July 2022 &amp; Dec 2022 data. All SMEs that hold at least one (</a:t>
            </a:r>
            <a:r>
              <a:rPr lang="en-GB" sz="800">
                <a:latin typeface="Arial" panose="020B0604020202020204" pitchFamily="34" charset="0"/>
                <a:ea typeface="Corbel"/>
                <a:cs typeface="Arial" panose="020B0604020202020204" pitchFamily="34" charset="0"/>
                <a:sym typeface="Corbel"/>
              </a:rPr>
              <a:t>motor, employers’ liability, buildings and/or contents, business interruption</a:t>
            </a:r>
            <a:r>
              <a:rPr lang="en-GB" sz="800">
                <a:solidFill>
                  <a:schemeClr val="tx1"/>
                </a:solidFill>
                <a:latin typeface="Arial" panose="020B0604020202020204" pitchFamily="34" charset="0"/>
                <a:ea typeface="Corbel"/>
                <a:cs typeface="Arial" panose="020B0604020202020204" pitchFamily="34" charset="0"/>
                <a:sym typeface="Corbel"/>
              </a:rPr>
              <a:t>) insurance policy: Motor n=370.</a:t>
            </a:r>
            <a:r>
              <a:rPr lang="en-GB" sz="80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63642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707886"/>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policy type held employers’ liability</a:t>
            </a:r>
          </a:p>
          <a:p>
            <a:endParaRPr lang="en-GB" sz="2000" b="1">
              <a:solidFill>
                <a:schemeClr val="bg2"/>
              </a:solidFill>
              <a:latin typeface="Rockwell" panose="02060603020205020403" pitchFamily="18" charset="0"/>
              <a:cs typeface="Calibri Light" panose="020F03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04668018"/>
              </p:ext>
            </p:extLst>
          </p:nvPr>
        </p:nvGraphicFramePr>
        <p:xfrm>
          <a:off x="1881302" y="1271974"/>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9.66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told what the price would be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2.94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able to go to my insurer for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cost of the policy is reasonable for the level of cover that I get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able to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is of the right level to ensure my business could continue to trade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insurance provider matches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4.88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476152"/>
            <a:ext cx="9059320" cy="381848"/>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July 2022 &amp; Dec 2022 data. All SMEs that hold at least one (</a:t>
            </a:r>
            <a:r>
              <a:rPr lang="en-GB" sz="800">
                <a:latin typeface="Arial" panose="020B0604020202020204" pitchFamily="34" charset="0"/>
                <a:ea typeface="Corbel"/>
                <a:cs typeface="Arial" panose="020B0604020202020204" pitchFamily="34" charset="0"/>
                <a:sym typeface="Corbel"/>
              </a:rPr>
              <a:t>motor, employers’ liability, buildings and/or contents, business interruption</a:t>
            </a:r>
            <a:r>
              <a:rPr lang="en-GB" sz="800">
                <a:solidFill>
                  <a:schemeClr val="tx1"/>
                </a:solidFill>
                <a:latin typeface="Arial" panose="020B0604020202020204" pitchFamily="34" charset="0"/>
                <a:ea typeface="Corbel"/>
                <a:cs typeface="Arial" panose="020B0604020202020204" pitchFamily="34" charset="0"/>
                <a:sym typeface="Corbel"/>
              </a:rPr>
              <a:t>) insurance policy: Employers’ Liability n=354.</a:t>
            </a:r>
            <a:r>
              <a:rPr lang="en-GB" sz="80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67537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policy type held buildings/ contents</a:t>
            </a:r>
          </a:p>
        </p:txBody>
      </p:sp>
      <p:graphicFrame>
        <p:nvGraphicFramePr>
          <p:cNvPr id="4" name="Table 3"/>
          <p:cNvGraphicFramePr>
            <a:graphicFrameLocks noGrp="1"/>
          </p:cNvGraphicFramePr>
          <p:nvPr>
            <p:extLst>
              <p:ext uri="{D42A27DB-BD31-4B8C-83A1-F6EECF244321}">
                <p14:modId xmlns:p14="http://schemas.microsoft.com/office/powerpoint/2010/main" val="3548629154"/>
              </p:ext>
            </p:extLst>
          </p:nvPr>
        </p:nvGraphicFramePr>
        <p:xfrm>
          <a:off x="1881302" y="1271974"/>
          <a:ext cx="8309671" cy="487759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is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8.23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insurer assesses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insurance provider matches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476152"/>
            <a:ext cx="9059320" cy="381848"/>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July 2022 &amp; Dec 2022 data. All SMEs that hold at least one (</a:t>
            </a:r>
            <a:r>
              <a:rPr lang="en-GB" sz="800">
                <a:latin typeface="Arial" panose="020B0604020202020204" pitchFamily="34" charset="0"/>
                <a:ea typeface="Corbel"/>
                <a:cs typeface="Arial" panose="020B0604020202020204" pitchFamily="34" charset="0"/>
                <a:sym typeface="Corbel"/>
              </a:rPr>
              <a:t>motor, employers’ liability, buildings and/or contents, business interruption</a:t>
            </a:r>
            <a:r>
              <a:rPr lang="en-GB" sz="800">
                <a:solidFill>
                  <a:schemeClr val="tx1"/>
                </a:solidFill>
                <a:latin typeface="Arial" panose="020B0604020202020204" pitchFamily="34" charset="0"/>
                <a:ea typeface="Corbel"/>
                <a:cs typeface="Arial" panose="020B0604020202020204" pitchFamily="34" charset="0"/>
                <a:sym typeface="Corbel"/>
              </a:rPr>
              <a:t>) insurance policy: Buildings and/or Contents n=493.</a:t>
            </a:r>
            <a:r>
              <a:rPr lang="en-GB" sz="80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1097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policy type held business interruption</a:t>
            </a:r>
          </a:p>
        </p:txBody>
      </p:sp>
      <p:graphicFrame>
        <p:nvGraphicFramePr>
          <p:cNvPr id="4" name="Table 3"/>
          <p:cNvGraphicFramePr>
            <a:graphicFrameLocks noGrp="1"/>
          </p:cNvGraphicFramePr>
          <p:nvPr>
            <p:extLst>
              <p:ext uri="{D42A27DB-BD31-4B8C-83A1-F6EECF244321}">
                <p14:modId xmlns:p14="http://schemas.microsoft.com/office/powerpoint/2010/main" val="4122314487"/>
              </p:ext>
            </p:extLst>
          </p:nvPr>
        </p:nvGraphicFramePr>
        <p:xfrm>
          <a:off x="1881302" y="1271974"/>
          <a:ext cx="8309671" cy="487759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company handles complaints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policy is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able to get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able to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I'm not asked lots of unnecessary questions about myself when applying for a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insurance provider matches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476152"/>
            <a:ext cx="9059320" cy="381848"/>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July 2022 &amp; Dec 2022 only data. All SMEs that hold at least one (</a:t>
            </a:r>
            <a:r>
              <a:rPr lang="en-GB" sz="800">
                <a:latin typeface="Arial" panose="020B0604020202020204" pitchFamily="34" charset="0"/>
                <a:ea typeface="Corbel"/>
                <a:cs typeface="Arial" panose="020B0604020202020204" pitchFamily="34" charset="0"/>
                <a:sym typeface="Corbel"/>
              </a:rPr>
              <a:t>motor, employers’ liability, buildings and/or contents, business interruption</a:t>
            </a:r>
            <a:r>
              <a:rPr lang="en-GB" sz="800">
                <a:solidFill>
                  <a:schemeClr val="tx1"/>
                </a:solidFill>
                <a:latin typeface="Arial" panose="020B0604020202020204" pitchFamily="34" charset="0"/>
                <a:ea typeface="Corbel"/>
                <a:cs typeface="Arial" panose="020B0604020202020204" pitchFamily="34" charset="0"/>
                <a:sym typeface="Corbel"/>
              </a:rPr>
              <a:t>) insurance policy: Business Interruption n=280.</a:t>
            </a:r>
            <a:r>
              <a:rPr lang="en-GB" sz="80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75865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9800703"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July 2022 &amp; Dec 2022 data.</a:t>
            </a:r>
            <a:r>
              <a:rPr lang="en-GB" sz="800">
                <a:latin typeface="Arial" panose="020B0604020202020204" pitchFamily="34" charset="0"/>
                <a:ea typeface="Corbel"/>
                <a:cs typeface="Arial" panose="020B0604020202020204" pitchFamily="34" charset="0"/>
                <a:sym typeface="Corbel"/>
              </a:rPr>
              <a:t> All SMEs that claimed on at least one (motor, employers’ liability, buildings and/or contents, business interruption) insurance policy: Motor n=79, Employers’ liability n=105, Buildings/Contents n=54, Business Interruption n=59.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SMEs – policy type claimed</a:t>
            </a:r>
          </a:p>
        </p:txBody>
      </p:sp>
      <p:graphicFrame>
        <p:nvGraphicFramePr>
          <p:cNvPr id="4" name="Table 3"/>
          <p:cNvGraphicFramePr>
            <a:graphicFrameLocks noGrp="1"/>
          </p:cNvGraphicFramePr>
          <p:nvPr>
            <p:extLst>
              <p:ext uri="{D42A27DB-BD31-4B8C-83A1-F6EECF244321}">
                <p14:modId xmlns:p14="http://schemas.microsoft.com/office/powerpoint/2010/main" val="218171898"/>
              </p:ext>
            </p:extLst>
          </p:nvPr>
        </p:nvGraphicFramePr>
        <p:xfrm>
          <a:off x="422143" y="2387938"/>
          <a:ext cx="3764849" cy="1579634"/>
        </p:xfrm>
        <a:graphic>
          <a:graphicData uri="http://schemas.openxmlformats.org/drawingml/2006/table">
            <a:tbl>
              <a:tblPr firstRow="1" bandRow="1">
                <a:tableStyleId>{6E62EB93-AAC6-4EBA-99E5-D1D4B1179FDE}</a:tableStyleId>
              </a:tblPr>
              <a:tblGrid>
                <a:gridCol w="379368">
                  <a:extLst>
                    <a:ext uri="{9D8B030D-6E8A-4147-A177-3AD203B41FA5}">
                      <a16:colId xmlns:a16="http://schemas.microsoft.com/office/drawing/2014/main" val="20000"/>
                    </a:ext>
                  </a:extLst>
                </a:gridCol>
                <a:gridCol w="773289">
                  <a:extLst>
                    <a:ext uri="{9D8B030D-6E8A-4147-A177-3AD203B41FA5}">
                      <a16:colId xmlns:a16="http://schemas.microsoft.com/office/drawing/2014/main" val="20001"/>
                    </a:ext>
                  </a:extLst>
                </a:gridCol>
                <a:gridCol w="886178">
                  <a:extLst>
                    <a:ext uri="{9D8B030D-6E8A-4147-A177-3AD203B41FA5}">
                      <a16:colId xmlns:a16="http://schemas.microsoft.com/office/drawing/2014/main" val="20002"/>
                    </a:ext>
                  </a:extLst>
                </a:gridCol>
                <a:gridCol w="888280">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2" name="TextBox 1"/>
          <p:cNvSpPr txBox="1"/>
          <p:nvPr/>
        </p:nvSpPr>
        <p:spPr>
          <a:xfrm>
            <a:off x="2068069" y="2026073"/>
            <a:ext cx="1890888" cy="307777"/>
          </a:xfrm>
          <a:prstGeom prst="rect">
            <a:avLst/>
          </a:prstGeom>
          <a:noFill/>
        </p:spPr>
        <p:txBody>
          <a:bodyPr wrap="square" rtlCol="0">
            <a:spAutoFit/>
          </a:bodyPr>
          <a:lstStyle/>
          <a:p>
            <a:r>
              <a:rPr lang="en-GB" b="1">
                <a:solidFill>
                  <a:srgbClr val="008265"/>
                </a:solidFill>
              </a:rPr>
              <a:t>Motor</a:t>
            </a:r>
          </a:p>
        </p:txBody>
      </p:sp>
      <p:sp>
        <p:nvSpPr>
          <p:cNvPr id="8" name="TextBox 7"/>
          <p:cNvSpPr txBox="1"/>
          <p:nvPr/>
        </p:nvSpPr>
        <p:spPr>
          <a:xfrm>
            <a:off x="9139020" y="2005742"/>
            <a:ext cx="1890888" cy="307777"/>
          </a:xfrm>
          <a:prstGeom prst="rect">
            <a:avLst/>
          </a:prstGeom>
          <a:noFill/>
        </p:spPr>
        <p:txBody>
          <a:bodyPr wrap="square" rtlCol="0">
            <a:spAutoFit/>
          </a:bodyPr>
          <a:lstStyle/>
          <a:p>
            <a:r>
              <a:rPr lang="en-GB" b="1">
                <a:solidFill>
                  <a:srgbClr val="008265"/>
                </a:solidFill>
              </a:rPr>
              <a:t>Buildings/ Contents</a:t>
            </a:r>
          </a:p>
        </p:txBody>
      </p:sp>
      <p:graphicFrame>
        <p:nvGraphicFramePr>
          <p:cNvPr id="12" name="Table 11"/>
          <p:cNvGraphicFramePr>
            <a:graphicFrameLocks noGrp="1"/>
          </p:cNvGraphicFramePr>
          <p:nvPr>
            <p:extLst>
              <p:ext uri="{D42A27DB-BD31-4B8C-83A1-F6EECF244321}">
                <p14:modId xmlns:p14="http://schemas.microsoft.com/office/powerpoint/2010/main" val="3390406807"/>
              </p:ext>
            </p:extLst>
          </p:nvPr>
        </p:nvGraphicFramePr>
        <p:xfrm>
          <a:off x="4257543" y="2387936"/>
          <a:ext cx="3764849" cy="1579634"/>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752855">
                  <a:extLst>
                    <a:ext uri="{9D8B030D-6E8A-4147-A177-3AD203B41FA5}">
                      <a16:colId xmlns:a16="http://schemas.microsoft.com/office/drawing/2014/main" val="20001"/>
                    </a:ext>
                  </a:extLst>
                </a:gridCol>
                <a:gridCol w="846667">
                  <a:extLst>
                    <a:ext uri="{9D8B030D-6E8A-4147-A177-3AD203B41FA5}">
                      <a16:colId xmlns:a16="http://schemas.microsoft.com/office/drawing/2014/main" val="20002"/>
                    </a:ext>
                  </a:extLst>
                </a:gridCol>
                <a:gridCol w="913680">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7.07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33058138"/>
              </p:ext>
            </p:extLst>
          </p:nvPr>
        </p:nvGraphicFramePr>
        <p:xfrm>
          <a:off x="8092943" y="2387936"/>
          <a:ext cx="3764849" cy="1579634"/>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778255">
                  <a:extLst>
                    <a:ext uri="{9D8B030D-6E8A-4147-A177-3AD203B41FA5}">
                      <a16:colId xmlns:a16="http://schemas.microsoft.com/office/drawing/2014/main" val="20001"/>
                    </a:ext>
                  </a:extLst>
                </a:gridCol>
                <a:gridCol w="857956">
                  <a:extLst>
                    <a:ext uri="{9D8B030D-6E8A-4147-A177-3AD203B41FA5}">
                      <a16:colId xmlns:a16="http://schemas.microsoft.com/office/drawing/2014/main" val="20002"/>
                    </a:ext>
                  </a:extLst>
                </a:gridCol>
                <a:gridCol w="876991">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4.69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4.16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4.72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3.60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4" name="TextBox 13"/>
          <p:cNvSpPr txBox="1"/>
          <p:nvPr/>
        </p:nvSpPr>
        <p:spPr>
          <a:xfrm>
            <a:off x="5394375" y="2005743"/>
            <a:ext cx="1890888" cy="307777"/>
          </a:xfrm>
          <a:prstGeom prst="rect">
            <a:avLst/>
          </a:prstGeom>
          <a:noFill/>
        </p:spPr>
        <p:txBody>
          <a:bodyPr wrap="square" rtlCol="0">
            <a:spAutoFit/>
          </a:bodyPr>
          <a:lstStyle/>
          <a:p>
            <a:r>
              <a:rPr lang="en-GB" b="1">
                <a:solidFill>
                  <a:srgbClr val="008265"/>
                </a:solidFill>
              </a:rPr>
              <a:t>Employers’ liability</a:t>
            </a:r>
          </a:p>
        </p:txBody>
      </p:sp>
      <p:sp>
        <p:nvSpPr>
          <p:cNvPr id="5" name="TextBox 4">
            <a:extLst>
              <a:ext uri="{FF2B5EF4-FFF2-40B4-BE49-F238E27FC236}">
                <a16:creationId xmlns:a16="http://schemas.microsoft.com/office/drawing/2014/main" id="{DF41CAB0-72D4-4C90-B231-0E2363703045}"/>
              </a:ext>
            </a:extLst>
          </p:cNvPr>
          <p:cNvSpPr txBox="1"/>
          <p:nvPr/>
        </p:nvSpPr>
        <p:spPr>
          <a:xfrm>
            <a:off x="5241955" y="4257771"/>
            <a:ext cx="2043307" cy="307777"/>
          </a:xfrm>
          <a:prstGeom prst="rect">
            <a:avLst/>
          </a:prstGeom>
          <a:noFill/>
        </p:spPr>
        <p:txBody>
          <a:bodyPr wrap="square" rtlCol="0">
            <a:spAutoFit/>
          </a:bodyPr>
          <a:lstStyle/>
          <a:p>
            <a:r>
              <a:rPr lang="en-GB" b="1">
                <a:solidFill>
                  <a:srgbClr val="008265"/>
                </a:solidFill>
              </a:rPr>
              <a:t>Business Interruption</a:t>
            </a:r>
          </a:p>
        </p:txBody>
      </p:sp>
      <p:graphicFrame>
        <p:nvGraphicFramePr>
          <p:cNvPr id="6" name="Table 5">
            <a:extLst>
              <a:ext uri="{FF2B5EF4-FFF2-40B4-BE49-F238E27FC236}">
                <a16:creationId xmlns:a16="http://schemas.microsoft.com/office/drawing/2014/main" id="{FC6B8452-02B5-4E40-9355-A36BB33F5BD3}"/>
              </a:ext>
            </a:extLst>
          </p:cNvPr>
          <p:cNvGraphicFramePr>
            <a:graphicFrameLocks noGrp="1"/>
          </p:cNvGraphicFramePr>
          <p:nvPr>
            <p:extLst>
              <p:ext uri="{D42A27DB-BD31-4B8C-83A1-F6EECF244321}">
                <p14:modId xmlns:p14="http://schemas.microsoft.com/office/powerpoint/2010/main" val="3986277303"/>
              </p:ext>
            </p:extLst>
          </p:nvPr>
        </p:nvGraphicFramePr>
        <p:xfrm>
          <a:off x="4257543" y="4639965"/>
          <a:ext cx="3764849" cy="1579634"/>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778255">
                  <a:extLst>
                    <a:ext uri="{9D8B030D-6E8A-4147-A177-3AD203B41FA5}">
                      <a16:colId xmlns:a16="http://schemas.microsoft.com/office/drawing/2014/main" val="20001"/>
                    </a:ext>
                  </a:extLst>
                </a:gridCol>
                <a:gridCol w="857956">
                  <a:extLst>
                    <a:ext uri="{9D8B030D-6E8A-4147-A177-3AD203B41FA5}">
                      <a16:colId xmlns:a16="http://schemas.microsoft.com/office/drawing/2014/main" val="20002"/>
                    </a:ext>
                  </a:extLst>
                </a:gridCol>
                <a:gridCol w="876991">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6.58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5.22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519338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Opportunities for SMEs – claimed on motor</a:t>
            </a:r>
          </a:p>
        </p:txBody>
      </p:sp>
      <p:graphicFrame>
        <p:nvGraphicFramePr>
          <p:cNvPr id="4" name="Table 3"/>
          <p:cNvGraphicFramePr>
            <a:graphicFrameLocks noGrp="1"/>
          </p:cNvGraphicFramePr>
          <p:nvPr>
            <p:extLst>
              <p:ext uri="{D42A27DB-BD31-4B8C-83A1-F6EECF244321}">
                <p14:modId xmlns:p14="http://schemas.microsoft.com/office/powerpoint/2010/main" val="170662788"/>
              </p:ext>
            </p:extLst>
          </p:nvPr>
        </p:nvGraphicFramePr>
        <p:xfrm>
          <a:off x="1504499" y="785508"/>
          <a:ext cx="9063277" cy="5389515"/>
        </p:xfrm>
        <a:graphic>
          <a:graphicData uri="http://schemas.openxmlformats.org/drawingml/2006/table">
            <a:tbl>
              <a:tblPr firstRow="1" bandRow="1">
                <a:tableStyleId>{6E62EB93-AAC6-4EBA-99E5-D1D4B1179FDE}</a:tableStyleId>
              </a:tblPr>
              <a:tblGrid>
                <a:gridCol w="651236">
                  <a:extLst>
                    <a:ext uri="{9D8B030D-6E8A-4147-A177-3AD203B41FA5}">
                      <a16:colId xmlns:a16="http://schemas.microsoft.com/office/drawing/2014/main" val="20000"/>
                    </a:ext>
                  </a:extLst>
                </a:gridCol>
                <a:gridCol w="1078893">
                  <a:extLst>
                    <a:ext uri="{9D8B030D-6E8A-4147-A177-3AD203B41FA5}">
                      <a16:colId xmlns:a16="http://schemas.microsoft.com/office/drawing/2014/main" val="20001"/>
                    </a:ext>
                  </a:extLst>
                </a:gridCol>
                <a:gridCol w="2801510">
                  <a:extLst>
                    <a:ext uri="{9D8B030D-6E8A-4147-A177-3AD203B41FA5}">
                      <a16:colId xmlns:a16="http://schemas.microsoft.com/office/drawing/2014/main" val="20002"/>
                    </a:ext>
                  </a:extLst>
                </a:gridCol>
                <a:gridCol w="1510546">
                  <a:extLst>
                    <a:ext uri="{9D8B030D-6E8A-4147-A177-3AD203B41FA5}">
                      <a16:colId xmlns:a16="http://schemas.microsoft.com/office/drawing/2014/main" val="20003"/>
                    </a:ext>
                  </a:extLst>
                </a:gridCol>
                <a:gridCol w="1510546">
                  <a:extLst>
                    <a:ext uri="{9D8B030D-6E8A-4147-A177-3AD203B41FA5}">
                      <a16:colId xmlns:a16="http://schemas.microsoft.com/office/drawing/2014/main" val="20004"/>
                    </a:ext>
                  </a:extLst>
                </a:gridCol>
                <a:gridCol w="1510546">
                  <a:extLst>
                    <a:ext uri="{9D8B030D-6E8A-4147-A177-3AD203B41FA5}">
                      <a16:colId xmlns:a16="http://schemas.microsoft.com/office/drawing/2014/main" val="20005"/>
                    </a:ext>
                  </a:extLst>
                </a:gridCol>
              </a:tblGrid>
              <a:tr h="413713">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50521">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50521">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claim is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50521">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have a choice in how the claim is settled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6238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provides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50521">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able to choose the supplier that the insurance company uses (e.g. tradesmen, garage, airline, law firm)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50521">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insurance company does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50521">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not asked needless questions about my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50521">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6238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It is clear what I need to do to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50521">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Repairs or replacement items are completed/ delivered at a time to suit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9800703"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July 2022 &amp; Dec 2022 data.</a:t>
            </a:r>
            <a:r>
              <a:rPr lang="en-GB" sz="800">
                <a:latin typeface="Arial" panose="020B0604020202020204" pitchFamily="34" charset="0"/>
                <a:ea typeface="Corbel"/>
                <a:cs typeface="Arial" panose="020B0604020202020204" pitchFamily="34" charset="0"/>
                <a:sym typeface="Corbel"/>
              </a:rPr>
              <a:t> All SMEs that claimed on at least one (motor, employers’ liability, buildings and/or contents, business interruption) insurance policy: Motor n=79,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56716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Opportunities for SMEs – claimed on employers’ liability</a:t>
            </a:r>
          </a:p>
        </p:txBody>
      </p:sp>
      <p:graphicFrame>
        <p:nvGraphicFramePr>
          <p:cNvPr id="4" name="Table 3"/>
          <p:cNvGraphicFramePr>
            <a:graphicFrameLocks noGrp="1"/>
          </p:cNvGraphicFramePr>
          <p:nvPr>
            <p:extLst>
              <p:ext uri="{D42A27DB-BD31-4B8C-83A1-F6EECF244321}">
                <p14:modId xmlns:p14="http://schemas.microsoft.com/office/powerpoint/2010/main" val="1683299531"/>
              </p:ext>
            </p:extLst>
          </p:nvPr>
        </p:nvGraphicFramePr>
        <p:xfrm>
          <a:off x="1527077" y="777658"/>
          <a:ext cx="9028034" cy="5410329"/>
        </p:xfrm>
        <a:graphic>
          <a:graphicData uri="http://schemas.openxmlformats.org/drawingml/2006/table">
            <a:tbl>
              <a:tblPr firstRow="1" bandRow="1">
                <a:tableStyleId>{6E62EB93-AAC6-4EBA-99E5-D1D4B1179FDE}</a:tableStyleId>
              </a:tblPr>
              <a:tblGrid>
                <a:gridCol w="648703">
                  <a:extLst>
                    <a:ext uri="{9D8B030D-6E8A-4147-A177-3AD203B41FA5}">
                      <a16:colId xmlns:a16="http://schemas.microsoft.com/office/drawing/2014/main" val="20000"/>
                    </a:ext>
                  </a:extLst>
                </a:gridCol>
                <a:gridCol w="1074698">
                  <a:extLst>
                    <a:ext uri="{9D8B030D-6E8A-4147-A177-3AD203B41FA5}">
                      <a16:colId xmlns:a16="http://schemas.microsoft.com/office/drawing/2014/main" val="20001"/>
                    </a:ext>
                  </a:extLst>
                </a:gridCol>
                <a:gridCol w="2790617">
                  <a:extLst>
                    <a:ext uri="{9D8B030D-6E8A-4147-A177-3AD203B41FA5}">
                      <a16:colId xmlns:a16="http://schemas.microsoft.com/office/drawing/2014/main" val="20002"/>
                    </a:ext>
                  </a:extLst>
                </a:gridCol>
                <a:gridCol w="1504672">
                  <a:extLst>
                    <a:ext uri="{9D8B030D-6E8A-4147-A177-3AD203B41FA5}">
                      <a16:colId xmlns:a16="http://schemas.microsoft.com/office/drawing/2014/main" val="20003"/>
                    </a:ext>
                  </a:extLst>
                </a:gridCol>
                <a:gridCol w="1504672">
                  <a:extLst>
                    <a:ext uri="{9D8B030D-6E8A-4147-A177-3AD203B41FA5}">
                      <a16:colId xmlns:a16="http://schemas.microsoft.com/office/drawing/2014/main" val="20004"/>
                    </a:ext>
                  </a:extLst>
                </a:gridCol>
                <a:gridCol w="1504672">
                  <a:extLst>
                    <a:ext uri="{9D8B030D-6E8A-4147-A177-3AD203B41FA5}">
                      <a16:colId xmlns:a16="http://schemas.microsoft.com/office/drawing/2014/main" val="20005"/>
                    </a:ext>
                  </a:extLst>
                </a:gridCol>
              </a:tblGrid>
              <a:tr h="410800">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47351">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It is clear what I need to do to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47351">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do not have to prove that I am telling the truth with lots of receipts or pictures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565938">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47351">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claim is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47351">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people you deal with show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532977">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provides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47351">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able to choose the supplier that the insurance company uses (e.g. tradesmen, garage, airline, law firm)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575707">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47351">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Repairs or replacement items are completed/ delivered at a time to suit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575707">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not asked needless questions about my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9800703"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July 2022 &amp; Dec 2022 data.</a:t>
            </a:r>
            <a:r>
              <a:rPr lang="en-GB" sz="800">
                <a:latin typeface="Arial" panose="020B0604020202020204" pitchFamily="34" charset="0"/>
                <a:ea typeface="Corbel"/>
                <a:cs typeface="Arial" panose="020B0604020202020204" pitchFamily="34" charset="0"/>
                <a:sym typeface="Corbel"/>
              </a:rPr>
              <a:t> All SMEs that claimed on at least one (motor, employers’ liability, buildings and/or contents, business interruption) insurance policy: Employers’ liability n=105,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5536382"/>
      </p:ext>
    </p:extLst>
  </p:cSld>
  <p:clrMapOvr>
    <a:overrideClrMapping bg1="lt1" tx1="dk1" bg2="dk2" tx2="lt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Opportunities for SMEs – claimed on buildings/ contents</a:t>
            </a:r>
          </a:p>
        </p:txBody>
      </p:sp>
      <p:graphicFrame>
        <p:nvGraphicFramePr>
          <p:cNvPr id="6" name="Table 5"/>
          <p:cNvGraphicFramePr>
            <a:graphicFrameLocks noGrp="1"/>
          </p:cNvGraphicFramePr>
          <p:nvPr>
            <p:extLst>
              <p:ext uri="{D42A27DB-BD31-4B8C-83A1-F6EECF244321}">
                <p14:modId xmlns:p14="http://schemas.microsoft.com/office/powerpoint/2010/main" val="3726707954"/>
              </p:ext>
            </p:extLst>
          </p:nvPr>
        </p:nvGraphicFramePr>
        <p:xfrm>
          <a:off x="1582146" y="903109"/>
          <a:ext cx="8905232" cy="5312311"/>
        </p:xfrm>
        <a:graphic>
          <a:graphicData uri="http://schemas.openxmlformats.org/drawingml/2006/table">
            <a:tbl>
              <a:tblPr firstRow="1" bandRow="1">
                <a:tableStyleId>{6E62EB93-AAC6-4EBA-99E5-D1D4B1179FDE}</a:tableStyleId>
              </a:tblPr>
              <a:tblGrid>
                <a:gridCol w="639880">
                  <a:extLst>
                    <a:ext uri="{9D8B030D-6E8A-4147-A177-3AD203B41FA5}">
                      <a16:colId xmlns:a16="http://schemas.microsoft.com/office/drawing/2014/main" val="20000"/>
                    </a:ext>
                  </a:extLst>
                </a:gridCol>
                <a:gridCol w="1060080">
                  <a:extLst>
                    <a:ext uri="{9D8B030D-6E8A-4147-A177-3AD203B41FA5}">
                      <a16:colId xmlns:a16="http://schemas.microsoft.com/office/drawing/2014/main" val="20001"/>
                    </a:ext>
                  </a:extLst>
                </a:gridCol>
                <a:gridCol w="2752657">
                  <a:extLst>
                    <a:ext uri="{9D8B030D-6E8A-4147-A177-3AD203B41FA5}">
                      <a16:colId xmlns:a16="http://schemas.microsoft.com/office/drawing/2014/main" val="20002"/>
                    </a:ext>
                  </a:extLst>
                </a:gridCol>
                <a:gridCol w="1484205">
                  <a:extLst>
                    <a:ext uri="{9D8B030D-6E8A-4147-A177-3AD203B41FA5}">
                      <a16:colId xmlns:a16="http://schemas.microsoft.com/office/drawing/2014/main" val="20003"/>
                    </a:ext>
                  </a:extLst>
                </a:gridCol>
                <a:gridCol w="1484205">
                  <a:extLst>
                    <a:ext uri="{9D8B030D-6E8A-4147-A177-3AD203B41FA5}">
                      <a16:colId xmlns:a16="http://schemas.microsoft.com/office/drawing/2014/main" val="20004"/>
                    </a:ext>
                  </a:extLst>
                </a:gridCol>
                <a:gridCol w="1484205">
                  <a:extLst>
                    <a:ext uri="{9D8B030D-6E8A-4147-A177-3AD203B41FA5}">
                      <a16:colId xmlns:a16="http://schemas.microsoft.com/office/drawing/2014/main" val="20005"/>
                    </a:ext>
                  </a:extLst>
                </a:gridCol>
              </a:tblGrid>
              <a:tr h="4185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55782">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insurance company does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55782">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people you deal with show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55782">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insurer provides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61926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have a choice in how the claim is settled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55782">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Repairs or replacement items are completed/ delivered at a time to suit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55782">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claim is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55782">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not asked needless questions about my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571588">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3.52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55782">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able to choose the supplier that the insurance company uses (e.g. tradesmen, garage, airline, law firm)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55782">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It is clear what I need to do to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2.59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7" name="Google Shape;281;p26">
            <a:extLst>
              <a:ext uri="{FF2B5EF4-FFF2-40B4-BE49-F238E27FC236}">
                <a16:creationId xmlns:a16="http://schemas.microsoft.com/office/drawing/2014/main" id="{6BA30E1E-56C4-493B-8992-B93B1A6F3097}"/>
              </a:ext>
            </a:extLst>
          </p:cNvPr>
          <p:cNvSpPr txBox="1"/>
          <p:nvPr/>
        </p:nvSpPr>
        <p:spPr>
          <a:xfrm>
            <a:off x="-1947" y="6509801"/>
            <a:ext cx="9800703"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July 2022 &amp; Dec 2022 data.</a:t>
            </a:r>
            <a:r>
              <a:rPr lang="en-GB" sz="800">
                <a:latin typeface="Arial" panose="020B0604020202020204" pitchFamily="34" charset="0"/>
                <a:ea typeface="Corbel"/>
                <a:cs typeface="Arial" panose="020B0604020202020204" pitchFamily="34" charset="0"/>
                <a:sym typeface="Corbel"/>
              </a:rPr>
              <a:t> All SMEs that claimed on at least one (motor, employers’ liability, buildings and/or contents, business interruption) insurance policy: Buildings/Contents n=54.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2854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Opportunities for SMEs – claimed on business interruption</a:t>
            </a:r>
          </a:p>
        </p:txBody>
      </p:sp>
      <p:graphicFrame>
        <p:nvGraphicFramePr>
          <p:cNvPr id="6" name="Table 5"/>
          <p:cNvGraphicFramePr>
            <a:graphicFrameLocks noGrp="1"/>
          </p:cNvGraphicFramePr>
          <p:nvPr>
            <p:extLst>
              <p:ext uri="{D42A27DB-BD31-4B8C-83A1-F6EECF244321}">
                <p14:modId xmlns:p14="http://schemas.microsoft.com/office/powerpoint/2010/main" val="496335244"/>
              </p:ext>
            </p:extLst>
          </p:nvPr>
        </p:nvGraphicFramePr>
        <p:xfrm>
          <a:off x="1582146" y="903111"/>
          <a:ext cx="8905232" cy="5344380"/>
        </p:xfrm>
        <a:graphic>
          <a:graphicData uri="http://schemas.openxmlformats.org/drawingml/2006/table">
            <a:tbl>
              <a:tblPr firstRow="1" bandRow="1">
                <a:tableStyleId>{6E62EB93-AAC6-4EBA-99E5-D1D4B1179FDE}</a:tableStyleId>
              </a:tblPr>
              <a:tblGrid>
                <a:gridCol w="639880">
                  <a:extLst>
                    <a:ext uri="{9D8B030D-6E8A-4147-A177-3AD203B41FA5}">
                      <a16:colId xmlns:a16="http://schemas.microsoft.com/office/drawing/2014/main" val="20000"/>
                    </a:ext>
                  </a:extLst>
                </a:gridCol>
                <a:gridCol w="1060080">
                  <a:extLst>
                    <a:ext uri="{9D8B030D-6E8A-4147-A177-3AD203B41FA5}">
                      <a16:colId xmlns:a16="http://schemas.microsoft.com/office/drawing/2014/main" val="20001"/>
                    </a:ext>
                  </a:extLst>
                </a:gridCol>
                <a:gridCol w="2752657">
                  <a:extLst>
                    <a:ext uri="{9D8B030D-6E8A-4147-A177-3AD203B41FA5}">
                      <a16:colId xmlns:a16="http://schemas.microsoft.com/office/drawing/2014/main" val="20002"/>
                    </a:ext>
                  </a:extLst>
                </a:gridCol>
                <a:gridCol w="1484205">
                  <a:extLst>
                    <a:ext uri="{9D8B030D-6E8A-4147-A177-3AD203B41FA5}">
                      <a16:colId xmlns:a16="http://schemas.microsoft.com/office/drawing/2014/main" val="20003"/>
                    </a:ext>
                  </a:extLst>
                </a:gridCol>
                <a:gridCol w="1484205">
                  <a:extLst>
                    <a:ext uri="{9D8B030D-6E8A-4147-A177-3AD203B41FA5}">
                      <a16:colId xmlns:a16="http://schemas.microsoft.com/office/drawing/2014/main" val="20004"/>
                    </a:ext>
                  </a:extLst>
                </a:gridCol>
                <a:gridCol w="1484205">
                  <a:extLst>
                    <a:ext uri="{9D8B030D-6E8A-4147-A177-3AD203B41FA5}">
                      <a16:colId xmlns:a16="http://schemas.microsoft.com/office/drawing/2014/main" val="20005"/>
                    </a:ext>
                  </a:extLst>
                </a:gridCol>
              </a:tblGrid>
              <a:tr h="422017">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59564">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It is clear what I need to do to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9.58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59564">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My claim is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8.53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59564">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59564">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have a choice in how the claim is settled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59564">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5956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insurance company does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616641">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Repairs or replacement items are completed/ delivered at a time to suit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6.44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576329">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The people you deal with show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59564">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do not have to prove that I am telling the truth with lots of receipts or pictures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59564">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n-lt"/>
                        </a:rPr>
                        <a:t>I am not asked needless questions about my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5.93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7.80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n-lt"/>
                        </a:rPr>
                        <a:t>4.07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7" name="Google Shape;281;p26">
            <a:extLst>
              <a:ext uri="{FF2B5EF4-FFF2-40B4-BE49-F238E27FC236}">
                <a16:creationId xmlns:a16="http://schemas.microsoft.com/office/drawing/2014/main" id="{6BA30E1E-56C4-493B-8992-B93B1A6F3097}"/>
              </a:ext>
            </a:extLst>
          </p:cNvPr>
          <p:cNvSpPr txBox="1"/>
          <p:nvPr/>
        </p:nvSpPr>
        <p:spPr>
          <a:xfrm>
            <a:off x="-1947" y="6509801"/>
            <a:ext cx="9800703"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July 2022 &amp; Dec 2022 data.</a:t>
            </a:r>
            <a:r>
              <a:rPr lang="en-GB" sz="800">
                <a:latin typeface="Arial" panose="020B0604020202020204" pitchFamily="34" charset="0"/>
                <a:ea typeface="Corbel"/>
                <a:cs typeface="Arial" panose="020B0604020202020204" pitchFamily="34" charset="0"/>
                <a:sym typeface="Corbel"/>
              </a:rPr>
              <a:t> All SMEs that claimed on at least one (motor, employers’ liability, buildings and/or contents, business interruption) insurance policy: Business Interruption n=59.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9116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664605" y="157931"/>
            <a:ext cx="5936491" cy="883122"/>
          </a:xfrm>
        </p:spPr>
        <p:txBody>
          <a:bodyPr/>
          <a:lstStyle/>
          <a:p>
            <a:r>
              <a:rPr lang="en-GB" sz="2400" b="1">
                <a:solidFill>
                  <a:schemeClr val="bg2"/>
                </a:solidFill>
                <a:latin typeface="Rockwell" panose="02060603020205020403" pitchFamily="18" charset="0"/>
                <a:ea typeface="Arial"/>
                <a:cs typeface="Calibri Light" panose="020F0302020204030204" pitchFamily="34" charset="0"/>
              </a:rPr>
              <a:t>Key </a:t>
            </a:r>
            <a:r>
              <a:rPr lang="en-GB" sz="2400" b="1">
                <a:solidFill>
                  <a:schemeClr val="bg2"/>
                </a:solidFill>
                <a:latin typeface="Rockwell" panose="02060603020205020403" pitchFamily="18" charset="0"/>
                <a:ea typeface="Arial"/>
                <a:cs typeface="Calibri Light" panose="020F0302020204030204" pitchFamily="34" charset="0"/>
                <a:sym typeface="Arial"/>
              </a:rPr>
              <a:t>findings – SME market</a:t>
            </a:r>
          </a:p>
        </p:txBody>
      </p:sp>
      <p:sp>
        <p:nvSpPr>
          <p:cNvPr id="2" name="Text Placeholder 1"/>
          <p:cNvSpPr>
            <a:spLocks noGrp="1"/>
          </p:cNvSpPr>
          <p:nvPr>
            <p:ph type="body" idx="1"/>
          </p:nvPr>
        </p:nvSpPr>
        <p:spPr>
          <a:xfrm>
            <a:off x="377033" y="880533"/>
            <a:ext cx="11445431" cy="5380929"/>
          </a:xfrm>
        </p:spPr>
        <p:txBody>
          <a:bodyPr/>
          <a:lstStyle/>
          <a:p>
            <a:pPr marL="514350" marR="0" indent="-285750" rtl="0" fontAlgn="b">
              <a:spcBef>
                <a:spcPts val="0"/>
              </a:spcBef>
              <a:spcAft>
                <a:spcPts val="0"/>
              </a:spcAft>
              <a:buFont typeface="Arial" panose="020B0604020202020204" pitchFamily="34" charset="0"/>
              <a:buChar char="•"/>
            </a:pPr>
            <a:r>
              <a:rPr lang="en-GB" sz="1500">
                <a:solidFill>
                  <a:schemeClr val="tx1"/>
                </a:solidFill>
                <a:latin typeface="+mj-lt"/>
                <a:cs typeface="Calibri Light" panose="020F0302020204030204" pitchFamily="34" charset="0"/>
                <a:sym typeface="Arial"/>
              </a:rPr>
              <a:t>Loyalty and Confidence are the top themes for SMEs consistently across the waves</a:t>
            </a:r>
          </a:p>
          <a:p>
            <a:pPr marL="228600" marR="0" indent="0" rtl="0" fontAlgn="b">
              <a:spcBef>
                <a:spcPts val="0"/>
              </a:spcBef>
              <a:spcAft>
                <a:spcPts val="0"/>
              </a:spcAft>
            </a:pPr>
            <a:endParaRPr lang="en-GB" sz="1500">
              <a:solidFill>
                <a:schemeClr val="tx1"/>
              </a:solidFill>
              <a:latin typeface="+mj-lt"/>
              <a:cs typeface="Calibri Light" panose="020F0302020204030204" pitchFamily="34" charset="0"/>
              <a:sym typeface="Arial"/>
            </a:endParaRPr>
          </a:p>
          <a:p>
            <a:pPr marL="514350" marR="0" indent="-285750" rtl="0" fontAlgn="b">
              <a:spcBef>
                <a:spcPts val="0"/>
              </a:spcBef>
              <a:spcAft>
                <a:spcPts val="0"/>
              </a:spcAft>
              <a:buFont typeface="Arial" panose="020B0604020202020204" pitchFamily="34" charset="0"/>
              <a:buChar char="•"/>
            </a:pPr>
            <a:r>
              <a:rPr lang="en-GB" sz="1500">
                <a:solidFill>
                  <a:schemeClr val="tx1"/>
                </a:solidFill>
                <a:latin typeface="+mj-lt"/>
                <a:cs typeface="Calibri Light" panose="020F0302020204030204" pitchFamily="34" charset="0"/>
                <a:sym typeface="Arial"/>
              </a:rPr>
              <a:t>The opportunity scores for Protection, Ease, Speed (claims), Price and Relationship have steadily been increasing since April 2021 and are at their all time highs as opportunities / actions to improve trust.  Although, the key to improving trust amongst SMEs overall is to maintain performance across these themes and most importantly, improve it for the Loyalty and Confidence themes</a:t>
            </a:r>
          </a:p>
          <a:p>
            <a:pPr marL="514350" marR="0" indent="-285750" rtl="0" fontAlgn="b">
              <a:spcBef>
                <a:spcPts val="0"/>
              </a:spcBef>
              <a:spcAft>
                <a:spcPts val="0"/>
              </a:spcAft>
              <a:buFont typeface="Arial" panose="020B0604020202020204" pitchFamily="34" charset="0"/>
              <a:buChar char="•"/>
            </a:pPr>
            <a:endParaRPr lang="en-GB" sz="1500">
              <a:solidFill>
                <a:schemeClr val="tx1"/>
              </a:solidFill>
              <a:latin typeface="+mj-lt"/>
              <a:cs typeface="Calibri Light" panose="020F0302020204030204" pitchFamily="34" charset="0"/>
              <a:sym typeface="Arial"/>
            </a:endParaRPr>
          </a:p>
          <a:p>
            <a:pPr marL="514350" marR="0" indent="-285750" rtl="0" fontAlgn="b">
              <a:spcBef>
                <a:spcPts val="0"/>
              </a:spcBef>
              <a:spcAft>
                <a:spcPts val="0"/>
              </a:spcAft>
              <a:buFont typeface="Arial" panose="020B0604020202020204" pitchFamily="34" charset="0"/>
              <a:buChar char="•"/>
            </a:pPr>
            <a:r>
              <a:rPr lang="en-GB" sz="1500">
                <a:solidFill>
                  <a:schemeClr val="tx1"/>
                </a:solidFill>
                <a:latin typeface="+mj-lt"/>
                <a:cs typeface="Calibri Light" panose="020F0302020204030204" pitchFamily="34" charset="0"/>
                <a:sym typeface="Arial"/>
              </a:rPr>
              <a:t>The gap between the highest and lowest opportunity score is less than 2 points across all 9 themes (out of a possible -30 to +30).  By comparison the gap between the highest and lowest opportunity scores for Consumers is 5.06 points</a:t>
            </a:r>
          </a:p>
          <a:p>
            <a:pPr marL="228600" marR="0" indent="0" rtl="0" fontAlgn="b">
              <a:spcBef>
                <a:spcPts val="0"/>
              </a:spcBef>
              <a:spcAft>
                <a:spcPts val="0"/>
              </a:spcAft>
            </a:pPr>
            <a:endParaRPr lang="en-GB" sz="1500">
              <a:solidFill>
                <a:schemeClr val="tx1"/>
              </a:solidFill>
              <a:latin typeface="+mj-lt"/>
              <a:cs typeface="Calibri Light" panose="020F0302020204030204" pitchFamily="34" charset="0"/>
              <a:sym typeface="Arial"/>
            </a:endParaRPr>
          </a:p>
          <a:p>
            <a:pPr marL="514350" marR="0" indent="-285750" rtl="0" fontAlgn="b">
              <a:spcBef>
                <a:spcPts val="0"/>
              </a:spcBef>
              <a:spcAft>
                <a:spcPts val="0"/>
              </a:spcAft>
              <a:buFont typeface="Arial" panose="020B0604020202020204" pitchFamily="34" charset="0"/>
              <a:buChar char="•"/>
            </a:pPr>
            <a:r>
              <a:rPr lang="en-GB" sz="1500">
                <a:solidFill>
                  <a:schemeClr val="tx1"/>
                </a:solidFill>
                <a:latin typeface="+mj-lt"/>
                <a:cs typeface="Calibri Light" panose="020F0302020204030204" pitchFamily="34" charset="0"/>
                <a:sym typeface="Arial"/>
              </a:rPr>
              <a:t>The 5 individual actions which would improve trust with all SMEs are:</a:t>
            </a:r>
          </a:p>
          <a:p>
            <a:pPr marL="1428750" lvl="2" indent="-285750" fontAlgn="b">
              <a:buFont typeface="Arial" panose="020B0604020202020204" pitchFamily="34" charset="0"/>
              <a:buChar char="•"/>
            </a:pPr>
            <a:r>
              <a:rPr lang="en-GB" sz="1500">
                <a:solidFill>
                  <a:schemeClr val="tx1"/>
                </a:solidFill>
                <a:latin typeface="+mj-lt"/>
                <a:cs typeface="Calibri Light" panose="020F0302020204030204" pitchFamily="34" charset="0"/>
                <a:sym typeface="Arial"/>
              </a:rPr>
              <a:t>Providing Consumers with a discount for staying with the same company</a:t>
            </a:r>
          </a:p>
          <a:p>
            <a:pPr marL="1428750" lvl="2" indent="-285750" fontAlgn="b">
              <a:buFont typeface="Arial" panose="020B0604020202020204" pitchFamily="34" charset="0"/>
              <a:buChar char="•"/>
            </a:pPr>
            <a:r>
              <a:rPr lang="en-GB" sz="1500">
                <a:solidFill>
                  <a:schemeClr val="tx1"/>
                </a:solidFill>
                <a:latin typeface="+mj-lt"/>
                <a:cs typeface="Calibri Light" panose="020F0302020204030204" pitchFamily="34" charset="0"/>
                <a:sym typeface="Arial"/>
              </a:rPr>
              <a:t>Taking a Consumer’s loyalty into account when calculating renewal quotes following a claim</a:t>
            </a:r>
          </a:p>
          <a:p>
            <a:pPr marL="1428750" lvl="2" indent="-285750" fontAlgn="b">
              <a:buFont typeface="Arial" panose="020B0604020202020204" pitchFamily="34" charset="0"/>
              <a:buChar char="•"/>
            </a:pPr>
            <a:r>
              <a:rPr lang="en-GB" sz="1600">
                <a:solidFill>
                  <a:schemeClr val="tx1"/>
                </a:solidFill>
                <a:latin typeface="+mj-lt"/>
                <a:cs typeface="Calibri Light" panose="020F0302020204030204" pitchFamily="34" charset="0"/>
              </a:rPr>
              <a:t>The premium not increasing because they are no longer a new customer</a:t>
            </a:r>
          </a:p>
          <a:p>
            <a:pPr marL="1428750" lvl="2" indent="-285750" fontAlgn="b">
              <a:buFont typeface="Arial" panose="020B0604020202020204" pitchFamily="34" charset="0"/>
              <a:buChar char="•"/>
            </a:pPr>
            <a:r>
              <a:rPr lang="en-GB" sz="1500">
                <a:solidFill>
                  <a:schemeClr val="tx1"/>
                </a:solidFill>
                <a:latin typeface="+mj-lt"/>
                <a:cs typeface="Calibri Light" panose="020F0302020204030204" pitchFamily="34" charset="0"/>
                <a:sym typeface="Arial"/>
              </a:rPr>
              <a:t>Handling their complaints professionally and fairly</a:t>
            </a:r>
          </a:p>
          <a:p>
            <a:pPr marL="1428750" lvl="2" indent="-285750" fontAlgn="b">
              <a:buFont typeface="Arial" panose="020B0604020202020204" pitchFamily="34" charset="0"/>
              <a:buChar char="•"/>
            </a:pPr>
            <a:r>
              <a:rPr lang="en-GB" sz="1500">
                <a:solidFill>
                  <a:schemeClr val="tx1"/>
                </a:solidFill>
                <a:latin typeface="+mj-lt"/>
                <a:cs typeface="Calibri Light" panose="020F0302020204030204" pitchFamily="34" charset="0"/>
              </a:rPr>
              <a:t>Explaining the policy clearly to SMEs</a:t>
            </a:r>
            <a:endParaRPr lang="en-GB" sz="1500">
              <a:solidFill>
                <a:schemeClr val="tx1"/>
              </a:solidFill>
              <a:latin typeface="+mj-lt"/>
              <a:cs typeface="Calibri Light" panose="020F0302020204030204" pitchFamily="34" charset="0"/>
              <a:sym typeface="Arial"/>
            </a:endParaRPr>
          </a:p>
          <a:p>
            <a:pPr marL="514350" marR="0" indent="-285750" rtl="0" fontAlgn="b">
              <a:spcBef>
                <a:spcPts val="0"/>
              </a:spcBef>
              <a:spcAft>
                <a:spcPts val="0"/>
              </a:spcAft>
              <a:buFont typeface="Arial" panose="020B0604020202020204" pitchFamily="34" charset="0"/>
              <a:buChar char="•"/>
            </a:pPr>
            <a:endParaRPr lang="en-GB" sz="1500">
              <a:solidFill>
                <a:schemeClr val="tx1"/>
              </a:solidFill>
              <a:latin typeface="+mj-lt"/>
              <a:cs typeface="Calibri Light" panose="020F0302020204030204" pitchFamily="34" charset="0"/>
              <a:sym typeface="Arial"/>
            </a:endParaRPr>
          </a:p>
          <a:p>
            <a:pPr marL="1428750" lvl="2" indent="-285750" fontAlgn="b">
              <a:buFont typeface="Arial" panose="020B0604020202020204" pitchFamily="34" charset="0"/>
              <a:buChar char="•"/>
            </a:pPr>
            <a:endParaRPr lang="en-GB" sz="1500">
              <a:solidFill>
                <a:schemeClr val="tx1"/>
              </a:solidFill>
              <a:latin typeface="+mj-lt"/>
              <a:cs typeface="Calibri Light" panose="020F0302020204030204" pitchFamily="34" charset="0"/>
            </a:endParaRPr>
          </a:p>
          <a:p>
            <a:pPr marL="514350" indent="-285750">
              <a:buFont typeface="Arial" panose="020B0604020202020204" pitchFamily="34" charset="0"/>
              <a:buChar char="•"/>
            </a:pPr>
            <a:r>
              <a:rPr lang="en-GB" sz="1500">
                <a:solidFill>
                  <a:schemeClr val="tx1"/>
                </a:solidFill>
                <a:latin typeface="+mj-lt"/>
                <a:ea typeface="Arial"/>
                <a:cs typeface="Calibri Light" panose="020F0302020204030204" pitchFamily="34" charset="0"/>
                <a:sym typeface="Arial"/>
              </a:rPr>
              <a:t>20% of SMEs surveyed have made a claim in the previous 12 months, consistent with wave 9&amp;10 (July 2022)</a:t>
            </a:r>
          </a:p>
          <a:p>
            <a:pPr marL="514350" indent="-285750">
              <a:buFont typeface="Arial" panose="020B0604020202020204" pitchFamily="34" charset="0"/>
              <a:buChar char="•"/>
            </a:pPr>
            <a:endParaRPr lang="en-GB" sz="1500">
              <a:solidFill>
                <a:schemeClr val="tx1"/>
              </a:solidFill>
              <a:latin typeface="+mj-lt"/>
              <a:ea typeface="Arial"/>
              <a:cs typeface="Calibri Light" panose="020F0302020204030204" pitchFamily="34" charset="0"/>
              <a:sym typeface="Arial"/>
            </a:endParaRPr>
          </a:p>
          <a:p>
            <a:pPr marL="514350" indent="-285750">
              <a:buFont typeface="Arial" panose="020B0604020202020204" pitchFamily="34" charset="0"/>
              <a:buChar char="•"/>
            </a:pPr>
            <a:r>
              <a:rPr lang="en-GB" sz="1500">
                <a:solidFill>
                  <a:schemeClr val="tx1"/>
                </a:solidFill>
                <a:latin typeface="+mj-lt"/>
                <a:cs typeface="Calibri Light" panose="020F0302020204030204" pitchFamily="34" charset="0"/>
                <a:sym typeface="Rockwell"/>
              </a:rPr>
              <a:t>Speed in relation to claims is the highest single opportunity score, for SMEs with more than 20 employees.  Loyalty is the key theme to improve for SMEs with 20 or less employees </a:t>
            </a:r>
          </a:p>
          <a:p>
            <a:pPr marL="228600" indent="0"/>
            <a:endParaRPr lang="en-GB" sz="1500">
              <a:solidFill>
                <a:schemeClr val="tx1"/>
              </a:solidFill>
              <a:latin typeface="+mj-lt"/>
              <a:ea typeface="Arial"/>
              <a:cs typeface="Calibri Light" panose="020F0302020204030204" pitchFamily="34" charset="0"/>
              <a:sym typeface="Arial"/>
            </a:endParaRPr>
          </a:p>
          <a:p>
            <a:pPr marL="514350" indent="-285750">
              <a:buFont typeface="Arial" panose="020B0604020202020204" pitchFamily="34" charset="0"/>
              <a:buChar char="•"/>
            </a:pPr>
            <a:r>
              <a:rPr lang="en-GB" sz="1500">
                <a:solidFill>
                  <a:schemeClr val="tx1"/>
                </a:solidFill>
                <a:latin typeface="+mj-lt"/>
                <a:ea typeface="Arial"/>
                <a:cs typeface="Calibri Light" panose="020F0302020204030204" pitchFamily="34" charset="0"/>
                <a:sym typeface="Arial"/>
              </a:rPr>
              <a:t>Overall satisfaction of SMEs with their current policy is 83%, up just 1 percentage point compared to wave 9&amp;10 but at its highest point since the Trust Index began in 2019</a:t>
            </a:r>
          </a:p>
          <a:p>
            <a:pPr marL="514350" indent="-285750">
              <a:buFont typeface="Arial" panose="020B0604020202020204" pitchFamily="34" charset="0"/>
              <a:buChar char="•"/>
            </a:pPr>
            <a:endParaRPr lang="en-GB">
              <a:solidFill>
                <a:schemeClr val="tx1"/>
              </a:solidFill>
              <a:latin typeface="+mj-lt"/>
              <a:ea typeface="Arial"/>
              <a:cs typeface="Calibri Light" panose="020F0302020204030204" pitchFamily="34" charset="0"/>
              <a:sym typeface="Arial"/>
            </a:endParaRPr>
          </a:p>
          <a:p>
            <a:pPr marL="228600" indent="0"/>
            <a:endParaRPr lang="en-GB">
              <a:solidFill>
                <a:schemeClr val="tx1"/>
              </a:solidFill>
              <a:latin typeface="+mj-lt"/>
              <a:ea typeface="Arial"/>
              <a:cs typeface="Calibri Light" panose="020F0302020204030204" pitchFamily="34" charset="0"/>
              <a:sym typeface="Arial"/>
            </a:endParaRPr>
          </a:p>
          <a:p>
            <a:pPr marL="514350" indent="-285750">
              <a:buFont typeface="Arial" panose="020B0604020202020204" pitchFamily="34" charset="0"/>
              <a:buChar char="•"/>
            </a:pPr>
            <a:endParaRPr lang="en-GB">
              <a:solidFill>
                <a:schemeClr val="tx1"/>
              </a:solidFill>
              <a:latin typeface="+mj-lt"/>
              <a:ea typeface="Arial"/>
              <a:cs typeface="Calibri Light" panose="020F0302020204030204" pitchFamily="34" charset="0"/>
              <a:sym typeface="Arial"/>
            </a:endParaRPr>
          </a:p>
          <a:p>
            <a:endParaRPr lang="en-GB">
              <a:solidFill>
                <a:schemeClr val="tx1"/>
              </a:solidFill>
              <a:latin typeface="+mj-lt"/>
              <a:cs typeface="Calibri Light" panose="020F0302020204030204" pitchFamily="34" charset="0"/>
            </a:endParaRPr>
          </a:p>
          <a:p>
            <a:endParaRPr lang="en-GB" b="1">
              <a:solidFill>
                <a:schemeClr val="bg2"/>
              </a:solidFill>
              <a:latin typeface="+mj-lt"/>
              <a:cs typeface="Calibri Light" panose="020F0302020204030204" pitchFamily="34" charset="0"/>
            </a:endParaRPr>
          </a:p>
          <a:p>
            <a:endParaRPr lang="en-GB"/>
          </a:p>
        </p:txBody>
      </p:sp>
    </p:spTree>
    <p:extLst>
      <p:ext uri="{BB962C8B-B14F-4D97-AF65-F5344CB8AC3E}">
        <p14:creationId xmlns:p14="http://schemas.microsoft.com/office/powerpoint/2010/main" val="1133490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664605" y="96968"/>
            <a:ext cx="5936491" cy="883122"/>
          </a:xfrm>
        </p:spPr>
        <p:txBody>
          <a:bodyPr/>
          <a:lstStyle/>
          <a:p>
            <a:r>
              <a:rPr lang="en-GB" sz="2400" b="1">
                <a:solidFill>
                  <a:schemeClr val="bg2"/>
                </a:solidFill>
                <a:latin typeface="Rockwell" panose="02060603020205020403" pitchFamily="18" charset="0"/>
                <a:ea typeface="Arial"/>
                <a:cs typeface="Calibri Light" panose="020F0302020204030204" pitchFamily="34" charset="0"/>
              </a:rPr>
              <a:t>Key </a:t>
            </a:r>
            <a:r>
              <a:rPr lang="en-GB" sz="2400" b="1">
                <a:solidFill>
                  <a:schemeClr val="bg2"/>
                </a:solidFill>
                <a:latin typeface="Rockwell" panose="02060603020205020403" pitchFamily="18" charset="0"/>
                <a:ea typeface="Arial"/>
                <a:cs typeface="Calibri Light" panose="020F0302020204030204" pitchFamily="34" charset="0"/>
                <a:sym typeface="Arial"/>
              </a:rPr>
              <a:t>findings – SME market</a:t>
            </a:r>
          </a:p>
        </p:txBody>
      </p:sp>
      <p:sp>
        <p:nvSpPr>
          <p:cNvPr id="2" name="Text Placeholder 1"/>
          <p:cNvSpPr>
            <a:spLocks noGrp="1"/>
          </p:cNvSpPr>
          <p:nvPr>
            <p:ph type="body" idx="1"/>
          </p:nvPr>
        </p:nvSpPr>
        <p:spPr>
          <a:xfrm>
            <a:off x="377033" y="722811"/>
            <a:ext cx="11256167" cy="4600309"/>
          </a:xfrm>
        </p:spPr>
        <p:txBody>
          <a:bodyPr/>
          <a:lstStyle/>
          <a:p>
            <a:pPr marL="228600" indent="0"/>
            <a:endParaRPr lang="en-GB" sz="1600">
              <a:solidFill>
                <a:schemeClr val="tx1"/>
              </a:solidFill>
              <a:latin typeface="+mj-lt"/>
              <a:ea typeface="Arial"/>
              <a:cs typeface="Calibri Light" panose="020F0302020204030204" pitchFamily="34" charset="0"/>
              <a:sym typeface="Arial"/>
            </a:endParaRPr>
          </a:p>
          <a:p>
            <a:pPr marL="228600" indent="0"/>
            <a:endParaRPr lang="en-GB" sz="1600">
              <a:solidFill>
                <a:schemeClr val="tx1"/>
              </a:solidFill>
              <a:latin typeface="+mj-lt"/>
              <a:ea typeface="Arial"/>
              <a:cs typeface="Calibri Light" panose="020F0302020204030204" pitchFamily="34" charset="0"/>
              <a:sym typeface="Arial"/>
            </a:endParaRPr>
          </a:p>
          <a:p>
            <a:pPr marL="228600" indent="0"/>
            <a:endParaRPr lang="en-GB" sz="1600">
              <a:solidFill>
                <a:schemeClr val="tx1"/>
              </a:solidFill>
              <a:latin typeface="+mj-lt"/>
              <a:ea typeface="Arial"/>
              <a:cs typeface="Calibri Light" panose="020F0302020204030204" pitchFamily="34" charset="0"/>
              <a:sym typeface="Arial"/>
            </a:endParaRPr>
          </a:p>
          <a:p>
            <a:endParaRPr lang="en-GB" sz="1600">
              <a:solidFill>
                <a:schemeClr val="tx1"/>
              </a:solidFill>
              <a:latin typeface="+mj-lt"/>
              <a:cs typeface="Calibri Light" panose="020F0302020204030204" pitchFamily="34" charset="0"/>
            </a:endParaRPr>
          </a:p>
          <a:p>
            <a:endParaRPr lang="en-GB" sz="1600" b="1">
              <a:solidFill>
                <a:schemeClr val="bg2"/>
              </a:solidFill>
              <a:latin typeface="+mj-lt"/>
              <a:cs typeface="Calibri Light" panose="020F0302020204030204" pitchFamily="34" charset="0"/>
            </a:endParaRPr>
          </a:p>
          <a:p>
            <a:endParaRPr lang="en-GB" sz="1600"/>
          </a:p>
        </p:txBody>
      </p:sp>
      <p:graphicFrame>
        <p:nvGraphicFramePr>
          <p:cNvPr id="4" name="Table 3">
            <a:extLst>
              <a:ext uri="{FF2B5EF4-FFF2-40B4-BE49-F238E27FC236}">
                <a16:creationId xmlns:a16="http://schemas.microsoft.com/office/drawing/2014/main" id="{7E088366-B6A2-449C-B379-1C6B560EC145}"/>
              </a:ext>
            </a:extLst>
          </p:cNvPr>
          <p:cNvGraphicFramePr>
            <a:graphicFrameLocks noGrp="1"/>
          </p:cNvGraphicFramePr>
          <p:nvPr>
            <p:extLst>
              <p:ext uri="{D42A27DB-BD31-4B8C-83A1-F6EECF244321}">
                <p14:modId xmlns:p14="http://schemas.microsoft.com/office/powerpoint/2010/main" val="2219768708"/>
              </p:ext>
            </p:extLst>
          </p:nvPr>
        </p:nvGraphicFramePr>
        <p:xfrm>
          <a:off x="464305" y="1274489"/>
          <a:ext cx="4821795" cy="1969770"/>
        </p:xfrm>
        <a:graphic>
          <a:graphicData uri="http://schemas.openxmlformats.org/drawingml/2006/table">
            <a:tbl>
              <a:tblPr/>
              <a:tblGrid>
                <a:gridCol w="1205449">
                  <a:extLst>
                    <a:ext uri="{9D8B030D-6E8A-4147-A177-3AD203B41FA5}">
                      <a16:colId xmlns:a16="http://schemas.microsoft.com/office/drawing/2014/main" val="4100435957"/>
                    </a:ext>
                  </a:extLst>
                </a:gridCol>
                <a:gridCol w="1349314">
                  <a:extLst>
                    <a:ext uri="{9D8B030D-6E8A-4147-A177-3AD203B41FA5}">
                      <a16:colId xmlns:a16="http://schemas.microsoft.com/office/drawing/2014/main" val="916215117"/>
                    </a:ext>
                  </a:extLst>
                </a:gridCol>
                <a:gridCol w="1203119">
                  <a:extLst>
                    <a:ext uri="{9D8B030D-6E8A-4147-A177-3AD203B41FA5}">
                      <a16:colId xmlns:a16="http://schemas.microsoft.com/office/drawing/2014/main" val="1230720913"/>
                    </a:ext>
                  </a:extLst>
                </a:gridCol>
                <a:gridCol w="1063913">
                  <a:extLst>
                    <a:ext uri="{9D8B030D-6E8A-4147-A177-3AD203B41FA5}">
                      <a16:colId xmlns:a16="http://schemas.microsoft.com/office/drawing/2014/main" val="1937850964"/>
                    </a:ext>
                  </a:extLst>
                </a:gridCol>
              </a:tblGrid>
              <a:tr h="323850">
                <a:tc>
                  <a:txBody>
                    <a:bodyPr/>
                    <a:lstStyle/>
                    <a:p>
                      <a:pPr algn="r" fontAlgn="b"/>
                      <a:r>
                        <a:rPr lang="en-GB" sz="12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a:solidFill>
                            <a:schemeClr val="bg1"/>
                          </a:solidFill>
                          <a:effectLst/>
                          <a:latin typeface="Arial" panose="020B0604020202020204" pitchFamily="34" charset="0"/>
                        </a:rPr>
                        <a:t>Wave 10&amp;11  Importance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Arial" panose="020B0604020202020204" pitchFamily="34" charset="0"/>
                        </a:rPr>
                        <a:t>Wave 9&amp;10  Importance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Arial" panose="020B0604020202020204" pitchFamily="34" charset="0"/>
                        </a:rPr>
                        <a:t>Change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856567273"/>
                  </a:ext>
                </a:extLst>
              </a:tr>
              <a:tr h="161925">
                <a:tc>
                  <a:txBody>
                    <a:bodyPr/>
                    <a:lstStyle/>
                    <a:p>
                      <a:pPr algn="ctr" fontAlgn="b"/>
                      <a:r>
                        <a:rPr lang="en-GB" sz="1100" b="1" i="0" u="none" strike="noStrike">
                          <a:solidFill>
                            <a:srgbClr val="000000"/>
                          </a:solidFill>
                          <a:effectLst/>
                          <a:latin typeface="+mn-lt"/>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0222358"/>
                  </a:ext>
                </a:extLst>
              </a:tr>
              <a:tr h="161925">
                <a:tc>
                  <a:txBody>
                    <a:bodyPr/>
                    <a:lstStyle/>
                    <a:p>
                      <a:pPr algn="ctr" fontAlgn="b"/>
                      <a:r>
                        <a:rPr lang="en-GB" sz="1100" b="1" i="0" u="none" strike="noStrike">
                          <a:solidFill>
                            <a:srgbClr val="000000"/>
                          </a:solidFill>
                          <a:effectLst/>
                          <a:latin typeface="+mn-lt"/>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3344914"/>
                  </a:ext>
                </a:extLst>
              </a:tr>
              <a:tr h="161925">
                <a:tc>
                  <a:txBody>
                    <a:bodyPr/>
                    <a:lstStyle/>
                    <a:p>
                      <a:pPr algn="ctr" fontAlgn="b"/>
                      <a:r>
                        <a:rPr lang="en-GB" sz="1100" b="1" i="0" u="none" strike="noStrike">
                          <a:solidFill>
                            <a:srgbClr val="000000"/>
                          </a:solidFill>
                          <a:effectLst/>
                          <a:latin typeface="+mn-lt"/>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1052292"/>
                  </a:ext>
                </a:extLst>
              </a:tr>
              <a:tr h="161925">
                <a:tc>
                  <a:txBody>
                    <a:bodyPr/>
                    <a:lstStyle/>
                    <a:p>
                      <a:pPr algn="ctr" fontAlgn="b"/>
                      <a:r>
                        <a:rPr lang="en-GB" sz="1100" b="1" i="0" u="none" strike="noStrike">
                          <a:solidFill>
                            <a:srgbClr val="000000"/>
                          </a:solidFill>
                          <a:effectLst/>
                          <a:latin typeface="+mn-lt"/>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0981518"/>
                  </a:ext>
                </a:extLst>
              </a:tr>
              <a:tr h="161925">
                <a:tc>
                  <a:txBody>
                    <a:bodyPr/>
                    <a:lstStyle/>
                    <a:p>
                      <a:pPr algn="ctr" fontAlgn="b"/>
                      <a:r>
                        <a:rPr lang="en-GB" sz="1100" b="1" i="0" u="none" strike="noStrike">
                          <a:solidFill>
                            <a:srgbClr val="000000"/>
                          </a:solidFill>
                          <a:effectLst/>
                          <a:latin typeface="+mn-lt"/>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6326351"/>
                  </a:ext>
                </a:extLst>
              </a:tr>
              <a:tr h="161925">
                <a:tc>
                  <a:txBody>
                    <a:bodyPr/>
                    <a:lstStyle/>
                    <a:p>
                      <a:pPr algn="ctr" fontAlgn="b"/>
                      <a:r>
                        <a:rPr lang="en-GB" sz="1100" b="1" i="0" u="none" strike="noStrike">
                          <a:solidFill>
                            <a:srgbClr val="000000"/>
                          </a:solidFill>
                          <a:effectLst/>
                          <a:latin typeface="+mn-lt"/>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476122"/>
                  </a:ext>
                </a:extLst>
              </a:tr>
              <a:tr h="161925">
                <a:tc>
                  <a:txBody>
                    <a:bodyPr/>
                    <a:lstStyle/>
                    <a:p>
                      <a:pPr algn="ctr" fontAlgn="b"/>
                      <a:r>
                        <a:rPr lang="en-GB" sz="1100" b="1" i="0" u="none" strike="noStrike">
                          <a:solidFill>
                            <a:srgbClr val="000000"/>
                          </a:solidFill>
                          <a:effectLst/>
                          <a:latin typeface="+mn-lt"/>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1216532"/>
                  </a:ext>
                </a:extLst>
              </a:tr>
              <a:tr h="161925">
                <a:tc>
                  <a:txBody>
                    <a:bodyPr/>
                    <a:lstStyle/>
                    <a:p>
                      <a:pPr algn="ctr" fontAlgn="b"/>
                      <a:r>
                        <a:rPr lang="en-GB" sz="1100" b="1" i="0" u="none" strike="noStrike">
                          <a:solidFill>
                            <a:srgbClr val="000000"/>
                          </a:solidFill>
                          <a:effectLst/>
                          <a:latin typeface="+mn-lt"/>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7727106"/>
                  </a:ext>
                </a:extLst>
              </a:tr>
              <a:tr h="161925">
                <a:tc>
                  <a:txBody>
                    <a:bodyPr/>
                    <a:lstStyle/>
                    <a:p>
                      <a:pPr algn="ctr" fontAlgn="b"/>
                      <a:r>
                        <a:rPr lang="en-GB" sz="1100" b="1" i="0" u="none" strike="noStrike">
                          <a:solidFill>
                            <a:srgbClr val="000000"/>
                          </a:solidFill>
                          <a:effectLst/>
                          <a:latin typeface="+mn-lt"/>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7772514"/>
                  </a:ext>
                </a:extLst>
              </a:tr>
            </a:tbl>
          </a:graphicData>
        </a:graphic>
      </p:graphicFrame>
      <p:graphicFrame>
        <p:nvGraphicFramePr>
          <p:cNvPr id="5" name="Table 4">
            <a:extLst>
              <a:ext uri="{FF2B5EF4-FFF2-40B4-BE49-F238E27FC236}">
                <a16:creationId xmlns:a16="http://schemas.microsoft.com/office/drawing/2014/main" id="{6A4A10AD-E800-4007-AF0C-A194683FFB0C}"/>
              </a:ext>
            </a:extLst>
          </p:cNvPr>
          <p:cNvGraphicFramePr>
            <a:graphicFrameLocks noGrp="1"/>
          </p:cNvGraphicFramePr>
          <p:nvPr>
            <p:extLst>
              <p:ext uri="{D42A27DB-BD31-4B8C-83A1-F6EECF244321}">
                <p14:modId xmlns:p14="http://schemas.microsoft.com/office/powerpoint/2010/main" val="619319474"/>
              </p:ext>
            </p:extLst>
          </p:nvPr>
        </p:nvGraphicFramePr>
        <p:xfrm>
          <a:off x="6392636" y="1274489"/>
          <a:ext cx="4919250" cy="1969770"/>
        </p:xfrm>
        <a:graphic>
          <a:graphicData uri="http://schemas.openxmlformats.org/drawingml/2006/table">
            <a:tbl>
              <a:tblPr/>
              <a:tblGrid>
                <a:gridCol w="1229813">
                  <a:extLst>
                    <a:ext uri="{9D8B030D-6E8A-4147-A177-3AD203B41FA5}">
                      <a16:colId xmlns:a16="http://schemas.microsoft.com/office/drawing/2014/main" val="2513559309"/>
                    </a:ext>
                  </a:extLst>
                </a:gridCol>
                <a:gridCol w="1417964">
                  <a:extLst>
                    <a:ext uri="{9D8B030D-6E8A-4147-A177-3AD203B41FA5}">
                      <a16:colId xmlns:a16="http://schemas.microsoft.com/office/drawing/2014/main" val="284212194"/>
                    </a:ext>
                  </a:extLst>
                </a:gridCol>
                <a:gridCol w="1220048">
                  <a:extLst>
                    <a:ext uri="{9D8B030D-6E8A-4147-A177-3AD203B41FA5}">
                      <a16:colId xmlns:a16="http://schemas.microsoft.com/office/drawing/2014/main" val="1349277287"/>
                    </a:ext>
                  </a:extLst>
                </a:gridCol>
                <a:gridCol w="1051425">
                  <a:extLst>
                    <a:ext uri="{9D8B030D-6E8A-4147-A177-3AD203B41FA5}">
                      <a16:colId xmlns:a16="http://schemas.microsoft.com/office/drawing/2014/main" val="1696347108"/>
                    </a:ext>
                  </a:extLst>
                </a:gridCol>
              </a:tblGrid>
              <a:tr h="323850">
                <a:tc>
                  <a:txBody>
                    <a:bodyPr/>
                    <a:lstStyle/>
                    <a:p>
                      <a:pPr algn="r" fontAlgn="ctr"/>
                      <a:r>
                        <a:rPr lang="en-GB" sz="12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a:solidFill>
                            <a:schemeClr val="bg1"/>
                          </a:solidFill>
                          <a:effectLst/>
                          <a:latin typeface="Arial" panose="020B0604020202020204" pitchFamily="34" charset="0"/>
                        </a:rPr>
                        <a:t>Wave 10&amp;11  Performance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Arial" panose="020B0604020202020204" pitchFamily="34" charset="0"/>
                        </a:rPr>
                        <a:t>Wave 9&amp;10 Performance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Arial" panose="020B0604020202020204" pitchFamily="34" charset="0"/>
                        </a:rPr>
                        <a:t>Change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2663326600"/>
                  </a:ext>
                </a:extLst>
              </a:tr>
              <a:tr h="161925">
                <a:tc>
                  <a:txBody>
                    <a:bodyPr/>
                    <a:lstStyle/>
                    <a:p>
                      <a:pPr algn="ctr" fontAlgn="b"/>
                      <a:r>
                        <a:rPr lang="en-GB" sz="1100" b="1" i="0" u="none" strike="noStrike">
                          <a:solidFill>
                            <a:srgbClr val="000000"/>
                          </a:solidFill>
                          <a:effectLst/>
                          <a:latin typeface="+mn-lt"/>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B050"/>
                          </a:solidFill>
                          <a:effectLst/>
                          <a:latin typeface="Arial" panose="020B0604020202020204" pitchFamily="34" charset="0"/>
                          <a:cs typeface="Arial" panose="020B0604020202020204" pitchFamily="34" charset="0"/>
                        </a:rPr>
                        <a:t>0.28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5349506"/>
                  </a:ext>
                </a:extLst>
              </a:tr>
              <a:tr h="161925">
                <a:tc>
                  <a:txBody>
                    <a:bodyPr/>
                    <a:lstStyle/>
                    <a:p>
                      <a:pPr algn="ctr" fontAlgn="b"/>
                      <a:r>
                        <a:rPr lang="en-GB" sz="1100" b="1" i="0" u="none" strike="noStrike">
                          <a:solidFill>
                            <a:srgbClr val="000000"/>
                          </a:solidFill>
                          <a:effectLst/>
                          <a:latin typeface="+mn-lt"/>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B050"/>
                          </a:solidFill>
                          <a:effectLst/>
                          <a:latin typeface="Arial" panose="020B0604020202020204" pitchFamily="34" charset="0"/>
                          <a:cs typeface="Arial" panose="020B0604020202020204" pitchFamily="34" charset="0"/>
                        </a:rPr>
                        <a:t>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7164499"/>
                  </a:ext>
                </a:extLst>
              </a:tr>
              <a:tr h="161925">
                <a:tc>
                  <a:txBody>
                    <a:bodyPr/>
                    <a:lstStyle/>
                    <a:p>
                      <a:pPr algn="ctr" fontAlgn="b"/>
                      <a:r>
                        <a:rPr lang="en-GB" sz="1100" b="1" i="0" u="none" strike="noStrike">
                          <a:solidFill>
                            <a:srgbClr val="000000"/>
                          </a:solidFill>
                          <a:effectLst/>
                          <a:latin typeface="+mn-lt"/>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B050"/>
                          </a:solidFill>
                          <a:effectLst/>
                          <a:latin typeface="Arial" panose="020B0604020202020204" pitchFamily="34" charset="0"/>
                          <a:cs typeface="Arial" panose="020B0604020202020204" pitchFamily="34" charset="0"/>
                        </a:rPr>
                        <a:t>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2903260"/>
                  </a:ext>
                </a:extLst>
              </a:tr>
              <a:tr h="161925">
                <a:tc>
                  <a:txBody>
                    <a:bodyPr/>
                    <a:lstStyle/>
                    <a:p>
                      <a:pPr algn="ctr" fontAlgn="b"/>
                      <a:r>
                        <a:rPr lang="en-GB" sz="1100" b="1" i="0" u="none" strike="noStrike">
                          <a:solidFill>
                            <a:srgbClr val="000000"/>
                          </a:solidFill>
                          <a:effectLst/>
                          <a:latin typeface="+mn-lt"/>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B050"/>
                          </a:solidFill>
                          <a:effectLst/>
                          <a:latin typeface="Arial" panose="020B0604020202020204" pitchFamily="34" charset="0"/>
                          <a:cs typeface="Arial" panose="020B0604020202020204" pitchFamily="34" charset="0"/>
                        </a:rPr>
                        <a:t>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1575530"/>
                  </a:ext>
                </a:extLst>
              </a:tr>
              <a:tr h="161925">
                <a:tc>
                  <a:txBody>
                    <a:bodyPr/>
                    <a:lstStyle/>
                    <a:p>
                      <a:pPr algn="ctr" fontAlgn="b"/>
                      <a:r>
                        <a:rPr lang="en-GB" sz="1100" b="1" i="0" u="none" strike="noStrike">
                          <a:solidFill>
                            <a:srgbClr val="000000"/>
                          </a:solidFill>
                          <a:effectLst/>
                          <a:latin typeface="+mn-lt"/>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B050"/>
                          </a:solidFill>
                          <a:effectLst/>
                          <a:latin typeface="Arial" panose="020B0604020202020204" pitchFamily="34" charset="0"/>
                          <a:cs typeface="Arial" panose="020B0604020202020204" pitchFamily="34" charset="0"/>
                        </a:rPr>
                        <a:t>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4154352"/>
                  </a:ext>
                </a:extLst>
              </a:tr>
              <a:tr h="161925">
                <a:tc>
                  <a:txBody>
                    <a:bodyPr/>
                    <a:lstStyle/>
                    <a:p>
                      <a:pPr algn="ctr" fontAlgn="b"/>
                      <a:r>
                        <a:rPr lang="en-GB" sz="1100" b="1" i="0" u="none" strike="noStrike">
                          <a:solidFill>
                            <a:srgbClr val="000000"/>
                          </a:solidFill>
                          <a:effectLst/>
                          <a:latin typeface="+mn-lt"/>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B050"/>
                          </a:solidFill>
                          <a:effectLst/>
                          <a:latin typeface="Arial" panose="020B0604020202020204" pitchFamily="34" charset="0"/>
                          <a:cs typeface="Arial" panose="020B0604020202020204" pitchFamily="34" charset="0"/>
                        </a:rPr>
                        <a:t>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6463201"/>
                  </a:ext>
                </a:extLst>
              </a:tr>
              <a:tr h="161925">
                <a:tc>
                  <a:txBody>
                    <a:bodyPr/>
                    <a:lstStyle/>
                    <a:p>
                      <a:pPr algn="ctr" fontAlgn="b"/>
                      <a:r>
                        <a:rPr lang="en-GB" sz="1100" b="1" i="0" u="none" strike="noStrike">
                          <a:solidFill>
                            <a:srgbClr val="000000"/>
                          </a:solidFill>
                          <a:effectLst/>
                          <a:latin typeface="+mn-lt"/>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B050"/>
                          </a:solidFill>
                          <a:effectLst/>
                          <a:latin typeface="Arial" panose="020B0604020202020204" pitchFamily="34" charset="0"/>
                          <a:cs typeface="Arial" panose="020B0604020202020204" pitchFamily="34" charset="0"/>
                        </a:rPr>
                        <a:t>0.44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7186061"/>
                  </a:ext>
                </a:extLst>
              </a:tr>
              <a:tr h="161925">
                <a:tc>
                  <a:txBody>
                    <a:bodyPr/>
                    <a:lstStyle/>
                    <a:p>
                      <a:pPr algn="ctr" fontAlgn="b"/>
                      <a:r>
                        <a:rPr lang="en-GB" sz="1100" b="1" i="0" u="none" strike="noStrike">
                          <a:solidFill>
                            <a:srgbClr val="000000"/>
                          </a:solidFill>
                          <a:effectLst/>
                          <a:latin typeface="+mn-lt"/>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B050"/>
                          </a:solidFill>
                          <a:effectLst/>
                          <a:latin typeface="Arial" panose="020B0604020202020204" pitchFamily="34" charset="0"/>
                          <a:cs typeface="Arial" panose="020B0604020202020204" pitchFamily="34" charset="0"/>
                        </a:rPr>
                        <a:t>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462972"/>
                  </a:ext>
                </a:extLst>
              </a:tr>
              <a:tr h="0">
                <a:tc>
                  <a:txBody>
                    <a:bodyPr/>
                    <a:lstStyle/>
                    <a:p>
                      <a:pPr algn="ctr" fontAlgn="b"/>
                      <a:r>
                        <a:rPr lang="en-GB" sz="1100" b="1" i="0" u="none" strike="noStrike">
                          <a:solidFill>
                            <a:srgbClr val="000000"/>
                          </a:solidFill>
                          <a:effectLst/>
                          <a:latin typeface="+mn-lt"/>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B050"/>
                          </a:solidFill>
                          <a:effectLst/>
                          <a:latin typeface="Arial" panose="020B0604020202020204" pitchFamily="34" charset="0"/>
                          <a:cs typeface="Arial" panose="020B0604020202020204" pitchFamily="34" charset="0"/>
                        </a:rPr>
                        <a:t>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9180816"/>
                  </a:ext>
                </a:extLst>
              </a:tr>
            </a:tbl>
          </a:graphicData>
        </a:graphic>
      </p:graphicFrame>
      <p:graphicFrame>
        <p:nvGraphicFramePr>
          <p:cNvPr id="6" name="Table 5">
            <a:extLst>
              <a:ext uri="{FF2B5EF4-FFF2-40B4-BE49-F238E27FC236}">
                <a16:creationId xmlns:a16="http://schemas.microsoft.com/office/drawing/2014/main" id="{DCD7043D-9C09-4F2E-B987-00EDF9A40F54}"/>
              </a:ext>
            </a:extLst>
          </p:cNvPr>
          <p:cNvGraphicFramePr>
            <a:graphicFrameLocks noGrp="1"/>
          </p:cNvGraphicFramePr>
          <p:nvPr>
            <p:extLst>
              <p:ext uri="{D42A27DB-BD31-4B8C-83A1-F6EECF244321}">
                <p14:modId xmlns:p14="http://schemas.microsoft.com/office/powerpoint/2010/main" val="3152354741"/>
              </p:ext>
            </p:extLst>
          </p:nvPr>
        </p:nvGraphicFramePr>
        <p:xfrm>
          <a:off x="348338" y="4098811"/>
          <a:ext cx="5704116" cy="2085603"/>
        </p:xfrm>
        <a:graphic>
          <a:graphicData uri="http://schemas.openxmlformats.org/drawingml/2006/table">
            <a:tbl>
              <a:tblPr/>
              <a:tblGrid>
                <a:gridCol w="1426029">
                  <a:extLst>
                    <a:ext uri="{9D8B030D-6E8A-4147-A177-3AD203B41FA5}">
                      <a16:colId xmlns:a16="http://schemas.microsoft.com/office/drawing/2014/main" val="3618808802"/>
                    </a:ext>
                  </a:extLst>
                </a:gridCol>
                <a:gridCol w="1426029">
                  <a:extLst>
                    <a:ext uri="{9D8B030D-6E8A-4147-A177-3AD203B41FA5}">
                      <a16:colId xmlns:a16="http://schemas.microsoft.com/office/drawing/2014/main" val="897037600"/>
                    </a:ext>
                  </a:extLst>
                </a:gridCol>
                <a:gridCol w="1589318">
                  <a:extLst>
                    <a:ext uri="{9D8B030D-6E8A-4147-A177-3AD203B41FA5}">
                      <a16:colId xmlns:a16="http://schemas.microsoft.com/office/drawing/2014/main" val="2989576348"/>
                    </a:ext>
                  </a:extLst>
                </a:gridCol>
                <a:gridCol w="1262740">
                  <a:extLst>
                    <a:ext uri="{9D8B030D-6E8A-4147-A177-3AD203B41FA5}">
                      <a16:colId xmlns:a16="http://schemas.microsoft.com/office/drawing/2014/main" val="3422868749"/>
                    </a:ext>
                  </a:extLst>
                </a:gridCol>
              </a:tblGrid>
              <a:tr h="491118">
                <a:tc>
                  <a:txBody>
                    <a:bodyPr/>
                    <a:lstStyle/>
                    <a:p>
                      <a:pPr algn="r" fontAlgn="ctr"/>
                      <a:r>
                        <a:rPr lang="en-GB" sz="12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a:solidFill>
                            <a:schemeClr val="bg1"/>
                          </a:solidFill>
                          <a:effectLst/>
                          <a:latin typeface="Arial" panose="020B0604020202020204" pitchFamily="34" charset="0"/>
                        </a:rPr>
                        <a:t>Wave 10&amp;11 Opportunity Score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Arial" panose="020B0604020202020204" pitchFamily="34" charset="0"/>
                        </a:rPr>
                        <a:t>Wave 9&amp;10 Opportunity Score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Arial" panose="020B0604020202020204" pitchFamily="34" charset="0"/>
                        </a:rPr>
                        <a:t>Change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692207416"/>
                  </a:ext>
                </a:extLst>
              </a:tr>
              <a:tr h="161925">
                <a:tc>
                  <a:txBody>
                    <a:bodyPr/>
                    <a:lstStyle/>
                    <a:p>
                      <a:pPr algn="ctr" fontAlgn="b"/>
                      <a:r>
                        <a:rPr lang="en-GB" sz="1100" b="1" i="0" u="none" strike="noStrike">
                          <a:solidFill>
                            <a:srgbClr val="000000"/>
                          </a:solidFill>
                          <a:effectLst/>
                          <a:latin typeface="+mn-lt"/>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7.45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9011151"/>
                  </a:ext>
                </a:extLst>
              </a:tr>
              <a:tr h="161925">
                <a:tc>
                  <a:txBody>
                    <a:bodyPr/>
                    <a:lstStyle/>
                    <a:p>
                      <a:pPr algn="ctr" fontAlgn="b"/>
                      <a:r>
                        <a:rPr lang="en-GB" sz="1100" b="1" i="0" u="none" strike="noStrike">
                          <a:solidFill>
                            <a:srgbClr val="000000"/>
                          </a:solidFill>
                          <a:effectLst/>
                          <a:latin typeface="+mn-lt"/>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915296"/>
                  </a:ext>
                </a:extLst>
              </a:tr>
              <a:tr h="161925">
                <a:tc>
                  <a:txBody>
                    <a:bodyPr/>
                    <a:lstStyle/>
                    <a:p>
                      <a:pPr algn="ctr" fontAlgn="b"/>
                      <a:r>
                        <a:rPr lang="en-GB" sz="1100" b="1" i="0" u="none" strike="noStrike">
                          <a:solidFill>
                            <a:srgbClr val="000000"/>
                          </a:solidFill>
                          <a:effectLst/>
                          <a:latin typeface="+mn-lt"/>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913631"/>
                  </a:ext>
                </a:extLst>
              </a:tr>
              <a:tr h="161925">
                <a:tc>
                  <a:txBody>
                    <a:bodyPr/>
                    <a:lstStyle/>
                    <a:p>
                      <a:pPr algn="ctr" fontAlgn="b"/>
                      <a:r>
                        <a:rPr lang="en-GB" sz="1100" b="1" i="0" u="none" strike="noStrike">
                          <a:solidFill>
                            <a:srgbClr val="000000"/>
                          </a:solidFill>
                          <a:effectLst/>
                          <a:latin typeface="+mn-lt"/>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0114530"/>
                  </a:ext>
                </a:extLst>
              </a:tr>
              <a:tr h="161925">
                <a:tc>
                  <a:txBody>
                    <a:bodyPr/>
                    <a:lstStyle/>
                    <a:p>
                      <a:pPr algn="ctr" fontAlgn="b"/>
                      <a:r>
                        <a:rPr lang="en-GB" sz="1100" b="1" i="0" u="none" strike="noStrike">
                          <a:solidFill>
                            <a:srgbClr val="000000"/>
                          </a:solidFill>
                          <a:effectLst/>
                          <a:latin typeface="+mn-lt"/>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815624"/>
                  </a:ext>
                </a:extLst>
              </a:tr>
              <a:tr h="161925">
                <a:tc>
                  <a:txBody>
                    <a:bodyPr/>
                    <a:lstStyle/>
                    <a:p>
                      <a:pPr algn="ctr" fontAlgn="b"/>
                      <a:r>
                        <a:rPr lang="en-GB" sz="1100" b="1" i="0" u="none" strike="noStrike">
                          <a:solidFill>
                            <a:srgbClr val="000000"/>
                          </a:solidFill>
                          <a:effectLst/>
                          <a:latin typeface="+mn-lt"/>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5539033"/>
                  </a:ext>
                </a:extLst>
              </a:tr>
              <a:tr h="161925">
                <a:tc>
                  <a:txBody>
                    <a:bodyPr/>
                    <a:lstStyle/>
                    <a:p>
                      <a:pPr algn="ctr" fontAlgn="b"/>
                      <a:r>
                        <a:rPr lang="en-GB" sz="1100" b="1" i="0" u="none" strike="noStrike">
                          <a:solidFill>
                            <a:srgbClr val="000000"/>
                          </a:solidFill>
                          <a:effectLst/>
                          <a:latin typeface="+mn-lt"/>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4115390"/>
                  </a:ext>
                </a:extLst>
              </a:tr>
              <a:tr h="161925">
                <a:tc>
                  <a:txBody>
                    <a:bodyPr/>
                    <a:lstStyle/>
                    <a:p>
                      <a:pPr algn="ctr" fontAlgn="b"/>
                      <a:r>
                        <a:rPr lang="en-GB" sz="1100" b="1" i="0" u="none" strike="noStrike">
                          <a:solidFill>
                            <a:srgbClr val="000000"/>
                          </a:solidFill>
                          <a:effectLst/>
                          <a:latin typeface="+mn-lt"/>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4006446"/>
                  </a:ext>
                </a:extLst>
              </a:tr>
              <a:tr h="161925">
                <a:tc>
                  <a:txBody>
                    <a:bodyPr/>
                    <a:lstStyle/>
                    <a:p>
                      <a:pPr algn="ctr" fontAlgn="b"/>
                      <a:r>
                        <a:rPr lang="en-GB" sz="1100" b="1" i="0" u="none" strike="noStrike">
                          <a:solidFill>
                            <a:srgbClr val="000000"/>
                          </a:solidFill>
                          <a:effectLst/>
                          <a:latin typeface="+mn-lt"/>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5.55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5.38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9032476"/>
                  </a:ext>
                </a:extLst>
              </a:tr>
            </a:tbl>
          </a:graphicData>
        </a:graphic>
      </p:graphicFrame>
      <p:sp>
        <p:nvSpPr>
          <p:cNvPr id="8" name="TextBox 7">
            <a:extLst>
              <a:ext uri="{FF2B5EF4-FFF2-40B4-BE49-F238E27FC236}">
                <a16:creationId xmlns:a16="http://schemas.microsoft.com/office/drawing/2014/main" id="{56C097F0-293A-4A37-9863-516337CE3ED8}"/>
              </a:ext>
            </a:extLst>
          </p:cNvPr>
          <p:cNvSpPr txBox="1"/>
          <p:nvPr/>
        </p:nvSpPr>
        <p:spPr>
          <a:xfrm>
            <a:off x="6392636" y="3807137"/>
            <a:ext cx="5188846" cy="2308324"/>
          </a:xfrm>
          <a:prstGeom prst="rect">
            <a:avLst/>
          </a:prstGeom>
          <a:noFill/>
        </p:spPr>
        <p:txBody>
          <a:bodyPr wrap="square">
            <a:spAutoFit/>
          </a:bodyPr>
          <a:lstStyle/>
          <a:p>
            <a:pPr marL="514350" indent="-285750">
              <a:buSzPts val="1500"/>
              <a:buFont typeface="Arial" panose="020B0604020202020204" pitchFamily="34" charset="0"/>
              <a:buChar char="•"/>
            </a:pPr>
            <a:r>
              <a:rPr lang="en-GB" sz="1200">
                <a:solidFill>
                  <a:schemeClr val="tx1"/>
                </a:solidFill>
                <a:latin typeface="+mj-lt"/>
                <a:cs typeface="Calibri Light" panose="020F0302020204030204" pitchFamily="34" charset="0"/>
              </a:rPr>
              <a:t>Loyalty, Confidence, Protection and Ease are the highest opportunity scores for SMEs overall.  </a:t>
            </a:r>
          </a:p>
          <a:p>
            <a:pPr marL="514350" indent="-285750">
              <a:buSzPts val="1500"/>
              <a:buFont typeface="Arial" panose="020B0604020202020204" pitchFamily="34" charset="0"/>
              <a:buChar char="•"/>
            </a:pPr>
            <a:endParaRPr lang="en-GB" sz="1200">
              <a:solidFill>
                <a:schemeClr val="tx1"/>
              </a:solidFill>
              <a:latin typeface="+mj-lt"/>
              <a:cs typeface="Calibri Light" panose="020F0302020204030204" pitchFamily="34" charset="0"/>
            </a:endParaRPr>
          </a:p>
          <a:p>
            <a:pPr marL="514350" indent="-285750">
              <a:buSzPts val="1500"/>
              <a:buFont typeface="Arial" panose="020B0604020202020204" pitchFamily="34" charset="0"/>
              <a:buChar char="•"/>
            </a:pPr>
            <a:r>
              <a:rPr lang="en-GB" sz="1200">
                <a:solidFill>
                  <a:schemeClr val="tx1"/>
                </a:solidFill>
                <a:latin typeface="+mj-lt"/>
                <a:cs typeface="Calibri Light" panose="020F0302020204030204" pitchFamily="34" charset="0"/>
              </a:rPr>
              <a:t>Loyalty and Confidence have been the two highest opportunity scores for SMEs, or factors to improve in order to increase trust, since the research began in 2019</a:t>
            </a:r>
          </a:p>
          <a:p>
            <a:pPr marL="228600"/>
            <a:endParaRPr lang="en-GB" sz="1200">
              <a:solidFill>
                <a:schemeClr val="tx1"/>
              </a:solidFill>
              <a:latin typeface="+mj-lt"/>
              <a:cs typeface="Calibri Light" panose="020F0302020204030204" pitchFamily="34" charset="0"/>
            </a:endParaRPr>
          </a:p>
          <a:p>
            <a:pPr marL="514350" indent="-285750">
              <a:buFont typeface="Arial" panose="020B0604020202020204" pitchFamily="34" charset="0"/>
              <a:buChar char="•"/>
            </a:pPr>
            <a:r>
              <a:rPr lang="en-GB" sz="1200">
                <a:solidFill>
                  <a:schemeClr val="tx1"/>
                </a:solidFill>
                <a:latin typeface="+mj-lt"/>
                <a:cs typeface="Calibri Light" panose="020F0302020204030204" pitchFamily="34" charset="0"/>
                <a:sym typeface="Arial"/>
              </a:rPr>
              <a:t>The levels of importance and current performance for all 9 themes are very stable with wave 9&amp;10, none of them have increased or decreased by more than 0.50 points</a:t>
            </a:r>
          </a:p>
          <a:p>
            <a:pPr marL="514350" indent="-285750">
              <a:buFont typeface="Arial" panose="020B0604020202020204" pitchFamily="34" charset="0"/>
              <a:buChar char="•"/>
            </a:pPr>
            <a:endParaRPr lang="en-GB" sz="1200">
              <a:solidFill>
                <a:schemeClr val="tx1"/>
              </a:solidFill>
              <a:latin typeface="+mj-lt"/>
              <a:cs typeface="Calibri Light" panose="020F0302020204030204" pitchFamily="34" charset="0"/>
            </a:endParaRPr>
          </a:p>
          <a:p>
            <a:pPr marL="514350" indent="-285750">
              <a:buFont typeface="Arial" panose="020B0604020202020204" pitchFamily="34" charset="0"/>
              <a:buChar char="•"/>
            </a:pPr>
            <a:endParaRPr lang="en-GB" sz="1200">
              <a:solidFill>
                <a:schemeClr val="tx1"/>
              </a:solidFill>
              <a:latin typeface="+mj-lt"/>
              <a:cs typeface="Calibri Light" panose="020F0302020204030204" pitchFamily="34" charset="0"/>
            </a:endParaRPr>
          </a:p>
        </p:txBody>
      </p:sp>
      <p:sp>
        <p:nvSpPr>
          <p:cNvPr id="7" name="TextBox 6">
            <a:extLst>
              <a:ext uri="{FF2B5EF4-FFF2-40B4-BE49-F238E27FC236}">
                <a16:creationId xmlns:a16="http://schemas.microsoft.com/office/drawing/2014/main" id="{85EEBF65-2ADC-4189-92B6-5A1A535B0772}"/>
              </a:ext>
            </a:extLst>
          </p:cNvPr>
          <p:cNvSpPr txBox="1"/>
          <p:nvPr/>
        </p:nvSpPr>
        <p:spPr>
          <a:xfrm>
            <a:off x="1358537" y="840367"/>
            <a:ext cx="2880954" cy="307777"/>
          </a:xfrm>
          <a:prstGeom prst="rect">
            <a:avLst/>
          </a:prstGeom>
          <a:noFill/>
        </p:spPr>
        <p:txBody>
          <a:bodyPr wrap="square" rtlCol="0">
            <a:spAutoFit/>
          </a:bodyPr>
          <a:lstStyle/>
          <a:p>
            <a:r>
              <a:rPr lang="en-GB" b="1">
                <a:solidFill>
                  <a:schemeClr val="bg2"/>
                </a:solidFill>
              </a:rPr>
              <a:t>Importance scores </a:t>
            </a:r>
            <a:r>
              <a:rPr lang="en-GB" b="1">
                <a:solidFill>
                  <a:srgbClr val="008265"/>
                </a:solidFill>
              </a:rPr>
              <a:t>(-10 to +10) </a:t>
            </a:r>
          </a:p>
        </p:txBody>
      </p:sp>
      <p:sp>
        <p:nvSpPr>
          <p:cNvPr id="10" name="TextBox 9">
            <a:extLst>
              <a:ext uri="{FF2B5EF4-FFF2-40B4-BE49-F238E27FC236}">
                <a16:creationId xmlns:a16="http://schemas.microsoft.com/office/drawing/2014/main" id="{2DCD0D28-73E8-4A04-AF9B-8C613E5948F9}"/>
              </a:ext>
            </a:extLst>
          </p:cNvPr>
          <p:cNvSpPr txBox="1"/>
          <p:nvPr/>
        </p:nvSpPr>
        <p:spPr>
          <a:xfrm>
            <a:off x="7572120" y="840367"/>
            <a:ext cx="2994280" cy="307777"/>
          </a:xfrm>
          <a:prstGeom prst="rect">
            <a:avLst/>
          </a:prstGeom>
          <a:noFill/>
        </p:spPr>
        <p:txBody>
          <a:bodyPr wrap="square" rtlCol="0">
            <a:spAutoFit/>
          </a:bodyPr>
          <a:lstStyle/>
          <a:p>
            <a:r>
              <a:rPr lang="en-GB" b="1">
                <a:solidFill>
                  <a:schemeClr val="bg2"/>
                </a:solidFill>
              </a:rPr>
              <a:t>Performance scores (</a:t>
            </a:r>
            <a:r>
              <a:rPr lang="en-GB" b="1">
                <a:solidFill>
                  <a:srgbClr val="E20613"/>
                </a:solidFill>
              </a:rPr>
              <a:t>-10 </a:t>
            </a:r>
            <a:r>
              <a:rPr lang="en-GB" b="1">
                <a:solidFill>
                  <a:schemeClr val="bg2"/>
                </a:solidFill>
              </a:rPr>
              <a:t>to </a:t>
            </a:r>
            <a:r>
              <a:rPr lang="en-GB" b="1">
                <a:solidFill>
                  <a:srgbClr val="00B050"/>
                </a:solidFill>
              </a:rPr>
              <a:t>+10</a:t>
            </a:r>
            <a:r>
              <a:rPr lang="en-GB" b="1">
                <a:solidFill>
                  <a:schemeClr val="bg2"/>
                </a:solidFill>
              </a:rPr>
              <a:t>) </a:t>
            </a:r>
          </a:p>
        </p:txBody>
      </p:sp>
      <p:sp>
        <p:nvSpPr>
          <p:cNvPr id="11" name="TextBox 10">
            <a:extLst>
              <a:ext uri="{FF2B5EF4-FFF2-40B4-BE49-F238E27FC236}">
                <a16:creationId xmlns:a16="http://schemas.microsoft.com/office/drawing/2014/main" id="{2AE78D42-CBFF-45FE-BC69-C6A6092DFB83}"/>
              </a:ext>
            </a:extLst>
          </p:cNvPr>
          <p:cNvSpPr txBox="1"/>
          <p:nvPr/>
        </p:nvSpPr>
        <p:spPr>
          <a:xfrm>
            <a:off x="1354179" y="3653249"/>
            <a:ext cx="3143930" cy="307777"/>
          </a:xfrm>
          <a:prstGeom prst="rect">
            <a:avLst/>
          </a:prstGeom>
          <a:noFill/>
        </p:spPr>
        <p:txBody>
          <a:bodyPr wrap="square" rtlCol="0">
            <a:spAutoFit/>
          </a:bodyPr>
          <a:lstStyle/>
          <a:p>
            <a:r>
              <a:rPr lang="en-GB" b="1">
                <a:solidFill>
                  <a:schemeClr val="bg2"/>
                </a:solidFill>
              </a:rPr>
              <a:t>Opportunity scores (-30 to +30) </a:t>
            </a:r>
          </a:p>
        </p:txBody>
      </p:sp>
    </p:spTree>
    <p:extLst>
      <p:ext uri="{BB962C8B-B14F-4D97-AF65-F5344CB8AC3E}">
        <p14:creationId xmlns:p14="http://schemas.microsoft.com/office/powerpoint/2010/main" val="2794693963"/>
      </p:ext>
    </p:extLst>
  </p:cSld>
  <p:clrMapOvr>
    <a:masterClrMapping/>
  </p:clrMapOvr>
</p:sld>
</file>

<file path=ppt/theme/theme1.xml><?xml version="1.0" encoding="utf-8"?>
<a:theme xmlns:a="http://schemas.openxmlformats.org/drawingml/2006/main" name="1_Office Theme">
  <a:themeElements>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themeOverride>
</file>

<file path=ppt/theme/themeOverride2.xml><?xml version="1.0" encoding="utf-8"?>
<a:themeOverride xmlns:a="http://schemas.openxmlformats.org/drawingml/2006/main">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themeOverride>
</file>

<file path=ppt/theme/themeOverride3.xml><?xml version="1.0" encoding="utf-8"?>
<a:themeOverride xmlns:a="http://schemas.openxmlformats.org/drawingml/2006/main">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themeOverride>
</file>

<file path=ppt/theme/themeOverride4.xml><?xml version="1.0" encoding="utf-8"?>
<a:themeOverride xmlns:a="http://schemas.openxmlformats.org/drawingml/2006/main">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d376980-a4e1-4fd8-aff1-a97f0b035b5f">
      <Terms xmlns="http://schemas.microsoft.com/office/infopath/2007/PartnerControls"/>
    </lcf76f155ced4ddcb4097134ff3c332f>
    <TaxCatchAll xmlns="fa7f30be-cfe5-449f-a5ad-53e8f897778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D678DB9336289438FBAE4A1AB5A3E00" ma:contentTypeVersion="16" ma:contentTypeDescription="Create a new document." ma:contentTypeScope="" ma:versionID="83aca1c2cc8f2e0066c07543b70cd66a">
  <xsd:schema xmlns:xsd="http://www.w3.org/2001/XMLSchema" xmlns:xs="http://www.w3.org/2001/XMLSchema" xmlns:p="http://schemas.microsoft.com/office/2006/metadata/properties" xmlns:ns2="dd376980-a4e1-4fd8-aff1-a97f0b035b5f" xmlns:ns3="fa7f30be-cfe5-449f-a5ad-53e8f8977787" targetNamespace="http://schemas.microsoft.com/office/2006/metadata/properties" ma:root="true" ma:fieldsID="f4e4c1078c391ee6b9c135ae43368ccf" ns2:_="" ns3:_="">
    <xsd:import namespace="dd376980-a4e1-4fd8-aff1-a97f0b035b5f"/>
    <xsd:import namespace="fa7f30be-cfe5-449f-a5ad-53e8f89777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376980-a4e1-4fd8-aff1-a97f0b035b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b78c983-70e1-4d19-aa21-d2ba636a15d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a7f30be-cfe5-449f-a5ad-53e8f897778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602e060-28e5-46ce-a089-4dce914eb31d}" ma:internalName="TaxCatchAll" ma:showField="CatchAllData" ma:web="fa7f30be-cfe5-449f-a5ad-53e8f89777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E6EA8B-EFD5-49E9-B2F7-1E3FCC38E0A4}">
  <ds:schemaRefs>
    <ds:schemaRef ds:uri="dd376980-a4e1-4fd8-aff1-a97f0b035b5f"/>
    <ds:schemaRef ds:uri="fa7f30be-cfe5-449f-a5ad-53e8f897778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0AE3DA2-172E-4C28-BD7C-C6C553E93236}">
  <ds:schemaRefs>
    <ds:schemaRef ds:uri="http://schemas.microsoft.com/sharepoint/v3/contenttype/forms"/>
  </ds:schemaRefs>
</ds:datastoreItem>
</file>

<file path=customXml/itemProps3.xml><?xml version="1.0" encoding="utf-8"?>
<ds:datastoreItem xmlns:ds="http://schemas.openxmlformats.org/officeDocument/2006/customXml" ds:itemID="{6580D5B7-CC85-404B-A5BD-25325F0BECEF}">
  <ds:schemaRefs>
    <ds:schemaRef ds:uri="dd376980-a4e1-4fd8-aff1-a97f0b035b5f"/>
    <ds:schemaRef ds:uri="fa7f30be-cfe5-449f-a5ad-53e8f897778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17502</Words>
  <Application>Microsoft Office PowerPoint</Application>
  <PresentationFormat>Widescreen</PresentationFormat>
  <Paragraphs>4317</Paragraphs>
  <Slides>79</Slides>
  <Notes>73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79</vt:i4>
      </vt:variant>
    </vt:vector>
  </HeadingPairs>
  <TitlesOfParts>
    <vt:vector size="88" baseType="lpstr">
      <vt:lpstr>Rockwell</vt:lpstr>
      <vt:lpstr>Calibri</vt:lpstr>
      <vt:lpstr>Arial (Body)</vt:lpstr>
      <vt:lpstr>Calibri Light</vt:lpstr>
      <vt:lpstr>Arial (Headings)</vt:lpstr>
      <vt:lpstr>Arial</vt:lpstr>
      <vt:lpstr>Arial</vt:lpstr>
      <vt:lpstr>1_Office Theme</vt:lpstr>
      <vt:lpstr>3_Office Theme</vt:lpstr>
      <vt:lpstr>PowerPoint Presentation</vt:lpstr>
      <vt:lpstr>Contents</vt:lpstr>
      <vt:lpstr>PowerPoint Presentation</vt:lpstr>
      <vt:lpstr>The 9 key themes of the study </vt:lpstr>
      <vt:lpstr>Key findings – Consumers</vt:lpstr>
      <vt:lpstr>Key findings – Consumers</vt:lpstr>
      <vt:lpstr>PowerPoint Presentation</vt:lpstr>
      <vt:lpstr>Key findings – SME market</vt:lpstr>
      <vt:lpstr>Key findings – SME market</vt:lpstr>
      <vt:lpstr>PowerPoint Presentation</vt:lpstr>
      <vt:lpstr>PowerPoint Presentation</vt:lpstr>
      <vt:lpstr>Consumer survey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SME survey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 </vt:lpstr>
      <vt:lpstr>PowerPoint Presentation</vt:lpstr>
      <vt:lpstr>PowerPoint Presentation</vt:lpstr>
      <vt:lpstr>PowerPoint Presentation</vt:lpstr>
      <vt:lpstr>PowerPoint Presentation</vt:lpstr>
      <vt:lpstr>PowerPoint Presentation</vt:lpstr>
      <vt:lpstr>PowerPoint Presentation</vt:lpstr>
      <vt:lpstr>Appendix - Consumers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 - SMEs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Boulton</dc:creator>
  <cp:lastModifiedBy>Matthew Connell</cp:lastModifiedBy>
  <cp:revision>2</cp:revision>
  <cp:lastPrinted>2021-09-14T13:23:36Z</cp:lastPrinted>
  <dcterms:modified xsi:type="dcterms:W3CDTF">2023-06-23T11:43:35Z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1339200</vt:r8>
  </property>
  <property fmtid="{D5CDD505-2E9C-101B-9397-08002B2CF9AE}" pid="3" name="ContentTypeId">
    <vt:lpwstr>0x0101007D678DB9336289438FBAE4A1AB5A3E00</vt:lpwstr>
  </property>
  <property fmtid="{D5CDD505-2E9C-101B-9397-08002B2CF9AE}" pid="4" name="MediaServiceImageTags">
    <vt:lpwstr/>
  </property>
</Properties>
</file>